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35"/>
  </p:notesMasterIdLst>
  <p:sldIdLst>
    <p:sldId id="256" r:id="rId2"/>
    <p:sldId id="265" r:id="rId3"/>
    <p:sldId id="266" r:id="rId4"/>
    <p:sldId id="257" r:id="rId5"/>
    <p:sldId id="275" r:id="rId6"/>
    <p:sldId id="319" r:id="rId7"/>
    <p:sldId id="258" r:id="rId8"/>
    <p:sldId id="267" r:id="rId9"/>
    <p:sldId id="268" r:id="rId10"/>
    <p:sldId id="269" r:id="rId11"/>
    <p:sldId id="270" r:id="rId12"/>
    <p:sldId id="271" r:id="rId13"/>
    <p:sldId id="272" r:id="rId14"/>
    <p:sldId id="289" r:id="rId15"/>
    <p:sldId id="291" r:id="rId16"/>
    <p:sldId id="273" r:id="rId17"/>
    <p:sldId id="277" r:id="rId18"/>
    <p:sldId id="320" r:id="rId19"/>
    <p:sldId id="285" r:id="rId20"/>
    <p:sldId id="307" r:id="rId21"/>
    <p:sldId id="314" r:id="rId22"/>
    <p:sldId id="318" r:id="rId23"/>
    <p:sldId id="292" r:id="rId24"/>
    <p:sldId id="309" r:id="rId25"/>
    <p:sldId id="311" r:id="rId26"/>
    <p:sldId id="301" r:id="rId27"/>
    <p:sldId id="313" r:id="rId28"/>
    <p:sldId id="303" r:id="rId29"/>
    <p:sldId id="317" r:id="rId30"/>
    <p:sldId id="295" r:id="rId31"/>
    <p:sldId id="280" r:id="rId32"/>
    <p:sldId id="297" r:id="rId33"/>
    <p:sldId id="316" r:id="rId3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1DA81F0-6C9A-4E94-B57D-8F17C3738B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DD02D73-83A3-4F23-A6B0-0ED3B0F0CB8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B12AB5-AB2F-454C-A570-2A84F6778B8C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8ED2DA06-C2CB-48B9-ABD6-92548478DD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BE9667F7-CFEC-4BED-9FE8-FC27EFB798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8F0A9C-8507-49D6-B752-146638852B2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78A058-536B-4258-B1CB-7AC6B6F18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E5F7975A-B1F8-4D7C-B2B1-B86A8358F0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>
            <a:extLst>
              <a:ext uri="{FF2B5EF4-FFF2-40B4-BE49-F238E27FC236}">
                <a16:creationId xmlns:a16="http://schemas.microsoft.com/office/drawing/2014/main" id="{07A7CF62-A513-419D-B5E3-8B64F858C7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>
            <a:extLst>
              <a:ext uri="{FF2B5EF4-FFF2-40B4-BE49-F238E27FC236}">
                <a16:creationId xmlns:a16="http://schemas.microsoft.com/office/drawing/2014/main" id="{17D894E2-0B50-4D91-B0AF-1F4A48C01A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Диаграмма </a:t>
            </a:r>
          </a:p>
        </p:txBody>
      </p:sp>
      <p:sp>
        <p:nvSpPr>
          <p:cNvPr id="21508" name="Номер слайда 3">
            <a:extLst>
              <a:ext uri="{FF2B5EF4-FFF2-40B4-BE49-F238E27FC236}">
                <a16:creationId xmlns:a16="http://schemas.microsoft.com/office/drawing/2014/main" id="{E4C13B4C-30F5-48E2-A856-D11A5E4E6F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C16793E-B3C6-4D70-B972-EDA703D96397}" type="slidenum">
              <a:rPr lang="ru-RU" altLang="ru-RU"/>
              <a:pPr>
                <a:spcBef>
                  <a:spcPct val="0"/>
                </a:spcBef>
              </a:pPr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79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>
            <a:extLst>
              <a:ext uri="{FF2B5EF4-FFF2-40B4-BE49-F238E27FC236}">
                <a16:creationId xmlns:a16="http://schemas.microsoft.com/office/drawing/2014/main" id="{07A7CF62-A513-419D-B5E3-8B64F858C7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>
            <a:extLst>
              <a:ext uri="{FF2B5EF4-FFF2-40B4-BE49-F238E27FC236}">
                <a16:creationId xmlns:a16="http://schemas.microsoft.com/office/drawing/2014/main" id="{17D894E2-0B50-4D91-B0AF-1F4A48C01A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Диаграмма </a:t>
            </a:r>
          </a:p>
        </p:txBody>
      </p:sp>
      <p:sp>
        <p:nvSpPr>
          <p:cNvPr id="21508" name="Номер слайда 3">
            <a:extLst>
              <a:ext uri="{FF2B5EF4-FFF2-40B4-BE49-F238E27FC236}">
                <a16:creationId xmlns:a16="http://schemas.microsoft.com/office/drawing/2014/main" id="{E4C13B4C-30F5-48E2-A856-D11A5E4E6F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C16793E-B3C6-4D70-B972-EDA703D96397}" type="slidenum">
              <a:rPr lang="ru-RU" altLang="ru-RU"/>
              <a:pPr>
                <a:spcBef>
                  <a:spcPct val="0"/>
                </a:spcBef>
              </a:pPr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>
            <a:extLst>
              <a:ext uri="{FF2B5EF4-FFF2-40B4-BE49-F238E27FC236}">
                <a16:creationId xmlns:a16="http://schemas.microsoft.com/office/drawing/2014/main" id="{2E985E87-1518-4EC2-8EE7-638BFF9397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>
            <a:extLst>
              <a:ext uri="{FF2B5EF4-FFF2-40B4-BE49-F238E27FC236}">
                <a16:creationId xmlns:a16="http://schemas.microsoft.com/office/drawing/2014/main" id="{2573A15C-6FAD-4656-8EB6-74FDC1D0FB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9940" name="Номер слайда 3">
            <a:extLst>
              <a:ext uri="{FF2B5EF4-FFF2-40B4-BE49-F238E27FC236}">
                <a16:creationId xmlns:a16="http://schemas.microsoft.com/office/drawing/2014/main" id="{4F427524-25AC-4836-B808-879DFC6C0F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C88D527-237C-4AEF-B2A8-2281043A0DF1}" type="slidenum">
              <a:rPr lang="ru-RU" altLang="ru-RU"/>
              <a:pPr>
                <a:spcBef>
                  <a:spcPct val="0"/>
                </a:spcBef>
              </a:pPr>
              <a:t>33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793F6B-1F5C-40B0-897D-084B71C4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BF98-9328-4E4A-85FA-835DE9D09D65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C00540-FC54-44CA-8AA5-EAAEBDB42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4C29EC-8537-4744-8F14-ADEE0D0C8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104CA-95BF-4A46-84C6-B5E436EED9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93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F4144C-0FF0-46C7-8F43-5771EC1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5CD74-CBE5-48B4-B53F-5EAA69FB5767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C5E50A-3ADB-4125-9909-0C8E3608C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A05C0C-1044-411E-A75E-94627F22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38083-BD35-419F-9361-BE6F788560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735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2F1D49-716D-4DA0-8B0B-CF1E749FC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28EF3-3BD9-4829-9012-30847B098088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6E9CBF-17E3-4A1F-942F-325A26B92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A67846-8870-4B01-A4B5-61538DEE0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F87F9-916A-4224-98A7-7E36226A96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765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E4AF6D-52DB-4A19-AEE1-6ED8491E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18D7F-D0FB-45EA-9746-33D74CDE3BB3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590041-E955-45E5-991B-7C3150BE3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AAEC4B-6BF2-4918-A7FE-99436A68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EE2AD-C342-4DF4-A694-39116E4D88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298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3A7D62-88C7-4339-B7F1-9E349DAF5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3825-A2AD-4DEF-BDBC-34BD16BAA554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88FC84-E488-4522-8DDE-D4702EDF1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97E020-171A-488B-8E07-3D9F00E6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50EE8-3655-4817-B9E5-EA896AA09C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7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F84B6218-65AA-4EC2-BEC1-6FBE7D49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13B39-0341-4671-BDD5-477DCAA476A9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438F5B1-A860-48D4-B3D6-37C88EFEB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9CF59EDB-C432-4F51-A582-2732484C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68B85-E356-40C0-85C5-C894D23262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228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11B125B9-6886-4A16-959B-61F78533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FD100-41DC-44A6-A23C-BFFE50298C95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F9152020-336F-4246-AFD9-CACC93CD1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4C004171-95B6-4886-B19A-E21EBCD57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BADB6-D715-4EE7-9319-B9718188F1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928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6C16B1E4-D602-4AB1-B051-2C2C46AA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F86E9-78F4-457A-8B0A-F052D526218E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96699A68-F06E-406A-B6DE-F77262786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889F6F4C-C08C-4E33-99BB-473EFF3F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7ACCF-1966-4986-B2B6-5BF3477294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526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0495D1C5-B10F-4C6E-AD00-E152EA63D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F3D2-395D-4F81-95FA-A96C2310D2F6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352A6D7-A2BE-4656-9FFC-8A707AB01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C88BD5BF-6EA8-458B-8C74-B5C080CF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67589-580B-48C1-B8DE-E8CE53AD38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917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77DADE7-29DC-40B8-8812-10BE9DCB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9146-9767-42E9-BEC1-72C16D665515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0FD0A0E-F858-4D29-A8AA-4F0B63F9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A6979C7-330E-4120-A772-783289D0A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A4604-3007-49FD-954F-58DCCA6E16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07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02DC1DBB-F70D-4CAE-B5C5-A07735D42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E077-CBFE-4495-A987-7C9ABEE9F729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B67A44A-4349-4939-9BC0-E0F61D91C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D139987-F709-49F6-9E69-F13674B3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E0E26-2F98-4750-A83F-2CF160D409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478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D1628FF-F2C6-487A-B0A5-98D11295CD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07C50754-211D-4C01-A1F1-7BECBD977F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FAC2E2-4FFC-43CF-AAA5-5399BE75C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4556A06-6347-47C9-8AC6-99EBDEE63B57}" type="datetimeFigureOut">
              <a:rPr lang="ru-RU"/>
              <a:pPr>
                <a:defRPr/>
              </a:pPr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2A4D32-9D72-4642-803F-11358896E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A8ADBF-D983-441E-90EC-EDF252206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9C6B5F0-4073-4D2F-B396-46E0709377E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id="{B13B9DDA-85FD-48C1-8B44-0D64704D9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59113" y="1989138"/>
            <a:ext cx="5854700" cy="1439862"/>
          </a:xfrm>
        </p:spPr>
        <p:txBody>
          <a:bodyPr/>
          <a:lstStyle/>
          <a:p>
            <a:pPr eaLnBrk="1" hangingPunct="1"/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</a:rPr>
              <a:t>Обучающий семинар:</a:t>
            </a:r>
            <a:r>
              <a:rPr lang="ru-RU" altLang="ru-RU">
                <a:solidFill>
                  <a:srgbClr val="FF0000"/>
                </a:solidFill>
              </a:rPr>
              <a:t/>
            </a:r>
            <a:br>
              <a:rPr lang="ru-RU" altLang="ru-RU">
                <a:solidFill>
                  <a:srgbClr val="FF0000"/>
                </a:solidFill>
              </a:rPr>
            </a:br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BC9939-8AB8-4CBE-BD95-FE177575DF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31840" y="2719617"/>
            <a:ext cx="5400600" cy="2376264"/>
          </a:xfrm>
          <a:noFill/>
          <a:ln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Wingdings 2" panose="05000000000000000000" pitchFamily="82" charset="2"/>
              <a:buNone/>
              <a:defRPr/>
            </a:pPr>
            <a:r>
              <a:rPr lang="ru-RU" altLang="ru-RU" sz="4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МЕТОДИКА</a:t>
            </a:r>
            <a:r>
              <a:rPr lang="ru-RU" alt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4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ВЫПОЛНЕНИЯ ВКР</a:t>
            </a:r>
            <a:endParaRPr lang="ru-RU" altLang="ru-RU" sz="4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078" name="Picture 3">
            <a:extLst>
              <a:ext uri="{FF2B5EF4-FFF2-40B4-BE49-F238E27FC236}">
                <a16:creationId xmlns:a16="http://schemas.microsoft.com/office/drawing/2014/main" id="{400C7A0F-4754-4086-AF2C-9C9CB0188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550863"/>
            <a:ext cx="23447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6">
            <a:extLst>
              <a:ext uri="{FF2B5EF4-FFF2-40B4-BE49-F238E27FC236}">
                <a16:creationId xmlns:a16="http://schemas.microsoft.com/office/drawing/2014/main" id="{B810D0B3-67B9-45BA-8E56-5F75C33F1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963" y="946150"/>
            <a:ext cx="25622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ЗАПАДНЫЙ ФИЛИАЛ</a:t>
            </a:r>
          </a:p>
        </p:txBody>
      </p:sp>
      <p:sp>
        <p:nvSpPr>
          <p:cNvPr id="3080" name="Прямоугольник 7">
            <a:extLst>
              <a:ext uri="{FF2B5EF4-FFF2-40B4-BE49-F238E27FC236}">
                <a16:creationId xmlns:a16="http://schemas.microsoft.com/office/drawing/2014/main" id="{89730B30-552A-4F3A-B787-2C77AF84E00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07950" y="2133600"/>
            <a:ext cx="2841625" cy="1536700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10429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429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9DB2F39E-02D3-437E-8C19-3A43D7AA7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333375"/>
            <a:ext cx="8543925" cy="5688013"/>
          </a:xfrm>
        </p:spPr>
        <p:txBody>
          <a:bodyPr/>
          <a:lstStyle/>
          <a:p>
            <a:pPr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5. Задачи работы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 – выбор путей и средств для достижения цели.</a:t>
            </a:r>
          </a:p>
          <a:p>
            <a:pPr algn="just" eaLnBrk="1" hangingPunct="1">
              <a:buClr>
                <a:srgbClr val="000000"/>
              </a:buClr>
              <a:buFont typeface="Calibri" panose="020F0502020204030204" pitchFamily="34" charset="0"/>
              <a:buAutoNum type="arabicParenR"/>
            </a:pP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Изучить теоретические аспекты темы</a:t>
            </a:r>
          </a:p>
          <a:p>
            <a:pPr algn="just" eaLnBrk="1" hangingPunct="1">
              <a:buClr>
                <a:srgbClr val="000000"/>
              </a:buClr>
              <a:buFont typeface="Calibri" panose="020F0502020204030204" pitchFamily="34" charset="0"/>
              <a:buAutoNum type="arabicParenR"/>
            </a:pP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Проанализировать состояние изучаемого объекта</a:t>
            </a:r>
          </a:p>
          <a:p>
            <a:pPr algn="just" eaLnBrk="1" hangingPunct="1">
              <a:buClr>
                <a:srgbClr val="000000"/>
              </a:buClr>
              <a:buFont typeface="Calibri" panose="020F0502020204030204" pitchFamily="34" charset="0"/>
              <a:buAutoNum type="arabicParenR"/>
            </a:pP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Провести исследование по изучению …</a:t>
            </a:r>
          </a:p>
          <a:p>
            <a:pPr algn="just" eaLnBrk="1" hangingPunct="1">
              <a:buClr>
                <a:srgbClr val="000000"/>
              </a:buClr>
              <a:buFont typeface="Calibri" panose="020F0502020204030204" pitchFamily="34" charset="0"/>
              <a:buAutoNum type="arabicParenR"/>
            </a:pP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Разработать предложения, пути совершенствования, рекомендации по повышению эффективности деятельности конкретного 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C3B4BE7-7B5B-4EAA-96AB-3FF3F3C4E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643182"/>
            <a:ext cx="4419600" cy="403487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7410" name="Текст 2">
            <a:extLst>
              <a:ext uri="{FF2B5EF4-FFF2-40B4-BE49-F238E27FC236}">
                <a16:creationId xmlns:a16="http://schemas.microsoft.com/office/drawing/2014/main" id="{BFA4582A-A3FF-4D7C-B22A-AD3C9D3B2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692150"/>
            <a:ext cx="8329612" cy="5232400"/>
          </a:xfrm>
        </p:spPr>
        <p:txBody>
          <a:bodyPr rtlCol="0">
            <a:normAutofit/>
          </a:bodyPr>
          <a:lstStyle/>
          <a:p>
            <a:pPr marL="73025" algn="ctr" eaLnBrk="1" fontAlgn="auto" hangingPunct="1">
              <a:spcAft>
                <a:spcPts val="0"/>
              </a:spcAft>
              <a:defRPr/>
            </a:pPr>
            <a:r>
              <a:rPr lang="ru-RU" altLang="ru-RU" sz="3200" dirty="0">
                <a:solidFill>
                  <a:schemeClr val="accent1"/>
                </a:solidFill>
              </a:rPr>
              <a:t>Задачи формулируются с помощью глаголов</a:t>
            </a:r>
            <a:r>
              <a:rPr lang="ru-RU" altLang="ru-RU" sz="3200" dirty="0"/>
              <a:t>: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Изучить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Разработать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Выявить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Установить 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Обосновать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Определить</a:t>
            </a:r>
          </a:p>
          <a:p>
            <a:pPr marL="73025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sz="3600" i="1" dirty="0">
                <a:solidFill>
                  <a:schemeClr val="tx1"/>
                </a:solidFill>
              </a:rPr>
              <a:t> Проверить  </a:t>
            </a:r>
            <a:r>
              <a:rPr lang="ru-RU" altLang="ru-RU" sz="3200" i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id="{3A4FF408-D3FF-4716-AC74-48B5B99F5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285750"/>
            <a:ext cx="8607425" cy="766763"/>
          </a:xfrm>
        </p:spPr>
        <p:txBody>
          <a:bodyPr/>
          <a:lstStyle/>
          <a:p>
            <a:pPr algn="ctr" eaLnBrk="1" hangingPunct="1"/>
            <a:r>
              <a:rPr lang="ru-RU" altLang="ru-RU" sz="2000" cap="none">
                <a:solidFill>
                  <a:srgbClr val="FF0000"/>
                </a:solidFill>
                <a:latin typeface="Times New Roman" panose="02020603050405020304" pitchFamily="18" charset="0"/>
              </a:rPr>
              <a:t>ПРИМЕР: тема «Планирование сбытовой деятельности на предприятии».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B91645-68F2-4C81-9F9B-71D585BF1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1052513"/>
            <a:ext cx="8435975" cy="5373687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ru-RU" altLang="ru-RU" sz="24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Цель выпускной квалификационной (дипломной) работы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– разработать предложения по расширению сбыта продукции производственного предприятия ЗАО «Правдинский масло-сыродельный завод».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Поставленная цель выпускной квалификационной (дипломной) работы обусловила </a:t>
            </a:r>
            <a:r>
              <a:rPr lang="ru-RU" altLang="ru-RU" sz="24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ряд задач, которые необходимо решить при написании выпускной квалификационной работы:</a:t>
            </a:r>
          </a:p>
          <a:p>
            <a:pPr marL="609600" indent="-6096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Изучить сбытовую деятельность, как одну из направлений распределительной логистики;</a:t>
            </a:r>
          </a:p>
          <a:p>
            <a:pPr marL="609600" indent="-6096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Оценить деятельность ЗАО «Правдинский масло-сыродельный завод»;</a:t>
            </a:r>
          </a:p>
          <a:p>
            <a:pPr marL="609600" indent="-6096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Предложить мероприятия расширению сбытовой деятельности ЗАО «Правдинский масло-сыродельный завод».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АНАСТАСИЯ\рабочий стол\images (2).jpg">
            <a:extLst>
              <a:ext uri="{FF2B5EF4-FFF2-40B4-BE49-F238E27FC236}">
                <a16:creationId xmlns:a16="http://schemas.microsoft.com/office/drawing/2014/main" id="{403E236A-63DF-4E92-95D9-9E1BE38C5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8321" y="3468688"/>
            <a:ext cx="4857784" cy="242889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F9AFE12-60EC-49F9-88F3-F0ECC480F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10800000" flipV="1">
            <a:off x="179388" y="188913"/>
            <a:ext cx="8543925" cy="6553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</a:rPr>
              <a:t>6. Теоретические основы исследования</a:t>
            </a: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</a:rPr>
              <a:t> – перечисление источников, которые были использованы для написания работы.</a:t>
            </a:r>
          </a:p>
          <a:p>
            <a:pPr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</a:rPr>
              <a:t>7. Методы исследования</a:t>
            </a: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800" i="1">
                <a:solidFill>
                  <a:schemeClr val="tx1"/>
                </a:solidFill>
                <a:latin typeface="Times New Roman" panose="02020603050405020304" pitchFamily="18" charset="0"/>
              </a:rPr>
              <a:t>– </a:t>
            </a: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</a:rPr>
              <a:t>приемы и методы, которые были использованы в исследовании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</a:rPr>
              <a:t>Например: 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rgbClr val="89898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Системный и сравнительный анализ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Анализ причинно-следственных связей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Методы научной классификации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Статистические методы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Беседа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Наблюдение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altLang="ru-RU" sz="2400" i="1">
                <a:solidFill>
                  <a:schemeClr val="tx2"/>
                </a:solidFill>
                <a:latin typeface="Times New Roman" panose="02020603050405020304" pitchFamily="18" charset="0"/>
              </a:rPr>
              <a:t> Эксперимент и т. д.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</a:rPr>
              <a:t>8. Структура работы</a:t>
            </a: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</a:rPr>
              <a:t> – указание</a:t>
            </a: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</a:rPr>
              <a:t> написанных глав.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4">
            <a:extLst>
              <a:ext uri="{FF2B5EF4-FFF2-40B4-BE49-F238E27FC236}">
                <a16:creationId xmlns:a16="http://schemas.microsoft.com/office/drawing/2014/main" id="{F1BA9246-E7C6-472D-BA3A-50DCF623B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850900"/>
          </a:xfrm>
        </p:spPr>
        <p:txBody>
          <a:bodyPr/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Практические материалы для ВКР</a:t>
            </a:r>
          </a:p>
        </p:txBody>
      </p:sp>
      <p:sp>
        <p:nvSpPr>
          <p:cNvPr id="16387" name="Содержимое 5">
            <a:extLst>
              <a:ext uri="{FF2B5EF4-FFF2-40B4-BE49-F238E27FC236}">
                <a16:creationId xmlns:a16="http://schemas.microsoft.com/office/drawing/2014/main" id="{FE8E60EA-A941-4F83-9BB4-C7D295DCE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>
                <a:latin typeface="Times New Roman" panose="02020603050405020304" pitchFamily="18" charset="0"/>
              </a:rPr>
              <a:t>Учредительные документы (устав, учредительный договор и т.д) организации;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>
                <a:latin typeface="Times New Roman" panose="02020603050405020304" pitchFamily="18" charset="0"/>
              </a:rPr>
              <a:t>Бухгалтерский баланс,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>
                <a:latin typeface="Times New Roman" panose="02020603050405020304" pitchFamily="18" charset="0"/>
              </a:rPr>
              <a:t>Отчет о финансовых результатах;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>
                <a:latin typeface="Times New Roman" panose="02020603050405020304" pitchFamily="18" charset="0"/>
              </a:rPr>
              <a:t>Данные о товарообороте (грузообороте) предприятия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>
                <a:latin typeface="Times New Roman" panose="02020603050405020304" pitchFamily="18" charset="0"/>
              </a:rPr>
              <a:t>Другие данные, связанные с темой ВКР.</a:t>
            </a:r>
          </a:p>
          <a:p>
            <a:pPr eaLnBrk="1" hangingPunct="1"/>
            <a:endParaRPr lang="ru-RU" altLang="ru-RU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520FA741-1A53-47B7-AF8A-572C76D9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Порядок выполнения аналитической части</a:t>
            </a:r>
          </a:p>
        </p:txBody>
      </p:sp>
      <p:sp>
        <p:nvSpPr>
          <p:cNvPr id="17411" name="Содержимое 2">
            <a:extLst>
              <a:ext uri="{FF2B5EF4-FFF2-40B4-BE49-F238E27FC236}">
                <a16:creationId xmlns:a16="http://schemas.microsoft.com/office/drawing/2014/main" id="{78A7A3B0-C517-40CF-B7D0-A106C8CF5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9388"/>
            <a:ext cx="8229600" cy="4997450"/>
          </a:xfrm>
        </p:spPr>
        <p:txBody>
          <a:bodyPr/>
          <a:lstStyle/>
          <a:p>
            <a:pPr marL="0" indent="0" eaLnBrk="1" hangingPunct="1"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</a:rPr>
              <a:t>2.1 Общая характеристика предприятия </a:t>
            </a:r>
          </a:p>
          <a:p>
            <a:pPr marL="0" indent="0" eaLnBrk="1" hangingPunct="1"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</a:rPr>
              <a:t>2.2 Анализ экономических и(или) технико-эксплуатационных показателей деятельности организации</a:t>
            </a:r>
          </a:p>
          <a:p>
            <a:pPr marL="0" indent="0" eaLnBrk="1" hangingPunct="1"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</a:rPr>
              <a:t>2.3 Анализ элементов логистической системы </a:t>
            </a:r>
          </a:p>
          <a:p>
            <a:pPr marL="0" indent="0" eaLnBrk="1" hangingPunct="1"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</a:rPr>
              <a:t> 2.4 Разработка рекомендаций, направленных на совершенствование предмета исследования в рамках выбранной темы (Исследования по теме ВКР)</a:t>
            </a:r>
            <a:r>
              <a:rPr lang="ru-RU" altLang="ru-RU"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420060030">
            <a:extLst>
              <a:ext uri="{FF2B5EF4-FFF2-40B4-BE49-F238E27FC236}">
                <a16:creationId xmlns:a16="http://schemas.microsoft.com/office/drawing/2014/main" id="{D2AF4404-9E3F-4B6F-8C47-BC401FFD7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214686"/>
            <a:ext cx="4000360" cy="3198394"/>
          </a:xfrm>
          <a:prstGeom prst="flowChartAlternateProcess">
            <a:avLst/>
          </a:prstGeom>
          <a:noFill/>
          <a:ln w="381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30722" name="Текст 2">
            <a:extLst>
              <a:ext uri="{FF2B5EF4-FFF2-40B4-BE49-F238E27FC236}">
                <a16:creationId xmlns:a16="http://schemas.microsoft.com/office/drawing/2014/main" id="{B6D2A8F5-E48A-4A99-911C-CC870FC2B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" y="333375"/>
            <a:ext cx="8577263" cy="3719513"/>
          </a:xfrm>
        </p:spPr>
        <p:txBody>
          <a:bodyPr/>
          <a:lstStyle/>
          <a:p>
            <a:pPr marL="73025" algn="just" eaLnBrk="1" hangingPunct="1"/>
            <a:r>
              <a:rPr lang="ru-RU" altLang="ru-RU" sz="3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Обработать данные и представить их:</a:t>
            </a:r>
          </a:p>
          <a:p>
            <a:pPr marL="73025" eaLnBrk="1" hangingPunct="1"/>
            <a:endParaRPr lang="ru-RU" altLang="ru-RU" sz="3200" i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73025" eaLnBrk="1" hangingPunct="1"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sz="3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  В текстовой форме;</a:t>
            </a:r>
          </a:p>
          <a:p>
            <a:pPr marL="73025" eaLnBrk="1" hangingPunct="1"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sz="3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 В таблицах;</a:t>
            </a:r>
          </a:p>
          <a:p>
            <a:pPr marL="73025" eaLnBrk="1" hangingPunct="1"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sz="3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 В диаграммах;</a:t>
            </a:r>
          </a:p>
          <a:p>
            <a:pPr marL="73025" eaLnBrk="1" hangingPunct="1"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sz="32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 В рисунках.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>
            <a:extLst>
              <a:ext uri="{FF2B5EF4-FFF2-40B4-BE49-F238E27FC236}">
                <a16:creationId xmlns:a16="http://schemas.microsoft.com/office/drawing/2014/main" id="{D484BE0E-4406-4250-9EE0-56F3734C1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200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Оформление таблиц</a:t>
            </a:r>
          </a:p>
        </p:txBody>
      </p:sp>
      <p:sp>
        <p:nvSpPr>
          <p:cNvPr id="19459" name="Текст 4">
            <a:extLst>
              <a:ext uri="{FF2B5EF4-FFF2-40B4-BE49-F238E27FC236}">
                <a16:creationId xmlns:a16="http://schemas.microsoft.com/office/drawing/2014/main" id="{986846E5-9FE3-41F7-A074-EBA155CDF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981075"/>
            <a:ext cx="7273925" cy="938213"/>
          </a:xfrm>
        </p:spPr>
        <p:txBody>
          <a:bodyPr/>
          <a:lstStyle/>
          <a:p>
            <a:pPr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000" b="0">
                <a:latin typeface="Times New Roman" panose="02020603050405020304" pitchFamily="18" charset="0"/>
              </a:rPr>
              <a:t>Таблица  1 - Анализ факторов конкурентоспособности</a:t>
            </a:r>
          </a:p>
          <a:p>
            <a:pPr algn="r"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endParaRPr lang="ru-RU" altLang="ru-RU">
              <a:latin typeface="Times New Roman" panose="02020603050405020304" pitchFamily="18" charset="0"/>
            </a:endParaRPr>
          </a:p>
        </p:txBody>
      </p:sp>
      <p:graphicFrame>
        <p:nvGraphicFramePr>
          <p:cNvPr id="9" name="Содержимое 8">
            <a:extLst>
              <a:ext uri="{FF2B5EF4-FFF2-40B4-BE49-F238E27FC236}">
                <a16:creationId xmlns:a16="http://schemas.microsoft.com/office/drawing/2014/main" id="{BDA97354-0378-4C0A-B4D3-B5ABEF86A9F4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323850" y="1844675"/>
          <a:ext cx="6985000" cy="1728789"/>
        </p:xfrm>
        <a:graphic>
          <a:graphicData uri="http://schemas.openxmlformats.org/drawingml/2006/table">
            <a:tbl>
              <a:tblPr/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1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2" marR="91442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486" name="Текст 6">
            <a:extLst>
              <a:ext uri="{FF2B5EF4-FFF2-40B4-BE49-F238E27FC236}">
                <a16:creationId xmlns:a16="http://schemas.microsoft.com/office/drawing/2014/main" id="{0698A824-3181-4463-8A24-377424FBD6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5288" y="4292600"/>
            <a:ext cx="4618037" cy="619125"/>
          </a:xfrm>
        </p:spPr>
        <p:txBody>
          <a:bodyPr/>
          <a:lstStyle/>
          <a:p>
            <a:pPr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000" b="0" dirty="0">
                <a:latin typeface="Times New Roman" panose="02020603050405020304" pitchFamily="18" charset="0"/>
              </a:rPr>
              <a:t>Продолжение таблицы 1</a:t>
            </a:r>
          </a:p>
        </p:txBody>
      </p:sp>
      <p:graphicFrame>
        <p:nvGraphicFramePr>
          <p:cNvPr id="10" name="Содержимое 9">
            <a:extLst>
              <a:ext uri="{FF2B5EF4-FFF2-40B4-BE49-F238E27FC236}">
                <a16:creationId xmlns:a16="http://schemas.microsoft.com/office/drawing/2014/main" id="{00D6A1C6-8EB8-4356-91F5-2EB88009F7A7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395288" y="5229225"/>
          <a:ext cx="6985000" cy="1285875"/>
        </p:xfrm>
        <a:graphic>
          <a:graphicData uri="http://schemas.openxmlformats.org/drawingml/2006/table">
            <a:tbl>
              <a:tblPr/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3" marR="91443" marT="45740" marB="4574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>
            <a:extLst>
              <a:ext uri="{FF2B5EF4-FFF2-40B4-BE49-F238E27FC236}">
                <a16:creationId xmlns:a16="http://schemas.microsoft.com/office/drawing/2014/main" id="{8533091A-17A0-4A30-B825-500BA483D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50" cy="995710"/>
          </a:xfrm>
        </p:spPr>
        <p:txBody>
          <a:bodyPr/>
          <a:lstStyle/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формул</a:t>
            </a:r>
          </a:p>
        </p:txBody>
      </p:sp>
      <p:sp>
        <p:nvSpPr>
          <p:cNvPr id="20484" name="Текст 3">
            <a:extLst>
              <a:ext uri="{FF2B5EF4-FFF2-40B4-BE49-F238E27FC236}">
                <a16:creationId xmlns:a16="http://schemas.microsoft.com/office/drawing/2014/main" id="{D136C1D8-487B-41F9-A351-C59AF2B79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616" y="1700808"/>
            <a:ext cx="6532835" cy="4380086"/>
          </a:xfrm>
        </p:spPr>
        <p:txBody>
          <a:bodyPr/>
          <a:lstStyle/>
          <a:p>
            <a:pPr algn="ctr"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пишутся с использованием редактора формул. Располагаются по центру страницы и имеют сквозную нумерацию, а так же расшифровку</a:t>
            </a:r>
          </a:p>
          <a:p>
            <a:pPr algn="ctr"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ABE12C4-4C78-696B-4095-0E3474F84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878" y="4077072"/>
            <a:ext cx="2698310" cy="47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3511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>
            <a:extLst>
              <a:ext uri="{FF2B5EF4-FFF2-40B4-BE49-F238E27FC236}">
                <a16:creationId xmlns:a16="http://schemas.microsoft.com/office/drawing/2014/main" id="{8533091A-17A0-4A30-B825-500BA483D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50" cy="1283742"/>
          </a:xfrm>
        </p:spPr>
        <p:txBody>
          <a:bodyPr/>
          <a:lstStyle/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рисунков и диаграмм</a:t>
            </a:r>
          </a:p>
        </p:txBody>
      </p:sp>
      <p:graphicFrame>
        <p:nvGraphicFramePr>
          <p:cNvPr id="2050" name="Object 3">
            <a:extLst>
              <a:ext uri="{FF2B5EF4-FFF2-40B4-BE49-F238E27FC236}">
                <a16:creationId xmlns:a16="http://schemas.microsoft.com/office/drawing/2014/main" id="{A43D78E7-811D-4AAD-AC36-21E1947EDCC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770861"/>
              </p:ext>
            </p:extLst>
          </p:nvPr>
        </p:nvGraphicFramePr>
        <p:xfrm>
          <a:off x="609600" y="1516063"/>
          <a:ext cx="7280275" cy="346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hart" r:id="rId4" imgW="7871495" imgH="3748945" progId="Excel.Chart.8">
                  <p:embed/>
                </p:oleObj>
              </mc:Choice>
              <mc:Fallback>
                <p:oleObj name="Chart" r:id="rId4" imgW="7871495" imgH="3748945" progId="Excel.Chart.8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16063"/>
                        <a:ext cx="7280275" cy="346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Текст 3">
            <a:extLst>
              <a:ext uri="{FF2B5EF4-FFF2-40B4-BE49-F238E27FC236}">
                <a16:creationId xmlns:a16="http://schemas.microsoft.com/office/drawing/2014/main" id="{D136C1D8-487B-41F9-A351-C59AF2B79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5650" y="5013325"/>
            <a:ext cx="6985000" cy="719138"/>
          </a:xfrm>
        </p:spPr>
        <p:txBody>
          <a:bodyPr/>
          <a:lstStyle/>
          <a:p>
            <a:pPr algn="ctr"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1- Оценка магазина  «Квартал»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585EAD30-5306-471D-8B89-E5B72EF83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выполнения ВКР: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4E890566-0064-4D80-9F39-761DFD766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143000"/>
            <a:ext cx="8186737" cy="5165725"/>
          </a:xfrm>
        </p:spPr>
        <p:txBody>
          <a:bodyPr/>
          <a:lstStyle/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Систематизация, закрепление и расширение теоретических и практических знаний по специальности, применение этих знаний при решении конкретных задач;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ведения самостоятельной работы и овладение методикой теоретических и экспериментальных исследований;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навыков проведения исследовательской работы</a:t>
            </a:r>
          </a:p>
          <a:p>
            <a:pPr eaLnBrk="1" hangingPunct="1"/>
            <a:endParaRPr lang="ru-RU" altLang="ru-RU" dirty="0"/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>
                <a16:creationId xmlns:a16="http://schemas.microsoft.com/office/drawing/2014/main" id="{D6B94BB7-5855-4946-8822-28494073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Заключение  </a:t>
            </a:r>
          </a:p>
        </p:txBody>
      </p:sp>
      <p:sp>
        <p:nvSpPr>
          <p:cNvPr id="28675" name="Объект 2">
            <a:extLst>
              <a:ext uri="{FF2B5EF4-FFF2-40B4-BE49-F238E27FC236}">
                <a16:creationId xmlns:a16="http://schemas.microsoft.com/office/drawing/2014/main" id="{2A2B51A6-AC63-40BB-AA26-DE674BA08E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438" y="1285875"/>
            <a:ext cx="7072312" cy="5429250"/>
          </a:xfrm>
        </p:spPr>
        <p:txBody>
          <a:bodyPr/>
          <a:lstStyle/>
          <a:p>
            <a:pPr algn="just" eaLnBrk="1" hangingPunct="1">
              <a:buFont typeface="Wingdings 2" panose="05020102010507070707" pitchFamily="82" charset="2"/>
              <a:buNone/>
            </a:pPr>
            <a:r>
              <a:rPr lang="ru-RU" altLang="ru-RU" sz="3200" dirty="0">
                <a:latin typeface="Times New Roman" panose="02020603050405020304" pitchFamily="18" charset="0"/>
              </a:rPr>
              <a:t>		Данный раздел содержит исследование, краткую формулировку результатов, полученных в ходе работы и указание на недостатки и проблемы практического характера, которые вы выявили в процессе исследования, а также рекомендации относительно их устранения.</a:t>
            </a:r>
          </a:p>
        </p:txBody>
      </p:sp>
      <p:pic>
        <p:nvPicPr>
          <p:cNvPr id="5" name="Picture 3" descr="C:\Documents and Settings\Черепушечка\Рабочий стол\картинки пр\DirectMail.jpg">
            <a:extLst>
              <a:ext uri="{FF2B5EF4-FFF2-40B4-BE49-F238E27FC236}">
                <a16:creationId xmlns:a16="http://schemas.microsoft.com/office/drawing/2014/main" id="{44A4D369-58B5-4A7F-8EA8-A8714BA6646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86644" y="1500174"/>
            <a:ext cx="1743862" cy="3286147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989B6DA1-7E70-4971-87B1-350F38EC6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63" y="476250"/>
            <a:ext cx="8229600" cy="1000125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Список использованных источников</a:t>
            </a:r>
            <a:endParaRPr lang="ru-RU" altLang="ru-RU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92CA0540-D1D9-4B76-BDF5-1BFE14839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36694"/>
            <a:ext cx="8229600" cy="4725987"/>
          </a:xfrm>
        </p:spPr>
        <p:txBody>
          <a:bodyPr/>
          <a:lstStyle/>
          <a:p>
            <a:pPr marL="547688" indent="-411163" algn="just" eaLnBrk="1" hangingPunct="1">
              <a:lnSpc>
                <a:spcPct val="80000"/>
              </a:lnSpc>
              <a:buClr>
                <a:srgbClr val="000000"/>
              </a:buClr>
              <a:buBlip>
                <a:blip r:embed="rId2"/>
              </a:buBlip>
            </a:pPr>
            <a:r>
              <a:rPr lang="ru-RU" altLang="ru-RU" sz="3000" dirty="0"/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Борзова, Л. Д. Основы общей химии: учебное пособие / Л. Д. Борзова, Н. Ю. Черникова, В. В. Якушев. – Санкт-Петербург: Лань, 2019.— 480 с. – URL: https://e.lanbook.com/book/51933 (дата обращения: 23.10.2022). – Текст: электронный.</a:t>
            </a:r>
          </a:p>
          <a:p>
            <a:pPr marL="547688" indent="-411163" algn="just" eaLnBrk="1" hangingPunct="1">
              <a:lnSpc>
                <a:spcPct val="80000"/>
              </a:lnSpc>
              <a:buClr>
                <a:srgbClr val="000000"/>
              </a:buClr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Борзова, Л. Д. Основы общей химии: учебное пособие / Л. Д. Борзова, Н. Ю. Черникова, В. В. Якушев. – Санкт-Петербург: Лань, 2014. – 480 с. – URL: https://e.lanbook.com/book/51933 (дата обращения: 23.10.2022). – ISBN 978-5-8114-1608-0. – Текст: электронный. 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2DD31-9680-4414-9809-AB5EAB60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99412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Брошюрование ВКР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1" name="Объект 2">
            <a:extLst>
              <a:ext uri="{FF2B5EF4-FFF2-40B4-BE49-F238E27FC236}">
                <a16:creationId xmlns:a16="http://schemas.microsoft.com/office/drawing/2014/main" id="{2F5F815E-DF50-401A-9832-39881D5D8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616624"/>
          </a:xfrm>
        </p:spPr>
        <p:txBody>
          <a:bodyPr/>
          <a:lstStyle/>
          <a:p>
            <a:pPr marR="93345" indent="367030" algn="just">
              <a:spcBef>
                <a:spcPts val="0"/>
              </a:spcBef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Последовательность при брошюровании ВКР: титульный лист установленного образца, задание на ВКР, календарный план выполнения выпускной квалификационной работы (дипломной работы), рецензия на ВКР, отзыв руководителя на ВКР, справка о результатах проверки в системе «Антиплагиат», содержание, введение, основная часть (2 главы), заключение, список использованных источников, приложения. </a:t>
            </a:r>
          </a:p>
          <a:p>
            <a:pPr marR="93345" indent="367030" algn="just">
              <a:spcBef>
                <a:spcPts val="0"/>
              </a:spcBef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Рецензия на ВКР, отзыв руководителя на ВКР и справка о результатах проверки в системе «Антиплагиат» не нумеруются. 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Дополнительно рекомендуется переплести прозрачный файл для вложения указанных выше документов.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sz="27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909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7CE358-3B04-49F1-B721-B2F285DCD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20688"/>
            <a:ext cx="8229600" cy="10001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Структура презентации выпускной квалификационной работы</a:t>
            </a: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931A4899-08BA-4CE4-B19D-9BC0CFF40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421188"/>
          </a:xfrm>
        </p:spPr>
        <p:txBody>
          <a:bodyPr/>
          <a:lstStyle/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b="1" dirty="0">
                <a:latin typeface="Times New Roman" panose="02020603050405020304" pitchFamily="18" charset="0"/>
              </a:rPr>
              <a:t>Слайд 1 — название работы, ФИО выпускника и научного руководителя. 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Слайд 2 — Объект и предмет исследования.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b="1" dirty="0">
                <a:latin typeface="Times New Roman" panose="02020603050405020304" pitchFamily="18" charset="0"/>
              </a:rPr>
              <a:t>Слайд 3 –Цель и задачи работы.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Слайд 4 — данные по исследуемому предприятию</a:t>
            </a:r>
            <a:r>
              <a:rPr lang="ru-RU" altLang="ru-RU" sz="2800" b="1" dirty="0">
                <a:latin typeface="Times New Roman" panose="02020603050405020304" pitchFamily="18" charset="0"/>
              </a:rPr>
              <a:t>.</a:t>
            </a:r>
          </a:p>
          <a:p>
            <a:pPr marL="547688" indent="-411163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b="1" dirty="0">
                <a:latin typeface="Times New Roman" panose="02020603050405020304" pitchFamily="18" charset="0"/>
              </a:rPr>
              <a:t>Слайды с результатами практического исследования.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HARINGANBU\Desktop\visdefault.jpg">
            <a:extLst>
              <a:ext uri="{FF2B5EF4-FFF2-40B4-BE49-F238E27FC236}">
                <a16:creationId xmlns:a16="http://schemas.microsoft.com/office/drawing/2014/main" id="{8D6313D0-51F3-4478-B4CE-1AAB46B6D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1" y="2827334"/>
            <a:ext cx="3813172" cy="3523473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perspectiveHeroicExtremeLeftFacing"/>
            <a:lightRig rig="threePt" dir="t"/>
          </a:scene3d>
          <a:sp3d>
            <a:bevelT prst="relaxedInset"/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7F660D-9DA4-4073-BC51-8A855FC19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500063"/>
            <a:ext cx="8643937" cy="52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47688" indent="-4111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Завершение защиты</a:t>
            </a:r>
            <a:endParaRPr lang="ru-RU" altLang="ru-RU" sz="3600" b="1" i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Слайды с общими выводами исследования.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Слайды с рекомендациями.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Wingdings 2" panose="05020102010507070707" pitchFamily="82" charset="2"/>
              <a:buBlip>
                <a:blip r:embed="rId3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слайд –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CC5B5-0C8A-4BFA-A41C-3FBBDCCD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3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советов по созданию правильных презентаций</a:t>
            </a:r>
            <a:r>
              <a:rPr lang="ru-RU" alt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699" name="Содержимое 2">
            <a:extLst>
              <a:ext uri="{FF2B5EF4-FFF2-40B4-BE49-F238E27FC236}">
                <a16:creationId xmlns:a16="http://schemas.microsoft.com/office/drawing/2014/main" id="{476FFC6B-8F59-481F-AAC1-ACD8A0B1C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341438"/>
            <a:ext cx="8928100" cy="53276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2400" b="1" i="1" dirty="0">
                <a:latin typeface="Times New Roman" panose="02020603050405020304" pitchFamily="18" charset="0"/>
              </a:rPr>
              <a:t>В центре внимания - докладчик.</a:t>
            </a:r>
            <a:r>
              <a:rPr lang="ru-RU" altLang="ru-RU" sz="2400" dirty="0">
                <a:latin typeface="Times New Roman" panose="02020603050405020304" pitchFamily="18" charset="0"/>
              </a:rPr>
              <a:t> Слайды презентации не должны содержать каждого Вашего слова и не читайте прямо с экрана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</a:rPr>
              <a:t>Главное внимание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сути презентации</a:t>
            </a:r>
            <a:r>
              <a:rPr lang="ru-RU" altLang="ru-RU" sz="2400" dirty="0">
                <a:latin typeface="Times New Roman" panose="02020603050405020304" pitchFamily="18" charset="0"/>
              </a:rPr>
              <a:t>. Определите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10 главных идей, мыслей, выводов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i="1" dirty="0">
                <a:latin typeface="Times New Roman" panose="02020603050405020304" pitchFamily="18" charset="0"/>
              </a:rPr>
              <a:t>Информация,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а не данные</a:t>
            </a:r>
            <a:r>
              <a:rPr lang="ru-RU" altLang="ru-RU" sz="2400" dirty="0">
                <a:latin typeface="Times New Roman" panose="02020603050405020304" pitchFamily="18" charset="0"/>
              </a:rPr>
              <a:t>. Данные - это набор неких цифр, фактов, они не пригодны для принятия решения.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Информация - это проработанные данные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</a:rPr>
              <a:t>Соблюдайте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правило "Схема → рисунок → график → таблица → текст</a:t>
            </a:r>
            <a:r>
              <a:rPr lang="ru-RU" altLang="ru-RU" sz="2400" b="1" dirty="0">
                <a:latin typeface="Times New Roman" panose="02020603050405020304" pitchFamily="18" charset="0"/>
              </a:rPr>
              <a:t>"</a:t>
            </a:r>
            <a:r>
              <a:rPr lang="ru-RU" altLang="ru-RU" sz="2400" dirty="0">
                <a:latin typeface="Times New Roman" panose="02020603050405020304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</a:rPr>
              <a:t>Запомните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правило "5 объектов на слайде</a:t>
            </a:r>
            <a:endParaRPr lang="ru-RU" altLang="ru-RU" sz="2400" b="1" dirty="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i="1" dirty="0">
                <a:latin typeface="Times New Roman" panose="02020603050405020304" pitchFamily="18" charset="0"/>
              </a:rPr>
              <a:t>Презентация </a:t>
            </a:r>
            <a:r>
              <a:rPr lang="ru-RU" altLang="ru-RU" sz="2400" dirty="0">
                <a:latin typeface="Times New Roman" panose="02020603050405020304" pitchFamily="18" charset="0"/>
              </a:rPr>
              <a:t>- это</a:t>
            </a:r>
            <a:r>
              <a:rPr lang="ru-RU" altLang="ru-RU" sz="2400" b="1" dirty="0">
                <a:latin typeface="Times New Roman" panose="02020603050405020304" pitchFamily="18" charset="0"/>
              </a:rPr>
              <a:t>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не документ</a:t>
            </a:r>
            <a:r>
              <a:rPr lang="ru-RU" altLang="ru-RU" sz="2400" dirty="0">
                <a:latin typeface="Times New Roman" panose="02020603050405020304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anose="02020603050405020304" pitchFamily="18" charset="0"/>
              </a:rPr>
              <a:t>12</a:t>
            </a:r>
            <a:r>
              <a:rPr lang="ru-RU" altLang="ru-RU" sz="2400" dirty="0">
                <a:latin typeface="Times New Roman" panose="02020603050405020304" pitchFamily="18" charset="0"/>
              </a:rPr>
              <a:t> слайдов в презентации; </a:t>
            </a:r>
            <a:r>
              <a:rPr lang="ru-RU" altLang="ru-RU" sz="2400" b="1" dirty="0">
                <a:latin typeface="Times New Roman" panose="02020603050405020304" pitchFamily="18" charset="0"/>
              </a:rPr>
              <a:t>8 </a:t>
            </a:r>
            <a:r>
              <a:rPr lang="ru-RU" altLang="ru-RU" sz="2400" dirty="0">
                <a:latin typeface="Times New Roman" panose="02020603050405020304" pitchFamily="18" charset="0"/>
              </a:rPr>
              <a:t>минут времени на презентацию; </a:t>
            </a:r>
            <a:r>
              <a:rPr lang="ru-RU" altLang="ru-RU" sz="2400" b="1" dirty="0">
                <a:latin typeface="Times New Roman" panose="02020603050405020304" pitchFamily="18" charset="0"/>
              </a:rPr>
              <a:t>24</a:t>
            </a:r>
            <a:r>
              <a:rPr lang="ru-RU" altLang="ru-RU" sz="2400" dirty="0">
                <a:latin typeface="Times New Roman" panose="02020603050405020304" pitchFamily="18" charset="0"/>
              </a:rPr>
              <a:t>-м шрифтом набран текст на слайдах.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</a:rPr>
              <a:t>Будьте всегда готовы к техническим проблемам или сбоям в электросети; </a:t>
            </a:r>
            <a:r>
              <a:rPr lang="ru-RU" altLang="ru-RU" sz="2400" b="1" i="1" dirty="0">
                <a:latin typeface="Times New Roman" panose="02020603050405020304" pitchFamily="18" charset="0"/>
              </a:rPr>
              <a:t>принесите с собой раздаточные материалы</a:t>
            </a:r>
            <a:endParaRPr lang="ru-RU" altLang="ru-RU" sz="2400" dirty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Диаграмма 1">
            <a:extLst>
              <a:ext uri="{FF2B5EF4-FFF2-40B4-BE49-F238E27FC236}">
                <a16:creationId xmlns:a16="http://schemas.microsoft.com/office/drawing/2014/main" id="{130889FF-DBF6-4F0E-AA20-69CAD4E497FB}"/>
              </a:ext>
            </a:extLst>
          </p:cNvPr>
          <p:cNvGraphicFramePr>
            <a:graphicFrameLocks/>
          </p:cNvGraphicFramePr>
          <p:nvPr/>
        </p:nvGraphicFramePr>
        <p:xfrm>
          <a:off x="785813" y="357188"/>
          <a:ext cx="7786687" cy="585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7785267" imgH="5858764" progId="Excel.Chart.8">
                  <p:embed/>
                </p:oleObj>
              </mc:Choice>
              <mc:Fallback>
                <p:oleObj r:id="rId3" imgW="7785267" imgH="5858764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357188"/>
                        <a:ext cx="7786687" cy="585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Диаграмма 3">
            <a:extLst>
              <a:ext uri="{FF2B5EF4-FFF2-40B4-BE49-F238E27FC236}">
                <a16:creationId xmlns:a16="http://schemas.microsoft.com/office/drawing/2014/main" id="{61E0568B-76BF-48A3-B552-B2A82B2B72D0}"/>
              </a:ext>
            </a:extLst>
          </p:cNvPr>
          <p:cNvGraphicFramePr>
            <a:graphicFrameLocks/>
          </p:cNvGraphicFramePr>
          <p:nvPr/>
        </p:nvGraphicFramePr>
        <p:xfrm>
          <a:off x="520700" y="234950"/>
          <a:ext cx="7673975" cy="631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7675529" imgH="6316003" progId="Excel.Chart.8">
                  <p:embed/>
                </p:oleObj>
              </mc:Choice>
              <mc:Fallback>
                <p:oleObj r:id="rId3" imgW="7675529" imgH="6316003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34950"/>
                        <a:ext cx="7673975" cy="631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2">
            <a:extLst>
              <a:ext uri="{FF2B5EF4-FFF2-40B4-BE49-F238E27FC236}">
                <a16:creationId xmlns:a16="http://schemas.microsoft.com/office/drawing/2014/main" id="{94ABF4DF-2727-4A4B-B2E4-9060CA34FA7A}"/>
              </a:ext>
            </a:extLst>
          </p:cNvPr>
          <p:cNvSpPr txBox="1">
            <a:spLocks/>
          </p:cNvSpPr>
          <p:nvPr/>
        </p:nvSpPr>
        <p:spPr bwMode="auto">
          <a:xfrm>
            <a:off x="468313" y="214313"/>
            <a:ext cx="8183562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anose="02020603050405020304" pitchFamily="18" charset="0"/>
              </a:rPr>
              <a:t>Вывод:</a:t>
            </a:r>
            <a:endParaRPr lang="ru-RU" altLang="ru-RU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1400" b="1">
                <a:latin typeface="Times New Roman" panose="02020603050405020304" pitchFamily="18" charset="0"/>
              </a:rPr>
              <a:t>Проведенный анализ показал, что успешность адаптации зависит от целого ряда условий.</a:t>
            </a:r>
            <a:endParaRPr lang="ru-RU" altLang="ru-RU" sz="1400">
              <a:latin typeface="Times New Roman" panose="02020603050405020304" pitchFamily="18" charset="0"/>
            </a:endParaRPr>
          </a:p>
          <a:p>
            <a:pPr eaLnBrk="1" hangingPunct="1"/>
            <a:endParaRPr lang="ru-RU" altLang="ru-RU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 Как важно, чтобы человек, пришедший на новое место работы, как можно быстрее почувствовал себя частью единого коллектива, важно как для организации, так и для человека. К сожалению, у нас мало практикуют адаптацию и профориентацию в связи с потерей работы и переквалификацией. На Западе считаются с проблемами не только организации, но и людей, работавших там, они прекрасно понимают, что для многих работа и коллектив – второй дом, потеря которых для них трагедия.</a:t>
            </a:r>
          </a:p>
          <a:p>
            <a:pPr eaLnBrk="1" hangingPunct="1"/>
            <a:endParaRPr lang="ru-RU" altLang="ru-RU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1400" b="1">
                <a:latin typeface="Times New Roman" panose="02020603050405020304" pitchFamily="18" charset="0"/>
              </a:rPr>
              <a:t>Рекомендации:</a:t>
            </a:r>
            <a:endParaRPr lang="ru-RU" altLang="ru-RU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Работодателю нужно помнить что адаптацию с коллективом тяжелее переносят люди более старшего возраста.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Профессиональные навыки быстрее осваивают люди от 30-56 лет, т.к. имеют опыт работы.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Нужно чаще применять наставничество в магазинах(по ответам работников)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Нужно учитывать что 50% работников осваиваются на рабочем месте до 1 месяца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Работодателю нужно знать, что для нового сотрудника нужна больше помощь в  самой работе, т.к. он не понимает самого процесса выполнения работы(20%) и    не  разбирается в программах и документах по работе(40%)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Обязательно учитывать что для работника важно внимание руководителя(22%), а выполнение разовых поручений для установления контактов между сотрудников является наиболее плохим средством адаптации(11%)</a:t>
            </a:r>
          </a:p>
          <a:p>
            <a:pPr eaLnBrk="1" hangingPunct="1"/>
            <a:r>
              <a:rPr lang="ru-RU" altLang="ru-RU" sz="1400">
                <a:latin typeface="Times New Roman" panose="02020603050405020304" pitchFamily="18" charset="0"/>
              </a:rPr>
              <a:t>При анализе анкетирования интервьюеры хотели что бы работодатель давал меньше сложных заданий, поручений в первый месяц работы.</a:t>
            </a:r>
          </a:p>
          <a:p>
            <a:pPr eaLnBrk="1" hangingPunct="1">
              <a:buFontTx/>
              <a:buNone/>
            </a:pPr>
            <a:r>
              <a:rPr lang="ru-RU" altLang="ru-RU" sz="1400"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buFontTx/>
              <a:buNone/>
            </a:pPr>
            <a:r>
              <a:rPr lang="ru-RU" altLang="ru-RU" sz="1100"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buFontTx/>
              <a:buNone/>
            </a:pPr>
            <a:r>
              <a:rPr lang="ru-RU" altLang="ru-RU" sz="1100">
                <a:latin typeface="Times New Roman" panose="02020603050405020304" pitchFamily="18" charset="0"/>
              </a:rPr>
              <a:t> </a:t>
            </a:r>
          </a:p>
          <a:p>
            <a:pPr eaLnBrk="1" hangingPunct="1"/>
            <a:endParaRPr lang="ru-RU" altLang="ru-RU" sz="11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3A546A-3B4F-4D71-AC53-ECAA1807E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631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3200" b="1">
                <a:solidFill>
                  <a:srgbClr val="FF0000"/>
                </a:solidFill>
                <a:latin typeface="Times New Roman" panose="02020603050405020304" pitchFamily="18" charset="0"/>
              </a:rPr>
              <a:t>Какую информацию из работы стоит включать в защитное слово?</a:t>
            </a: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24384DC-09C8-47CB-BCF7-049F572C6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543925" cy="4897437"/>
          </a:xfrm>
        </p:spPr>
        <p:txBody>
          <a:bodyPr/>
          <a:lstStyle/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актуальность или научный интерес темы исследования;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объект и предмет исследования в дипломной работе;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цель работы;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задачи, которые нужно решить, чтобы достигнуть поставленной цели;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общая структура дипломной работы, обусловленная указанными задачами (сколько и какие главы);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методологическая база исследования (какие методы применялись в работе);</a:t>
            </a:r>
          </a:p>
          <a:p>
            <a:pPr marL="547688" indent="-411163" algn="just" eaLnBrk="1" hangingPunct="1">
              <a:lnSpc>
                <a:spcPct val="90000"/>
              </a:lnSpc>
              <a:buClr>
                <a:srgbClr val="000000"/>
              </a:buClr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700">
                <a:latin typeface="Times New Roman" panose="02020603050405020304" pitchFamily="18" charset="0"/>
              </a:rPr>
              <a:t>практический материал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C40F09ED-C0A4-42FA-9C58-163B2ECA8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выполнения ВКР: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904AF303-2178-44AD-A6E5-BE003BF01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Научность</a:t>
            </a:r>
          </a:p>
          <a:p>
            <a:pPr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</a:p>
          <a:p>
            <a:pPr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ценность</a:t>
            </a:r>
          </a:p>
          <a:p>
            <a:pPr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 </a:t>
            </a:r>
          </a:p>
        </p:txBody>
      </p:sp>
      <p:pic>
        <p:nvPicPr>
          <p:cNvPr id="5124" name="Picture 1" descr="C:\Documents and Settings\Admin\Рабочий стол\school0518.jpg">
            <a:extLst>
              <a:ext uri="{FF2B5EF4-FFF2-40B4-BE49-F238E27FC236}">
                <a16:creationId xmlns:a16="http://schemas.microsoft.com/office/drawing/2014/main" id="{2D3CD72C-4157-4A63-AEFF-C0949EBC0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20000">
            <a:off x="7143750" y="4143375"/>
            <a:ext cx="1785938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>
            <a:extLst>
              <a:ext uri="{FF2B5EF4-FFF2-40B4-BE49-F238E27FC236}">
                <a16:creationId xmlns:a16="http://schemas.microsoft.com/office/drawing/2014/main" id="{D6AE46DE-508F-46C7-AD68-8629A7EED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Завершение защиты:</a:t>
            </a:r>
          </a:p>
        </p:txBody>
      </p:sp>
      <p:sp>
        <p:nvSpPr>
          <p:cNvPr id="38916" name="Содержимое 5">
            <a:extLst>
              <a:ext uri="{FF2B5EF4-FFF2-40B4-BE49-F238E27FC236}">
                <a16:creationId xmlns:a16="http://schemas.microsoft.com/office/drawing/2014/main" id="{2CA9F5CC-8EA4-4DE9-A450-8FA135C2A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43188" y="1357313"/>
            <a:ext cx="6043612" cy="5072062"/>
          </a:xfrm>
        </p:spPr>
        <p:txBody>
          <a:bodyPr/>
          <a:lstStyle/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3200" dirty="0">
                <a:latin typeface="Times New Roman" panose="02020603050405020304" pitchFamily="18" charset="0"/>
              </a:rPr>
              <a:t>общий вывод по всей дипломной работе;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3200" dirty="0">
                <a:latin typeface="Times New Roman" panose="02020603050405020304" pitchFamily="18" charset="0"/>
              </a:rPr>
              <a:t>очень коротко, что конкретно было предложено автором и что это даёт;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3200" dirty="0">
                <a:latin typeface="Times New Roman" panose="02020603050405020304" pitchFamily="18" charset="0"/>
              </a:rPr>
              <a:t>заключение о достижении указанной цели диплома;</a:t>
            </a:r>
          </a:p>
        </p:txBody>
      </p:sp>
      <p:pic>
        <p:nvPicPr>
          <p:cNvPr id="5" name="Picture 1" descr="C:\Users\АНАСТАСИЯ\рабочий стол\anketa (1).jpg">
            <a:extLst>
              <a:ext uri="{FF2B5EF4-FFF2-40B4-BE49-F238E27FC236}">
                <a16:creationId xmlns:a16="http://schemas.microsoft.com/office/drawing/2014/main" id="{F1E2BECC-3616-464E-BE43-14B4D7857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54" y="1893080"/>
            <a:ext cx="2490462" cy="304808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F9FED5-AA97-4921-86B2-68A6F38E6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275" y="422275"/>
            <a:ext cx="8229600" cy="7032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2800" dirty="0">
                <a:solidFill>
                  <a:srgbClr val="17375E"/>
                </a:solidFill>
              </a:rPr>
              <a:t/>
            </a:r>
            <a:br>
              <a:rPr lang="ru-RU" altLang="ru-RU" sz="2800" dirty="0">
                <a:solidFill>
                  <a:srgbClr val="17375E"/>
                </a:solidFill>
              </a:rPr>
            </a:b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Маленькие секреты, которые помогут придать вашей работе внушительный вид:</a:t>
            </a:r>
            <a:r>
              <a:rPr lang="ru-RU" altLang="ru-RU" sz="2800" dirty="0">
                <a:solidFill>
                  <a:srgbClr val="FF0000"/>
                </a:solidFill>
              </a:rPr>
              <a:t/>
            </a:r>
            <a:br>
              <a:rPr lang="ru-RU" altLang="ru-RU" sz="2800" dirty="0">
                <a:solidFill>
                  <a:srgbClr val="FF0000"/>
                </a:solidFill>
              </a:rPr>
            </a:br>
            <a:r>
              <a:rPr lang="ru-RU" altLang="ru-RU" sz="4000" dirty="0">
                <a:solidFill>
                  <a:srgbClr val="17375E"/>
                </a:solidFill>
              </a:rPr>
              <a:t/>
            </a:r>
            <a:br>
              <a:rPr lang="ru-RU" altLang="ru-RU" sz="4000" dirty="0">
                <a:solidFill>
                  <a:srgbClr val="17375E"/>
                </a:solidFill>
              </a:rPr>
            </a:br>
            <a:endParaRPr lang="ru-RU" altLang="ru-RU" sz="4000" dirty="0">
              <a:solidFill>
                <a:srgbClr val="17375E"/>
              </a:solidFill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B407DF7C-24DB-45D3-BAC3-8FDBBF1D5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892175"/>
            <a:ext cx="8858250" cy="5543550"/>
          </a:xfrm>
        </p:spPr>
        <p:txBody>
          <a:bodyPr/>
          <a:lstStyle/>
          <a:p>
            <a:pPr marL="0" indent="450000" algn="just" eaLnBrk="1" hangingPunct="1">
              <a:spcBef>
                <a:spcPts val="0"/>
              </a:spcBef>
              <a:buClr>
                <a:srgbClr val="000000"/>
              </a:buClr>
              <a:buFont typeface="Wingdings 2" panose="05020102010507070707" pitchFamily="82" charset="2"/>
              <a:buAutoNum type="arabicParenR"/>
            </a:pPr>
            <a:r>
              <a:rPr lang="ru-RU" altLang="ru-RU" sz="2200" dirty="0">
                <a:latin typeface="Times New Roman" panose="02020603050405020304" pitchFamily="18" charset="0"/>
              </a:rPr>
              <a:t>Использование либо безличного стиля («необходимо предложить», «важно отметить, что…»), либо пишем во множественном числе от первого лица: «считаем необходимым предложить», «по нашему мнению». </a:t>
            </a:r>
          </a:p>
          <a:p>
            <a:pPr marL="0" indent="450000" algn="just" eaLnBrk="1" hangingPunct="1">
              <a:spcBef>
                <a:spcPts val="0"/>
              </a:spcBef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200" dirty="0">
                <a:latin typeface="Times New Roman" panose="02020603050405020304" pitchFamily="18" charset="0"/>
              </a:rPr>
              <a:t>2) </a:t>
            </a:r>
            <a:r>
              <a:rPr lang="ru-RU" altLang="ru-RU" sz="2200" dirty="0">
                <a:solidFill>
                  <a:schemeClr val="tx2"/>
                </a:solidFill>
                <a:latin typeface="Times New Roman" panose="02020603050405020304" pitchFamily="18" charset="0"/>
              </a:rPr>
              <a:t>чтобы работа ПОЛНОСТЬЮ соответствовала теме, на протяжении всего времени работы тему держим перед глазами, т.е. читать ее надо не один раз в начале работы, а перед каждым затруднением, которые мы испытываем, раскрывая или освещая какой-либо пункт.  </a:t>
            </a:r>
          </a:p>
          <a:p>
            <a:pPr marL="0" indent="450000" algn="just" eaLnBrk="1" hangingPunct="1">
              <a:spcBef>
                <a:spcPts val="0"/>
              </a:spcBef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200" dirty="0">
                <a:latin typeface="Times New Roman" panose="02020603050405020304" pitchFamily="18" charset="0"/>
              </a:rPr>
              <a:t>3) отсутствие ошибок в работе, наличие графического материала, грамотное и красивое оформление в соответствии с требованиями конкретного преподавателя - если не половина, то уже 30% успеха вашей работы. </a:t>
            </a:r>
          </a:p>
          <a:p>
            <a:pPr marL="0" indent="450000" algn="just" eaLnBrk="1" hangingPunct="1">
              <a:spcBef>
                <a:spcPts val="0"/>
              </a:spcBef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2200" dirty="0">
                <a:latin typeface="Times New Roman" panose="02020603050405020304" pitchFamily="18" charset="0"/>
              </a:rPr>
              <a:t>4) </a:t>
            </a:r>
            <a:r>
              <a:rPr lang="ru-RU" altLang="ru-RU" sz="2200" dirty="0">
                <a:solidFill>
                  <a:schemeClr val="tx2"/>
                </a:solidFill>
                <a:latin typeface="Times New Roman" panose="02020603050405020304" pitchFamily="18" charset="0"/>
              </a:rPr>
              <a:t>список использованных источников должен быть оформлен аккуратно, в соответствии с государственными стандартами, и ОБЯЗАТЕЛЬНО содержать свежую литературу, включая периодику. Увидите - уважение к вашей работе возрастет как минимум на 10 процентов!!!</a:t>
            </a:r>
            <a:endParaRPr lang="ru-RU" altLang="ru-RU" sz="2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>
            <a:extLst>
              <a:ext uri="{FF2B5EF4-FFF2-40B4-BE49-F238E27FC236}">
                <a16:creationId xmlns:a16="http://schemas.microsoft.com/office/drawing/2014/main" id="{1BAAB6C8-0821-43AA-AFAF-D472222EEF5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Сроки сдачи ВКР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9FB782AF-2970-4FCF-8DB0-39EE8F15D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51412"/>
          </a:xfrm>
        </p:spPr>
        <p:txBody>
          <a:bodyPr/>
          <a:lstStyle/>
          <a:p>
            <a:pPr marL="547688" indent="-411163" algn="ctr"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6000" b="1" dirty="0">
                <a:solidFill>
                  <a:srgbClr val="17375E"/>
                </a:solidFill>
                <a:latin typeface="Times New Roman" panose="02020603050405020304" pitchFamily="18" charset="0"/>
              </a:rPr>
              <a:t>Теоретическую часть до 15.04</a:t>
            </a:r>
          </a:p>
          <a:p>
            <a:pPr marL="547688" indent="-411163" algn="ctr"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r>
              <a:rPr lang="ru-RU" altLang="ru-RU" sz="6000" b="1" dirty="0">
                <a:solidFill>
                  <a:srgbClr val="17375E"/>
                </a:solidFill>
                <a:latin typeface="Times New Roman" panose="02020603050405020304" pitchFamily="18" charset="0"/>
              </a:rPr>
              <a:t>Готовый диплом    01.06.2024</a:t>
            </a:r>
          </a:p>
          <a:p>
            <a:pPr marL="547688" indent="-411163" algn="ctr"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endParaRPr lang="ru-RU" altLang="ru-RU" sz="3600" b="1" dirty="0">
              <a:solidFill>
                <a:srgbClr val="17375E"/>
              </a:solidFill>
              <a:latin typeface="Times New Roman" panose="02020603050405020304" pitchFamily="18" charset="0"/>
            </a:endParaRPr>
          </a:p>
          <a:p>
            <a:pPr marL="547688" indent="-411163" eaLnBrk="1" hangingPunct="1">
              <a:buClr>
                <a:srgbClr val="000000"/>
              </a:buClr>
              <a:buFont typeface="Wingdings 2" panose="05020102010507070707" pitchFamily="82" charset="2"/>
              <a:buNone/>
            </a:pP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>
            <a:extLst>
              <a:ext uri="{FF2B5EF4-FFF2-40B4-BE49-F238E27FC236}">
                <a16:creationId xmlns:a16="http://schemas.microsoft.com/office/drawing/2014/main" id="{C8E5113D-17BA-4D5E-AE9D-17016CD75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989263"/>
            <a:ext cx="26098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Прямоугольник 5">
            <a:extLst>
              <a:ext uri="{FF2B5EF4-FFF2-40B4-BE49-F238E27FC236}">
                <a16:creationId xmlns:a16="http://schemas.microsoft.com/office/drawing/2014/main" id="{4576E191-2D7B-4A67-8CFF-BBF5525F0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588" y="0"/>
            <a:ext cx="4824412" cy="6858000"/>
          </a:xfrm>
          <a:prstGeom prst="rect">
            <a:avLst/>
          </a:prstGeom>
          <a:gradFill rotWithShape="1">
            <a:gsLst>
              <a:gs pos="0">
                <a:srgbClr val="770000"/>
              </a:gs>
              <a:gs pos="50000">
                <a:srgbClr val="AD0000"/>
              </a:gs>
              <a:gs pos="100000">
                <a:srgbClr val="CE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10429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429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100">
              <a:latin typeface="Arial" panose="020B0604020202020204" pitchFamily="34" charset="0"/>
            </a:endParaRPr>
          </a:p>
        </p:txBody>
      </p:sp>
      <p:sp>
        <p:nvSpPr>
          <p:cNvPr id="38916" name="Text Box 2052">
            <a:extLst>
              <a:ext uri="{FF2B5EF4-FFF2-40B4-BE49-F238E27FC236}">
                <a16:creationId xmlns:a16="http://schemas.microsoft.com/office/drawing/2014/main" id="{141A4CEC-1551-4984-A17D-98C62DFB8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588" y="3165475"/>
            <a:ext cx="4824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</a:p>
        </p:txBody>
      </p:sp>
      <p:sp>
        <p:nvSpPr>
          <p:cNvPr id="38917" name="TextBox 7">
            <a:extLst>
              <a:ext uri="{FF2B5EF4-FFF2-40B4-BE49-F238E27FC236}">
                <a16:creationId xmlns:a16="http://schemas.microsoft.com/office/drawing/2014/main" id="{32D72EAD-209B-4D86-B795-FC2D8690A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8" y="4289425"/>
            <a:ext cx="256063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ЗАПАДНЫЙ ФИЛИАЛ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D2D44E7E-E157-49B3-A11E-1E0A0AC36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213" y="0"/>
            <a:ext cx="8229600" cy="928688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ВКР: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DEB1AC-D1AB-4924-8A44-D716F21239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313" y="1285875"/>
            <a:ext cx="8786812" cy="5214938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0" dirty="0"/>
              <a:t>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0CAE94A-E48B-496B-A09C-A0D1DA393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515241"/>
              </p:ext>
            </p:extLst>
          </p:nvPr>
        </p:nvGraphicFramePr>
        <p:xfrm>
          <a:off x="430213" y="877888"/>
          <a:ext cx="7920037" cy="5544148"/>
        </p:xfrm>
        <a:graphic>
          <a:graphicData uri="http://schemas.openxmlformats.org/drawingml/2006/table">
            <a:tbl>
              <a:tblPr/>
              <a:tblGrid>
                <a:gridCol w="3133725">
                  <a:extLst>
                    <a:ext uri="{9D8B030D-6E8A-4147-A177-3AD203B41FA5}">
                      <a16:colId xmlns:a16="http://schemas.microsoft.com/office/drawing/2014/main" val="2715883359"/>
                    </a:ext>
                  </a:extLst>
                </a:gridCol>
                <a:gridCol w="4786312">
                  <a:extLst>
                    <a:ext uri="{9D8B030D-6E8A-4147-A177-3AD203B41FA5}">
                      <a16:colId xmlns:a16="http://schemas.microsoft.com/office/drawing/2014/main" val="1778350386"/>
                    </a:ext>
                  </a:extLst>
                </a:gridCol>
              </a:tblGrid>
              <a:tr h="627342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(состав)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(кол-во страниц)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143533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Титульный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8478113"/>
                  </a:ext>
                </a:extLst>
              </a:tr>
              <a:tr h="160973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ВКР 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947474"/>
                  </a:ext>
                </a:extLst>
              </a:tr>
              <a:tr h="160973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Календарный план ВКР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6627181"/>
                  </a:ext>
                </a:extLst>
              </a:tr>
              <a:tr h="160973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Рецензия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ВКР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</a:t>
                      </a: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брошюровании вкладываются в пустой файл</a:t>
                      </a:r>
                      <a:endParaRPr kumimoji="0" lang="ru-RU" alt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091567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Отзыв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руководителя</a:t>
                      </a: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ВКР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639864"/>
                  </a:ext>
                </a:extLst>
              </a:tr>
              <a:tr h="160973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Справка на плагиат</a:t>
                      </a:r>
                    </a:p>
                  </a:txBody>
                  <a:tcPr marL="66558" marR="665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08624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(нумерация 4 лист)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049640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2-2,5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67243"/>
                  </a:ext>
                </a:extLst>
              </a:tr>
              <a:tr h="3129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Теоретическая часть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15-17 стр.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98893"/>
                  </a:ext>
                </a:extLst>
              </a:tr>
              <a:tr h="3438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Практическая часть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18-25 стр.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839847"/>
                  </a:ext>
                </a:extLst>
              </a:tr>
              <a:tr h="343853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Заключение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2-2,5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636312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Список использованных источников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20 источников (изданные не позднее 5 лет от года написания работы)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642114"/>
                  </a:ext>
                </a:extLst>
              </a:tr>
              <a:tr h="312908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Приложения</a:t>
                      </a: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883242"/>
                  </a:ext>
                </a:extLst>
              </a:tr>
              <a:tr h="312908"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72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20684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6A9534D5-9CC5-4891-858A-3F78EBDFD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36625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ВКР: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A503610-B66B-4A7C-858F-55B84F9C4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" y="1052513"/>
            <a:ext cx="9001125" cy="5805487"/>
          </a:xfrm>
        </p:spPr>
        <p:txBody>
          <a:bodyPr/>
          <a:lstStyle/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Листы формата А4 (297х210мм) на одной стороне листа.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Размеры полей страницы: левое – 30 мм, правое 15 – мм, верхнее – 20 мм, нижнее – 20 мм.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Использовать шрифт 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номер шрифта 12, интервал 1,5.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Отступ абзаца 1,25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Нумеруются страницы внизу посередине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Отступ от структурных частей отсутствует, от параграфов 1 интервал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6A9534D5-9CC5-4891-858A-3F78EBDFD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36625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ВКР: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A503610-B66B-4A7C-858F-55B84F9C4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" y="1052513"/>
            <a:ext cx="9001125" cy="5589686"/>
          </a:xfrm>
        </p:spPr>
        <p:txBody>
          <a:bodyPr/>
          <a:lstStyle/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Наименования всех структурных элементов ВКР (за исключением приложений) записываются в виде заголовков строчными буквами по центру страницы без подчеркивания (шрифт 14), полужирным шрифтом, без точки в конце. 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Заголовки подразделов – 12 шрифтом, полужирным. 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(разделы) имеют порядковые номера в пределах всей дипломной работы и обозначаются арабскими цифрами без точки. Например, Глава 1 Теоретические аспекты эффективности складской деятельности предприятия</a:t>
            </a:r>
          </a:p>
          <a:p>
            <a:pPr algn="just" eaLnBrk="1" hangingPunct="1">
              <a:buFont typeface="Wingdings 2" panose="05020102010507070707" pitchFamily="82" charset="2"/>
              <a:buBlip>
                <a:blip r:embed="rId2"/>
              </a:buBlip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подраздела состоит из номеров главы (раздела) и подраздела, разделенных точкой. Например, 1.1 Общая характеристика складских комплексов</a:t>
            </a:r>
          </a:p>
        </p:txBody>
      </p:sp>
    </p:spTree>
    <p:extLst>
      <p:ext uri="{BB962C8B-B14F-4D97-AF65-F5344CB8AC3E}">
        <p14:creationId xmlns:p14="http://schemas.microsoft.com/office/powerpoint/2010/main" val="96977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17637-FDE7-4DCC-8C8A-EE68A9FE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260350"/>
            <a:ext cx="8543925" cy="7207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3A20525-F5DB-4340-96AE-74A86E2CC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" y="981075"/>
            <a:ext cx="8856663" cy="5184775"/>
          </a:xfrm>
        </p:spPr>
        <p:txBody>
          <a:bodyPr/>
          <a:lstStyle/>
          <a:p>
            <a:pPr marL="530225" indent="-457200" algn="just" eaLnBrk="1" hangingPunct="1"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Актуальность и важность темы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- ответ на вопрос, почему вы считаете эту тему достойной внимания.</a:t>
            </a:r>
          </a:p>
          <a:p>
            <a:pPr marL="530225" indent="-457200" algn="just" eaLnBrk="1" hangingPunct="1"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Объект исследования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– процесс, явление, порождающие проблемную ситуацию и взятое исследователем для изучения.</a:t>
            </a:r>
          </a:p>
          <a:p>
            <a:pPr marL="530225" indent="-457200" algn="just" eaLnBrk="1" hangingPunct="1"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Предмет исследования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– часть объекта исследования, которую мы выделяем из объекта исследования для более детального рассмотрения и изучения в работе.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2A83B-B8F4-4CD9-96AD-733CA269E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609600"/>
            <a:ext cx="8543925" cy="962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</p:txBody>
      </p:sp>
      <p:sp>
        <p:nvSpPr>
          <p:cNvPr id="10243" name="Текст 2">
            <a:extLst>
              <a:ext uri="{FF2B5EF4-FFF2-40B4-BE49-F238E27FC236}">
                <a16:creationId xmlns:a16="http://schemas.microsoft.com/office/drawing/2014/main" id="{E92BBFD0-74D0-46EE-A89D-C275E4E24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484313"/>
            <a:ext cx="8218487" cy="3630612"/>
          </a:xfrm>
        </p:spPr>
        <p:txBody>
          <a:bodyPr/>
          <a:lstStyle/>
          <a:p>
            <a:pPr marL="73025">
              <a:buFont typeface="Arial" panose="020B0604020202020204" pitchFamily="34" charset="0"/>
              <a:buChar char="•"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Объектом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 исследования выпускной квалификационной (дипломной) работы является сбытовая деятельность ЗАО «Правдинский масло-сыродельный завод».</a:t>
            </a:r>
          </a:p>
          <a:p>
            <a:pPr marL="73025">
              <a:buFont typeface="Arial" panose="020B0604020202020204" pitchFamily="34" charset="0"/>
              <a:buChar char="•"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Предмет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 исследования – планирование сбытовой деятельности в ЗАО «Правдинский масло-сыродельный завод».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5E37211-9932-4601-AAAD-45CE27C19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333375"/>
            <a:ext cx="8472488" cy="4367213"/>
          </a:xfrm>
        </p:spPr>
        <p:txBody>
          <a:bodyPr/>
          <a:lstStyle/>
          <a:p>
            <a:pPr marL="73025" eaLnBrk="1" hangingPunct="1"/>
            <a:r>
              <a:rPr lang="ru-RU" altLang="ru-RU" sz="3200" b="1">
                <a:solidFill>
                  <a:srgbClr val="FF3300"/>
                </a:solidFill>
                <a:latin typeface="Times New Roman" panose="02020603050405020304" pitchFamily="18" charset="0"/>
              </a:rPr>
              <a:t>4. Цель работы</a:t>
            </a:r>
            <a:r>
              <a:rPr lang="ru-RU" altLang="ru-RU" sz="3200">
                <a:solidFill>
                  <a:schemeClr val="tx1"/>
                </a:solidFill>
                <a:latin typeface="Times New Roman" panose="02020603050405020304" pitchFamily="18" charset="0"/>
              </a:rPr>
              <a:t> – соответствует названию самой работы, её содержанию.</a:t>
            </a:r>
          </a:p>
          <a:p>
            <a:pPr marL="73025" eaLnBrk="1" hangingPunct="1"/>
            <a:r>
              <a:rPr lang="ru-RU" altLang="ru-RU" sz="3200">
                <a:solidFill>
                  <a:schemeClr val="tx1"/>
                </a:solidFill>
                <a:latin typeface="Times New Roman" panose="02020603050405020304" pitchFamily="18" charset="0"/>
              </a:rPr>
              <a:t>Используемые обороты: </a:t>
            </a:r>
          </a:p>
          <a:p>
            <a:pPr marL="73025" eaLnBrk="1" hangingPunct="1"/>
            <a:r>
              <a:rPr lang="ru-RU" altLang="ru-RU" sz="3200" i="1">
                <a:solidFill>
                  <a:srgbClr val="17375E"/>
                </a:solidFill>
                <a:latin typeface="Times New Roman" panose="02020603050405020304" pitchFamily="18" charset="0"/>
              </a:rPr>
              <a:t>«Цель работы заключается в исследовании…»</a:t>
            </a:r>
            <a:r>
              <a:rPr lang="ru-RU" altLang="ru-RU" sz="3200" i="1">
                <a:solidFill>
                  <a:srgbClr val="898989"/>
                </a:solidFill>
                <a:latin typeface="Times New Roman" panose="02020603050405020304" pitchFamily="18" charset="0"/>
              </a:rPr>
              <a:t>, </a:t>
            </a:r>
          </a:p>
          <a:p>
            <a:pPr marL="73025" eaLnBrk="1" hangingPunct="1"/>
            <a:r>
              <a:rPr lang="ru-RU" altLang="ru-RU" sz="3200" i="1">
                <a:solidFill>
                  <a:srgbClr val="17375E"/>
                </a:solidFill>
                <a:latin typeface="Times New Roman" panose="02020603050405020304" pitchFamily="18" charset="0"/>
              </a:rPr>
              <a:t>«Целью данной работы является исследование …»</a:t>
            </a:r>
          </a:p>
          <a:p>
            <a:pPr marL="73025" eaLnBrk="1" hangingPunct="1"/>
            <a:endParaRPr lang="ru-RU" altLang="ru-RU" sz="3200" i="1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</TotalTime>
  <Words>1704</Words>
  <Application>Microsoft Office PowerPoint</Application>
  <PresentationFormat>Экран (4:3)</PresentationFormat>
  <Paragraphs>201</Paragraphs>
  <Slides>33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Calibri</vt:lpstr>
      <vt:lpstr>Tahoma</vt:lpstr>
      <vt:lpstr>Times New Roman</vt:lpstr>
      <vt:lpstr>Wingdings</vt:lpstr>
      <vt:lpstr>Wingdings 2</vt:lpstr>
      <vt:lpstr>Тема Office</vt:lpstr>
      <vt:lpstr>Chart</vt:lpstr>
      <vt:lpstr>Диаграмма Microsoft Excel</vt:lpstr>
      <vt:lpstr>Обучающий семинар: </vt:lpstr>
      <vt:lpstr>Цели выполнения ВКР:</vt:lpstr>
      <vt:lpstr>Принципы выполнения ВКР:</vt:lpstr>
      <vt:lpstr>Структура ВКР:</vt:lpstr>
      <vt:lpstr>ОФОРМЛЕНИЕ ВКР:</vt:lpstr>
      <vt:lpstr>ОФОРМЛЕНИЕ ВКР:</vt:lpstr>
      <vt:lpstr>Введение </vt:lpstr>
      <vt:lpstr>Пример:</vt:lpstr>
      <vt:lpstr>Презентация PowerPoint</vt:lpstr>
      <vt:lpstr>Презентация PowerPoint</vt:lpstr>
      <vt:lpstr>Презентация PowerPoint</vt:lpstr>
      <vt:lpstr>ПРИМЕР: тема «Планирование сбытовой деятельности на предприятии».</vt:lpstr>
      <vt:lpstr>Презентация PowerPoint</vt:lpstr>
      <vt:lpstr>Практические материалы для ВКР</vt:lpstr>
      <vt:lpstr>Порядок выполнения аналитической части</vt:lpstr>
      <vt:lpstr>Презентация PowerPoint</vt:lpstr>
      <vt:lpstr>Оформление таблиц</vt:lpstr>
      <vt:lpstr>Оформление формул</vt:lpstr>
      <vt:lpstr>Оформление рисунков и диаграмм</vt:lpstr>
      <vt:lpstr>Заключение  </vt:lpstr>
      <vt:lpstr>Список использованных источников</vt:lpstr>
      <vt:lpstr>Брошюрование ВКР</vt:lpstr>
      <vt:lpstr>Структура презентации выпускной квалификационной работы </vt:lpstr>
      <vt:lpstr>Презентация PowerPoint</vt:lpstr>
      <vt:lpstr>Восемь советов по созданию правильных презентаций </vt:lpstr>
      <vt:lpstr>Презентация PowerPoint</vt:lpstr>
      <vt:lpstr>Презентация PowerPoint</vt:lpstr>
      <vt:lpstr>Презентация PowerPoint</vt:lpstr>
      <vt:lpstr>Какую информацию из работы стоит включать в защитное слово? </vt:lpstr>
      <vt:lpstr>Завершение защиты:</vt:lpstr>
      <vt:lpstr> Маленькие секреты, которые помогут придать вашей работе внушительный вид:  </vt:lpstr>
      <vt:lpstr>Сроки сдачи ВКР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семинар:</dc:title>
  <dc:creator>Admin</dc:creator>
  <cp:lastModifiedBy>днс</cp:lastModifiedBy>
  <cp:revision>176</cp:revision>
  <dcterms:modified xsi:type="dcterms:W3CDTF">2025-03-21T20:41:19Z</dcterms:modified>
</cp:coreProperties>
</file>