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3" r:id="rId5"/>
    <p:sldId id="264" r:id="rId6"/>
    <p:sldId id="257" r:id="rId7"/>
    <p:sldId id="258" r:id="rId8"/>
    <p:sldId id="259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797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25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020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76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86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62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6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24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755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572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129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6FDBA-57C8-4E29-B51E-3B0B1C57D8D2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BD70A-639D-41B8-96C8-399FC654B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434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Ситуационный анализ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dirty="0"/>
              <a:t>Организация и проведение </a:t>
            </a:r>
            <a:r>
              <a:rPr lang="ru-RU" sz="1800" dirty="0" smtClean="0"/>
              <a:t>кампаний</a:t>
            </a:r>
          </a:p>
          <a:p>
            <a:pPr algn="r"/>
            <a:r>
              <a:rPr lang="ru-RU" sz="1800" dirty="0" smtClean="0"/>
              <a:t> </a:t>
            </a:r>
            <a:r>
              <a:rPr lang="ru-RU" sz="1800" dirty="0"/>
              <a:t>в сфере связей с </a:t>
            </a:r>
            <a:r>
              <a:rPr lang="ru-RU" sz="1800" dirty="0" smtClean="0"/>
              <a:t>общественностью</a:t>
            </a:r>
          </a:p>
          <a:p>
            <a:pPr algn="r"/>
            <a:r>
              <a:rPr lang="ru-RU" sz="1800" dirty="0" smtClean="0"/>
              <a:t>Струкова Е.Г.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51659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PR-проект – это мероприятие в области связей с общественностью, направленное на достижение определенных результатов, имеющее определенные сроки и ресурсы. Как и любой другой проект, PR-проект должен иметь цели, задачи, временные сроки, план реализации.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821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Общий план </a:t>
            </a:r>
            <a:r>
              <a:rPr lang="en-US" dirty="0" smtClean="0"/>
              <a:t>PR-</a:t>
            </a:r>
            <a:r>
              <a:rPr lang="ru-RU" dirty="0" smtClean="0"/>
              <a:t>проекта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853" y="1433191"/>
            <a:ext cx="10353762" cy="5225399"/>
          </a:xfrm>
        </p:spPr>
        <p:txBody>
          <a:bodyPr>
            <a:noAutofit/>
          </a:bodyPr>
          <a:lstStyle/>
          <a:p>
            <a:pPr marL="494100" indent="-457200">
              <a:buAutoNum type="arabicPeriod"/>
            </a:pPr>
            <a:r>
              <a:rPr lang="ru-RU" sz="1800" dirty="0" smtClean="0"/>
              <a:t>Постановка проблемы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Объект и предмет проекта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Идея (концепция) проекта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Цель 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Задачи проекта 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Целевая аудитория проекта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Технологии реализации проекта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Команда проекта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План-график проекта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Бюджет проекта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Медиа-план (может отсутствовать)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Оценка эффективности </a:t>
            </a:r>
          </a:p>
          <a:p>
            <a:pPr marL="494100" indent="-457200">
              <a:buAutoNum type="arabicPeriod"/>
            </a:pPr>
            <a:r>
              <a:rPr lang="ru-RU" sz="1800" dirty="0" smtClean="0"/>
              <a:t>Приложение (может отсутствовать)</a:t>
            </a:r>
          </a:p>
          <a:p>
            <a:pPr marL="36900" indent="0">
              <a:buNone/>
            </a:pPr>
            <a:r>
              <a:rPr lang="ru-RU" sz="1800" dirty="0" smtClean="0"/>
              <a:t>ЕСТЬ </a:t>
            </a:r>
            <a:r>
              <a:rPr lang="ru-RU" sz="1800" dirty="0" smtClean="0"/>
              <a:t>ПЛАН – БУДЕТ РЕЗУЛЬТАТ!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04811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effectLst/>
              </a:rPr>
              <a:t>Формула RACE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321510"/>
          </a:xfrm>
        </p:spPr>
        <p:txBody>
          <a:bodyPr>
            <a:normAutofit fontScale="92500" lnSpcReduction="10000"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Формула предполагает четыре основных этапа действий по организации пиар кампаний.</a:t>
            </a:r>
          </a:p>
          <a:p>
            <a:pPr marL="36900" indent="0">
              <a:buNone/>
            </a:pPr>
            <a:endParaRPr lang="ru-RU" dirty="0">
              <a:effectLst/>
            </a:endParaRPr>
          </a:p>
          <a:p>
            <a:r>
              <a:rPr lang="ru-RU" b="1" dirty="0">
                <a:effectLst/>
              </a:rPr>
              <a:t>ПЕРВЫЙ ЭТАП - </a:t>
            </a:r>
            <a:r>
              <a:rPr lang="ru-RU" sz="3200" b="1" dirty="0" err="1">
                <a:effectLst/>
              </a:rPr>
              <a:t>research</a:t>
            </a:r>
            <a:r>
              <a:rPr lang="ru-RU" b="1" dirty="0">
                <a:effectLst/>
              </a:rPr>
              <a:t> (исследование)</a:t>
            </a:r>
            <a:endParaRPr lang="ru-RU" dirty="0">
              <a:effectLst/>
            </a:endParaRPr>
          </a:p>
          <a:p>
            <a:r>
              <a:rPr lang="ru-RU" b="1" dirty="0">
                <a:effectLst/>
              </a:rPr>
              <a:t>ВТОРОЙ ЭТАП - </a:t>
            </a:r>
            <a:r>
              <a:rPr lang="ru-RU" sz="3200" b="1" dirty="0" err="1">
                <a:effectLst/>
              </a:rPr>
              <a:t>action</a:t>
            </a:r>
            <a:r>
              <a:rPr lang="ru-RU" sz="3200" b="1" dirty="0">
                <a:effectLst/>
              </a:rPr>
              <a:t> </a:t>
            </a:r>
            <a:r>
              <a:rPr lang="ru-RU" b="1" dirty="0">
                <a:effectLst/>
              </a:rPr>
              <a:t>(действие)</a:t>
            </a:r>
            <a:endParaRPr lang="ru-RU" dirty="0">
              <a:effectLst/>
            </a:endParaRPr>
          </a:p>
          <a:p>
            <a:r>
              <a:rPr lang="ru-RU" b="1" dirty="0">
                <a:effectLst/>
              </a:rPr>
              <a:t>ТРЕТИЙ ЭТАП - </a:t>
            </a:r>
            <a:r>
              <a:rPr lang="ru-RU" sz="3200" b="1" dirty="0" err="1">
                <a:effectLst/>
              </a:rPr>
              <a:t>communication</a:t>
            </a:r>
            <a:r>
              <a:rPr lang="ru-RU" b="1" dirty="0">
                <a:effectLst/>
              </a:rPr>
              <a:t> (реализация пиар проекта)</a:t>
            </a:r>
            <a:endParaRPr lang="ru-RU" dirty="0">
              <a:effectLst/>
            </a:endParaRPr>
          </a:p>
          <a:p>
            <a:r>
              <a:rPr lang="ru-RU" b="1" dirty="0">
                <a:effectLst/>
              </a:rPr>
              <a:t>ЧЕТВЕРТЫЙ ЭТАП - </a:t>
            </a:r>
            <a:r>
              <a:rPr lang="ru-RU" sz="3200" b="1" dirty="0" err="1">
                <a:effectLst/>
              </a:rPr>
              <a:t>evaluation</a:t>
            </a:r>
            <a:r>
              <a:rPr lang="ru-RU" b="1" dirty="0">
                <a:effectLst/>
              </a:rPr>
              <a:t> (оценка эффективности)</a:t>
            </a:r>
            <a:endParaRPr lang="ru-RU" dirty="0">
              <a:effectLst/>
            </a:endParaRPr>
          </a:p>
          <a:p>
            <a:endParaRPr lang="ru-RU" dirty="0"/>
          </a:p>
          <a:p>
            <a:pPr marL="36900" indent="0">
              <a:buNone/>
            </a:pPr>
            <a:r>
              <a:rPr lang="ru-RU" dirty="0">
                <a:effectLst/>
              </a:rPr>
              <a:t>Все пиар кампании в мире, так или иначе, соответствуют этим этапам.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1718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1. </a:t>
            </a:r>
            <a:r>
              <a:rPr lang="en-US" sz="5400" b="1" dirty="0">
                <a:effectLst/>
              </a:rPr>
              <a:t>R</a:t>
            </a:r>
            <a:r>
              <a:rPr lang="ru-RU" sz="5400" b="1" dirty="0" err="1">
                <a:effectLst/>
              </a:rPr>
              <a:t>esearch</a:t>
            </a:r>
            <a:r>
              <a:rPr lang="ru-RU" sz="5400" b="1" dirty="0">
                <a:effectLst/>
              </a:rPr>
              <a:t> </a:t>
            </a:r>
            <a:r>
              <a:rPr lang="ru-RU" b="1" dirty="0">
                <a:effectLst/>
              </a:rPr>
              <a:t> (исследование)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effectLst/>
              </a:rPr>
              <a:t>Фундаментальный вопрос</a:t>
            </a:r>
            <a:r>
              <a:rPr lang="ru-RU" u="sng" dirty="0">
                <a:effectLst/>
              </a:rPr>
              <a:t>: что в данный момент происходит?  </a:t>
            </a:r>
          </a:p>
          <a:p>
            <a:r>
              <a:rPr lang="ru-RU" dirty="0">
                <a:effectLst/>
              </a:rPr>
              <a:t>На данном этапе проводим ситуационный анализ: продукт компании, схожие продукты, продукты конкурентов; ситуация, проблема и потребности Клиента; группы общественности, способные повлиять на ситуацию.  </a:t>
            </a:r>
          </a:p>
          <a:p>
            <a:r>
              <a:rPr lang="ru-RU" dirty="0">
                <a:effectLst/>
              </a:rPr>
              <a:t>Основные вопросы на этом этапе: - что произошло? - почему произошло?  какова проблема организации, решение которой требует пиар вмешательства?  какова целевая аудитория?</a:t>
            </a:r>
          </a:p>
          <a:p>
            <a:r>
              <a:rPr lang="ru-RU" dirty="0">
                <a:effectLst/>
              </a:rPr>
              <a:t>На этом этапе мы ставим диагноз.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939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ситуационного анализа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Ситуационный анализ </a:t>
            </a:r>
            <a:r>
              <a:rPr lang="ru-RU" dirty="0" smtClean="0"/>
              <a:t>включает в себя </a:t>
            </a:r>
            <a:r>
              <a:rPr lang="ru-RU" dirty="0" smtClean="0"/>
              <a:t>: </a:t>
            </a:r>
            <a:endParaRPr lang="ru-RU" dirty="0"/>
          </a:p>
          <a:p>
            <a:r>
              <a:rPr lang="ru-RU" dirty="0"/>
              <a:t>анализ конкурентов </a:t>
            </a:r>
            <a:endParaRPr lang="ru-RU" dirty="0" smtClean="0"/>
          </a:p>
          <a:p>
            <a:r>
              <a:rPr lang="ru-RU" dirty="0" smtClean="0"/>
              <a:t>анализ ресурсов</a:t>
            </a:r>
            <a:endParaRPr lang="ru-RU" dirty="0"/>
          </a:p>
          <a:p>
            <a:r>
              <a:rPr lang="ru-RU" dirty="0"/>
              <a:t>анализ информационного поля (что пишут о Вашем продукте, компании; отзывы Клиентов о Вас и конкурентах; новости Рынка; какие вопросы задает ЦА  и т.д.) + вывод</a:t>
            </a:r>
          </a:p>
          <a:p>
            <a:r>
              <a:rPr lang="ru-RU" dirty="0"/>
              <a:t>описание целевой аудитории (по алгоритму с визуализацией всех типичных ситуаций поведения: ТС дома, ТС на учебе, ТС в местах досуга, ТС в Сети, ТС осознания потребности, ТС потребления или ТС на мероприятии) + вывод</a:t>
            </a:r>
          </a:p>
          <a:p>
            <a:r>
              <a:rPr lang="ru-RU" dirty="0"/>
              <a:t>анализ поисковых запросов + вывод</a:t>
            </a:r>
          </a:p>
          <a:p>
            <a:r>
              <a:rPr lang="ru-RU" dirty="0"/>
              <a:t>анализ релевантных или схожих с планируемым проектов (название, формат проведения, цели и задачи, основная концепция, креативные решения, продвижение, результаты,  + вывод: что можно использовать в вашем проекте, чего не стоит делать)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322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конкурентов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Параметры сравнения выбираете в зависимости от задач: </a:t>
            </a:r>
          </a:p>
          <a:p>
            <a:r>
              <a:rPr lang="ru-RU" dirty="0" smtClean="0"/>
              <a:t>Местонахождение</a:t>
            </a:r>
          </a:p>
          <a:p>
            <a:r>
              <a:rPr lang="ru-RU" dirty="0" smtClean="0"/>
              <a:t>каналы коммуникации с целевой аудиторией</a:t>
            </a:r>
          </a:p>
          <a:p>
            <a:r>
              <a:rPr lang="ru-RU" dirty="0" smtClean="0"/>
              <a:t>сильные стороны</a:t>
            </a:r>
          </a:p>
          <a:p>
            <a:r>
              <a:rPr lang="ru-RU" dirty="0" smtClean="0"/>
              <a:t>слабые стороны</a:t>
            </a:r>
          </a:p>
          <a:p>
            <a:r>
              <a:rPr lang="ru-RU" dirty="0" smtClean="0"/>
              <a:t>выводы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622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ресурсов компании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помещение для мероприятий</a:t>
            </a:r>
          </a:p>
          <a:p>
            <a:r>
              <a:rPr lang="ru-RU" dirty="0" smtClean="0"/>
              <a:t>Аппаратура</a:t>
            </a:r>
          </a:p>
          <a:p>
            <a:r>
              <a:rPr lang="ru-RU" dirty="0" smtClean="0"/>
              <a:t>Имидж</a:t>
            </a:r>
          </a:p>
          <a:p>
            <a:r>
              <a:rPr lang="ru-RU" dirty="0" smtClean="0"/>
              <a:t>группы в социальных сетях и другие каналы коммуникации</a:t>
            </a:r>
          </a:p>
          <a:p>
            <a:r>
              <a:rPr lang="ru-RU" dirty="0" smtClean="0"/>
              <a:t>команда организаторов</a:t>
            </a:r>
          </a:p>
          <a:p>
            <a:r>
              <a:rPr lang="ru-RU" dirty="0" smtClean="0"/>
              <a:t>административный ресурс</a:t>
            </a:r>
          </a:p>
          <a:p>
            <a:r>
              <a:rPr lang="ru-RU" dirty="0" smtClean="0"/>
              <a:t>опыт проведения</a:t>
            </a:r>
          </a:p>
          <a:p>
            <a:r>
              <a:rPr lang="ru-RU" dirty="0" smtClean="0"/>
              <a:t>Спонсоры</a:t>
            </a:r>
          </a:p>
          <a:p>
            <a:r>
              <a:rPr lang="ru-RU" dirty="0" smtClean="0"/>
              <a:t>партнеры и т.д.</a:t>
            </a:r>
          </a:p>
          <a:p>
            <a:r>
              <a:rPr lang="ru-RU" dirty="0" smtClean="0"/>
              <a:t>+ вывод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3504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информационного поля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Информационное поле – это то, что пишут о Вашем продукте, компании</a:t>
            </a:r>
          </a:p>
          <a:p>
            <a:r>
              <a:rPr lang="ru-RU" dirty="0" smtClean="0"/>
              <a:t>отзывы Клиентов о Вас и конкурентах</a:t>
            </a:r>
          </a:p>
          <a:p>
            <a:r>
              <a:rPr lang="ru-RU" dirty="0" smtClean="0"/>
              <a:t>Новости Рынка</a:t>
            </a:r>
          </a:p>
          <a:p>
            <a:r>
              <a:rPr lang="ru-RU" smtClean="0"/>
              <a:t>Какие </a:t>
            </a:r>
            <a:r>
              <a:rPr lang="ru-RU" dirty="0" smtClean="0"/>
              <a:t>вопросы задает ЦА  и </a:t>
            </a:r>
            <a:r>
              <a:rPr lang="ru-RU" smtClean="0"/>
              <a:t>т.д.</a:t>
            </a:r>
          </a:p>
          <a:p>
            <a:r>
              <a:rPr lang="ru-RU" smtClean="0"/>
              <a:t>+ </a:t>
            </a:r>
            <a:r>
              <a:rPr lang="ru-RU" dirty="0" smtClean="0"/>
              <a:t>вывод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76291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460</Words>
  <Application>Microsoft Office PowerPoint</Application>
  <PresentationFormat>Широкоэкранный</PresentationFormat>
  <Paragraphs>66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Ситуационный анализ</vt:lpstr>
      <vt:lpstr>Презентация PowerPoint</vt:lpstr>
      <vt:lpstr>Общий план PR-проекта </vt:lpstr>
      <vt:lpstr>Формула RACE </vt:lpstr>
      <vt:lpstr>1. Research  (исследование) </vt:lpstr>
      <vt:lpstr>Содержание ситуационного анализа</vt:lpstr>
      <vt:lpstr>Анализ конкурентов </vt:lpstr>
      <vt:lpstr>Анализ ресурсов компании</vt:lpstr>
      <vt:lpstr>Анализ информационного поля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Ситуационный анализ</dc:title>
  <dc:creator>Струкова Елена Геннадьевна</dc:creator>
  <cp:lastModifiedBy>Струкова Елена Геннадьевна</cp:lastModifiedBy>
  <cp:revision>3</cp:revision>
  <dcterms:created xsi:type="dcterms:W3CDTF">2024-11-05T10:31:06Z</dcterms:created>
  <dcterms:modified xsi:type="dcterms:W3CDTF">2024-11-05T10:41:37Z</dcterms:modified>
</cp:coreProperties>
</file>