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8"/>
  </p:notes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9" r:id="rId14"/>
    <p:sldId id="272" r:id="rId15"/>
    <p:sldId id="280" r:id="rId16"/>
    <p:sldId id="273" r:id="rId17"/>
    <p:sldId id="274" r:id="rId18"/>
    <p:sldId id="275" r:id="rId19"/>
    <p:sldId id="277" r:id="rId20"/>
    <p:sldId id="278" r:id="rId21"/>
    <p:sldId id="281" r:id="rId22"/>
    <p:sldId id="282" r:id="rId23"/>
    <p:sldId id="284" r:id="rId24"/>
    <p:sldId id="283" r:id="rId25"/>
    <p:sldId id="285" r:id="rId26"/>
    <p:sldId id="286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7529EDC-108E-4ADD-9662-CA8BCFA7045E}">
          <p14:sldIdLst>
            <p14:sldId id="256"/>
            <p14:sldId id="257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9"/>
            <p14:sldId id="272"/>
            <p14:sldId id="280"/>
            <p14:sldId id="273"/>
            <p14:sldId id="274"/>
            <p14:sldId id="275"/>
            <p14:sldId id="277"/>
            <p14:sldId id="278"/>
            <p14:sldId id="281"/>
            <p14:sldId id="282"/>
            <p14:sldId id="284"/>
            <p14:sldId id="283"/>
            <p14:sldId id="285"/>
            <p14:sldId id="2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90888B-5E12-4D6A-9BD5-141192857A22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11CE77-FF74-475F-AE89-5D9BCB3467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53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BDF0-8E76-4125-8E7C-20F0C2120F14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A2F1-FBDF-4682-B9D6-F645AC20619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4601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91440" rIns="45720" bIns="9144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BDF0-8E76-4125-8E7C-20F0C2120F14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A2F1-FBDF-4682-B9D6-F645AC2061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253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91440" rIns="45720" bIns="9144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BDF0-8E76-4125-8E7C-20F0C2120F14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A2F1-FBDF-4682-B9D6-F645AC2061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18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BDF0-8E76-4125-8E7C-20F0C2120F14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A2F1-FBDF-4682-B9D6-F645AC2061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468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BDF0-8E76-4125-8E7C-20F0C2120F14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A2F1-FBDF-4682-B9D6-F645AC20619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8167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BDF0-8E76-4125-8E7C-20F0C2120F14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A2F1-FBDF-4682-B9D6-F645AC2061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724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BDF0-8E76-4125-8E7C-20F0C2120F14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A2F1-FBDF-4682-B9D6-F645AC2061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28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BDF0-8E76-4125-8E7C-20F0C2120F14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A2F1-FBDF-4682-B9D6-F645AC2061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86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BDF0-8E76-4125-8E7C-20F0C2120F14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1A2F1-FBDF-4682-B9D6-F645AC2061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105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0"/>
            <a:ext cx="303809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979ABDF0-8E76-4125-8E7C-20F0C2120F14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81A2F1-FBDF-4682-B9D6-F645AC2061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608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1">
              <a:lumMod val="50000"/>
              <a:lumOff val="5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3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79ABDF0-8E76-4125-8E7C-20F0C2120F14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81A2F1-FBDF-4682-B9D6-F645AC2061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43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2" y="6400800"/>
            <a:ext cx="914398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79ABDF0-8E76-4125-8E7C-20F0C2120F14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A81A2F1-FBDF-4682-B9D6-F645AC20619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3548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4.1.  </a:t>
            </a:r>
            <a:r>
              <a:rPr lang="ru-RU" dirty="0" smtClean="0"/>
              <a:t>Изучение целевой аудитории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r"/>
            <a:r>
              <a:rPr lang="ru-RU" dirty="0" smtClean="0"/>
              <a:t>Курс: Организация и проведение кампаний в сфере связей с общественностью </a:t>
            </a:r>
          </a:p>
          <a:p>
            <a:pPr algn="r"/>
            <a:r>
              <a:rPr lang="ru-RU" dirty="0" smtClean="0"/>
              <a:t>Преподаватель: Аникина </a:t>
            </a:r>
            <a:r>
              <a:rPr lang="ru-RU" dirty="0" err="1" smtClean="0"/>
              <a:t>Т.а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40102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Функции общественного мнения: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Оценочная функция приобретает решающее значение после сбора информации и аналитической обработки общественного мнения. Оценочная функция позволяет подготовить и реализовать заключительную функцию.</a:t>
            </a:r>
          </a:p>
          <a:p>
            <a:r>
              <a:rPr lang="ru-RU" dirty="0" smtClean="0"/>
              <a:t>Конструктивная </a:t>
            </a:r>
            <a:r>
              <a:rPr lang="ru-RU" dirty="0"/>
              <a:t>функция формирования общественного мнения. В результате на основе анализа собранных данных, мнений, суждений, мировоззрений целевой аудитории руководство компании разрабатывает систему мер, позволяющую увеличить популярность собственной компании, успешно реализовать маркетинговые идеи, повысить качество и культуру обслуживания клиентов, а также опередить конкурентов</a:t>
            </a:r>
          </a:p>
        </p:txBody>
      </p:sp>
    </p:spTree>
    <p:extLst>
      <p:ext uri="{BB962C8B-B14F-4D97-AF65-F5344CB8AC3E}">
        <p14:creationId xmlns:p14="http://schemas.microsoft.com/office/powerpoint/2010/main" val="3756829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Ранжирование 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Практики PR должны общаться и общаются не с общественностью вообще, а с ее отдельными группами. </a:t>
            </a:r>
            <a:r>
              <a:rPr lang="ru-RU" dirty="0" smtClean="0"/>
              <a:t> В большинстве случаев они обладают своими особыми потребностями, ценностными ориентациями. Для каждой организации необходима своя группа. И главный принцип выбора аудитории является ранжирование. </a:t>
            </a:r>
          </a:p>
          <a:p>
            <a:pPr marL="0" indent="0">
              <a:buNone/>
            </a:pPr>
            <a:r>
              <a:rPr lang="ru-RU" dirty="0" smtClean="0"/>
              <a:t>Осуществляется </a:t>
            </a:r>
            <a:r>
              <a:rPr lang="ru-RU" dirty="0"/>
              <a:t>по формуле П + У = В, где П — потенциальность влияния организации (шкала от 1 до 10); У — уязвимость организации для влияния (шкала от 1 до 10); В — важность аудитории для организации.</a:t>
            </a:r>
          </a:p>
          <a:p>
            <a:pPr marL="0" indent="0">
              <a:buNone/>
            </a:pPr>
            <a:r>
              <a:rPr lang="ru-RU" dirty="0"/>
              <a:t>Чем выше показатель В, тем большее влияние оказывает та или иная группа общественности на функционирование организации </a:t>
            </a:r>
          </a:p>
        </p:txBody>
      </p:sp>
    </p:spTree>
    <p:extLst>
      <p:ext uri="{BB962C8B-B14F-4D97-AF65-F5344CB8AC3E}">
        <p14:creationId xmlns:p14="http://schemas.microsoft.com/office/powerpoint/2010/main" val="37568296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86604"/>
            <a:ext cx="8043232" cy="1450757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Цели работы с общественностью при продвижении продукции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. </a:t>
            </a:r>
            <a:r>
              <a:rPr lang="ru-RU" dirty="0" smtClean="0"/>
              <a:t>Потребители - Стимулирование </a:t>
            </a:r>
            <a:r>
              <a:rPr lang="ru-RU" dirty="0"/>
              <a:t>спроса на продукцию</a:t>
            </a:r>
          </a:p>
          <a:p>
            <a:pPr marL="0" indent="0">
              <a:buNone/>
            </a:pPr>
            <a:r>
              <a:rPr lang="ru-RU" dirty="0"/>
              <a:t>Конечные потребители (личное потребление)</a:t>
            </a:r>
          </a:p>
          <a:p>
            <a:r>
              <a:rPr lang="ru-RU" dirty="0"/>
              <a:t>Информирование, обучение (формирование знаний для решения о покупке), формирование позитивного отношения (расположения, предпочтения)</a:t>
            </a:r>
          </a:p>
          <a:p>
            <a:pPr marL="0" indent="0">
              <a:buNone/>
            </a:pPr>
            <a:r>
              <a:rPr lang="ru-RU" dirty="0" smtClean="0"/>
              <a:t>2. Широкая </a:t>
            </a:r>
            <a:r>
              <a:rPr lang="ru-RU" dirty="0"/>
              <a:t>общественность (СМИ)</a:t>
            </a:r>
          </a:p>
          <a:p>
            <a:r>
              <a:rPr lang="ru-RU" dirty="0"/>
              <a:t>Расширение осведомленности о мировой индустрии, информирование о значимости развития индустрии в РФ</a:t>
            </a:r>
          </a:p>
          <a:p>
            <a:pPr marL="0" indent="0">
              <a:buNone/>
            </a:pPr>
            <a:r>
              <a:rPr lang="ru-RU" dirty="0" smtClean="0"/>
              <a:t>3. Деловые потребители</a:t>
            </a:r>
          </a:p>
          <a:p>
            <a:pPr marL="0" indent="0">
              <a:buNone/>
            </a:pPr>
            <a:r>
              <a:rPr lang="ru-RU" dirty="0"/>
              <a:t>Стимулирование спроса на продукцию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6829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997512" cy="1450757"/>
          </a:xfrm>
        </p:spPr>
        <p:txBody>
          <a:bodyPr>
            <a:normAutofit fontScale="90000"/>
          </a:bodyPr>
          <a:lstStyle/>
          <a:p>
            <a:r>
              <a:rPr lang="ru-RU" dirty="0"/>
              <a:t>Цели работы с общественностью при продвижении продукции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4. Правительственные </a:t>
            </a:r>
            <a:r>
              <a:rPr lang="ru-RU" dirty="0"/>
              <a:t>организации (органы </a:t>
            </a:r>
            <a:r>
              <a:rPr lang="ru-RU" dirty="0" err="1"/>
              <a:t>госуправления</a:t>
            </a:r>
            <a:r>
              <a:rPr lang="ru-RU" dirty="0"/>
              <a:t> федерального уровня и местные органы власти)</a:t>
            </a:r>
          </a:p>
          <a:p>
            <a:r>
              <a:rPr lang="ru-RU" dirty="0"/>
              <a:t>Информирование и обучение значимости использования продуктов</a:t>
            </a:r>
          </a:p>
          <a:p>
            <a:pPr marL="0" indent="0">
              <a:buNone/>
            </a:pPr>
            <a:r>
              <a:rPr lang="ru-RU" dirty="0" smtClean="0"/>
              <a:t>5. Коммерческие </a:t>
            </a:r>
            <a:r>
              <a:rPr lang="ru-RU" dirty="0"/>
              <a:t>производители товаров и услуг</a:t>
            </a:r>
          </a:p>
          <a:p>
            <a:r>
              <a:rPr lang="ru-RU" dirty="0"/>
              <a:t>Формирование представлений о необходимости продукции, знаний и умений использования</a:t>
            </a:r>
          </a:p>
          <a:p>
            <a:pPr marL="0" indent="0">
              <a:buNone/>
            </a:pPr>
            <a:r>
              <a:rPr lang="ru-RU" dirty="0" smtClean="0"/>
              <a:t>6. Коммерческие </a:t>
            </a:r>
            <a:r>
              <a:rPr lang="ru-RU" dirty="0"/>
              <a:t>перепродавцы</a:t>
            </a:r>
          </a:p>
          <a:p>
            <a:r>
              <a:rPr lang="ru-RU" dirty="0"/>
              <a:t>Формирование знаний о выгодах продаж продуктов</a:t>
            </a:r>
          </a:p>
          <a:p>
            <a:pPr marL="0" indent="0">
              <a:buNone/>
            </a:pPr>
            <a:r>
              <a:rPr lang="ru-RU" dirty="0" smtClean="0"/>
              <a:t>7. Неприбыльные </a:t>
            </a:r>
            <a:r>
              <a:rPr lang="ru-RU" dirty="0"/>
              <a:t>организации (университеты, школы, больницы)</a:t>
            </a:r>
          </a:p>
          <a:p>
            <a:r>
              <a:rPr lang="ru-RU" dirty="0"/>
              <a:t>Формирование знаний и умений использования </a:t>
            </a:r>
            <a:r>
              <a:rPr lang="ru-RU" dirty="0" smtClean="0"/>
              <a:t>продуктов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93446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8429560" cy="1450757"/>
          </a:xfrm>
        </p:spPr>
        <p:txBody>
          <a:bodyPr>
            <a:normAutofit fontScale="90000"/>
          </a:bodyPr>
          <a:lstStyle/>
          <a:p>
            <a:r>
              <a:rPr lang="ru-RU" dirty="0"/>
              <a:t>Цели работы с общественностью при продвижении продукции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2. Поставщики для </a:t>
            </a:r>
            <a:r>
              <a:rPr lang="ru-RU" dirty="0" smtClean="0"/>
              <a:t>производителей</a:t>
            </a:r>
          </a:p>
          <a:p>
            <a:r>
              <a:rPr lang="ru-RU" dirty="0" smtClean="0"/>
              <a:t>Стимулирование </a:t>
            </a:r>
            <a:r>
              <a:rPr lang="ru-RU" dirty="0"/>
              <a:t>поставок	</a:t>
            </a:r>
          </a:p>
          <a:p>
            <a:pPr marL="0" indent="0">
              <a:buNone/>
            </a:pPr>
            <a:r>
              <a:rPr lang="ru-RU" dirty="0"/>
              <a:t>Исследователи (поставщики научных решений)	</a:t>
            </a:r>
            <a:endParaRPr lang="ru-RU" dirty="0" smtClean="0"/>
          </a:p>
          <a:p>
            <a:r>
              <a:rPr lang="ru-RU" dirty="0" smtClean="0"/>
              <a:t>Формирование </a:t>
            </a:r>
            <a:r>
              <a:rPr lang="ru-RU" dirty="0"/>
              <a:t>знаний о возможностях коммерциализации результатов научных исследований	</a:t>
            </a:r>
          </a:p>
          <a:p>
            <a:pPr marL="0" indent="0">
              <a:buNone/>
            </a:pPr>
            <a:r>
              <a:rPr lang="ru-RU" dirty="0" smtClean="0"/>
              <a:t>Разработчики </a:t>
            </a:r>
            <a:r>
              <a:rPr lang="ru-RU" dirty="0"/>
              <a:t>(поставщики разработок </a:t>
            </a:r>
            <a:r>
              <a:rPr lang="ru-RU" dirty="0" smtClean="0"/>
              <a:t>продуктов</a:t>
            </a:r>
          </a:p>
          <a:p>
            <a:r>
              <a:rPr lang="ru-RU" dirty="0" smtClean="0"/>
              <a:t>Формирование </a:t>
            </a:r>
            <a:r>
              <a:rPr lang="ru-RU" dirty="0"/>
              <a:t>знаний о возможностях коммерциализации разработок	</a:t>
            </a:r>
          </a:p>
          <a:p>
            <a:pPr marL="0" indent="0">
              <a:buNone/>
            </a:pPr>
            <a:r>
              <a:rPr lang="ru-RU" dirty="0" smtClean="0"/>
              <a:t>3</a:t>
            </a:r>
            <a:r>
              <a:rPr lang="ru-RU" dirty="0"/>
              <a:t>. Поставщики оборудования, материалов, компонентов, </a:t>
            </a:r>
            <a:r>
              <a:rPr lang="ru-RU" dirty="0" smtClean="0"/>
              <a:t>услуг</a:t>
            </a:r>
          </a:p>
          <a:p>
            <a:r>
              <a:rPr lang="ru-RU" dirty="0" smtClean="0"/>
              <a:t>Информирование </a:t>
            </a:r>
            <a:r>
              <a:rPr lang="ru-RU" dirty="0"/>
              <a:t>о возможностях поставок	</a:t>
            </a:r>
          </a:p>
          <a:p>
            <a:pPr marL="0" indent="0">
              <a:buNone/>
            </a:pPr>
            <a:r>
              <a:rPr lang="ru-RU" dirty="0" smtClean="0"/>
              <a:t>4</a:t>
            </a:r>
            <a:r>
              <a:rPr lang="ru-RU" dirty="0"/>
              <a:t>. Госструктуры (как регуляторы </a:t>
            </a:r>
            <a:r>
              <a:rPr lang="ru-RU" dirty="0" smtClean="0"/>
              <a:t>индустрии)</a:t>
            </a:r>
          </a:p>
          <a:p>
            <a:r>
              <a:rPr lang="ru-RU" dirty="0" smtClean="0"/>
              <a:t>Продвижение </a:t>
            </a:r>
            <a:r>
              <a:rPr lang="ru-RU" dirty="0"/>
              <a:t>интересов индустрии, лоббирование	</a:t>
            </a:r>
          </a:p>
          <a:p>
            <a:pPr marL="0" indent="0">
              <a:buNone/>
            </a:pPr>
            <a:r>
              <a:rPr lang="ru-RU" dirty="0" smtClean="0"/>
              <a:t>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49138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853496" cy="1450757"/>
          </a:xfrm>
        </p:spPr>
        <p:txBody>
          <a:bodyPr>
            <a:normAutofit fontScale="90000"/>
          </a:bodyPr>
          <a:lstStyle/>
          <a:p>
            <a:r>
              <a:rPr lang="ru-RU" dirty="0"/>
              <a:t>Цели работы с общественностью при продвижении продукции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. Занятые (сотрудники организаций-производителей)</a:t>
            </a:r>
          </a:p>
          <a:p>
            <a:r>
              <a:rPr lang="ru-RU" dirty="0"/>
              <a:t>Рост квалификации, формирование профессиональных связей, снижение оттока 	</a:t>
            </a:r>
          </a:p>
          <a:p>
            <a:pPr marL="0" indent="0">
              <a:buNone/>
            </a:pPr>
            <a:r>
              <a:rPr lang="ru-RU" dirty="0"/>
              <a:t>6. Финансовое сообщество (инвесторы, финансовые СМИ, аналитики)</a:t>
            </a:r>
          </a:p>
          <a:p>
            <a:r>
              <a:rPr lang="ru-RU" dirty="0"/>
              <a:t>Формирование и поддержка позитивного паблисити индустрии для инвесторов	</a:t>
            </a:r>
          </a:p>
          <a:p>
            <a:pPr marL="0" indent="0">
              <a:buNone/>
            </a:pPr>
            <a:r>
              <a:rPr lang="ru-RU" dirty="0"/>
              <a:t>7. Общественные организации (экологические, профессиональные ассоциации)</a:t>
            </a:r>
          </a:p>
          <a:p>
            <a:r>
              <a:rPr lang="ru-RU" dirty="0" err="1"/>
              <a:t>Обьяснение</a:t>
            </a:r>
            <a:r>
              <a:rPr lang="ru-RU" dirty="0"/>
              <a:t> прогрессивной роли индустрии	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34159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86604"/>
            <a:ext cx="8676456" cy="1450757"/>
          </a:xfrm>
        </p:spPr>
        <p:txBody>
          <a:bodyPr>
            <a:normAutofit fontScale="90000"/>
          </a:bodyPr>
          <a:lstStyle/>
          <a:p>
            <a:r>
              <a:rPr lang="ru-RU" dirty="0"/>
              <a:t>Сегментирование целевой аудитории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географическая </a:t>
            </a:r>
            <a:r>
              <a:rPr lang="ru-RU" dirty="0"/>
              <a:t>сегментация — это деление рынка на различные географические единицы в зависимости от места жительства, например, потребители, живущие в центральном или южном регионе, в большом или малом городе, в сельской местности;</a:t>
            </a:r>
          </a:p>
          <a:p>
            <a:r>
              <a:rPr lang="ru-RU" dirty="0" smtClean="0"/>
              <a:t> демографическая </a:t>
            </a:r>
            <a:r>
              <a:rPr lang="ru-RU" dirty="0"/>
              <a:t>сегментация — деление рынка на группы в зависимости от таких характеристик потребителей, как возраст, пол, семейное положение, стадия жизненного цикла семьи, вероисповедание, национальность, этническая группа;</a:t>
            </a:r>
          </a:p>
          <a:p>
            <a:r>
              <a:rPr lang="ru-RU" dirty="0" smtClean="0"/>
              <a:t> </a:t>
            </a:r>
            <a:r>
              <a:rPr lang="ru-RU" dirty="0"/>
              <a:t>социально-экономическая сегментация — деление потребителей по уровню доходов, роду занятий, уровню образования;</a:t>
            </a:r>
          </a:p>
          <a:p>
            <a:r>
              <a:rPr lang="ru-RU" dirty="0" smtClean="0"/>
              <a:t> </a:t>
            </a:r>
            <a:r>
              <a:rPr lang="ru-RU" dirty="0" err="1"/>
              <a:t>психографическая</a:t>
            </a:r>
            <a:r>
              <a:rPr lang="ru-RU" dirty="0"/>
              <a:t> сегментация — деление рынка на различные группы в зависимости от социального класса, жизненного стиля или личностных характеристик потребителей;</a:t>
            </a:r>
          </a:p>
          <a:p>
            <a:r>
              <a:rPr lang="ru-RU" dirty="0" smtClean="0"/>
              <a:t>поведенческая </a:t>
            </a:r>
            <a:r>
              <a:rPr lang="ru-RU" dirty="0"/>
              <a:t>сегментация — деление в зависимости от таких характеристик потребителей, как уровень осведомленности и знаний, типичные поведенческие сценарии, характер использования продукта или реакция на него.</a:t>
            </a:r>
          </a:p>
        </p:txBody>
      </p:sp>
    </p:spTree>
    <p:extLst>
      <p:ext uri="{BB962C8B-B14F-4D97-AF65-F5344CB8AC3E}">
        <p14:creationId xmlns:p14="http://schemas.microsoft.com/office/powerpoint/2010/main" val="25286626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054164"/>
          </a:xfrm>
        </p:spPr>
        <p:txBody>
          <a:bodyPr/>
          <a:lstStyle/>
          <a:p>
            <a:r>
              <a:rPr lang="ru-RU" dirty="0" smtClean="0"/>
              <a:t>Подгруппы 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7" y="1845734"/>
            <a:ext cx="7971224" cy="439157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) постоянный покупатель — это основа сегмента потребительского рынка;</a:t>
            </a:r>
          </a:p>
          <a:p>
            <a:pPr marL="0" indent="0">
              <a:buNone/>
            </a:pPr>
            <a:r>
              <a:rPr lang="ru-RU" dirty="0"/>
              <a:t>2) случайный покупатель — приобретает товар из неизвестных побуждений;</a:t>
            </a:r>
          </a:p>
          <a:p>
            <a:pPr marL="0" indent="0">
              <a:buNone/>
            </a:pPr>
            <a:r>
              <a:rPr lang="ru-RU" dirty="0"/>
              <a:t>3) потенциальный покупатель — задача компании и PR-агентства перевесить его колебания на свою сторону;</a:t>
            </a:r>
          </a:p>
          <a:p>
            <a:pPr marL="0" indent="0">
              <a:buNone/>
            </a:pPr>
            <a:r>
              <a:rPr lang="ru-RU" dirty="0"/>
              <a:t>4) неудовлетворенный покупатель — был готов приобрести товар, но его не устраивают какие-либо характеристики;</a:t>
            </a:r>
          </a:p>
          <a:p>
            <a:pPr marL="0" indent="0">
              <a:buNone/>
            </a:pPr>
            <a:r>
              <a:rPr lang="ru-RU" dirty="0"/>
              <a:t>5) «модный» покупатель — способен приобрести вещь лишь в угоду моде;</a:t>
            </a:r>
          </a:p>
          <a:p>
            <a:pPr marL="0" indent="0">
              <a:buNone/>
            </a:pPr>
            <a:r>
              <a:rPr lang="ru-RU" dirty="0"/>
              <a:t>6) разносчики товара — перекупщики;</a:t>
            </a:r>
          </a:p>
          <a:p>
            <a:pPr marL="0" indent="0">
              <a:buNone/>
            </a:pPr>
            <a:r>
              <a:rPr lang="ru-RU" dirty="0"/>
              <a:t>7) посредники или оптовые покупатели — их немного, но </a:t>
            </a:r>
            <a:r>
              <a:rPr lang="ru-RU" dirty="0" smtClean="0"/>
              <a:t>они приобретают </a:t>
            </a:r>
            <a:r>
              <a:rPr lang="ru-RU" dirty="0"/>
              <a:t>большое количество товара;</a:t>
            </a:r>
          </a:p>
          <a:p>
            <a:pPr marL="0" indent="0">
              <a:buNone/>
            </a:pPr>
            <a:r>
              <a:rPr lang="ru-RU" dirty="0"/>
              <a:t>8) покупатели из числа акционеров компании — пользуются определенными льготами, скидками;</a:t>
            </a:r>
          </a:p>
          <a:p>
            <a:pPr marL="0" indent="0">
              <a:buNone/>
            </a:pPr>
            <a:r>
              <a:rPr lang="ru-RU" dirty="0"/>
              <a:t>9) большой бизнес — строит свои отношения с компанией на основе длительного и взаимовыгодного взаимодействия; </a:t>
            </a:r>
          </a:p>
          <a:p>
            <a:pPr marL="0" indent="0">
              <a:buNone/>
            </a:pPr>
            <a:r>
              <a:rPr lang="ru-RU" dirty="0"/>
              <a:t>10) малый бизнес — рассчитывает на льготы.</a:t>
            </a:r>
          </a:p>
        </p:txBody>
      </p:sp>
    </p:spTree>
    <p:extLst>
      <p:ext uri="{BB962C8B-B14F-4D97-AF65-F5344CB8AC3E}">
        <p14:creationId xmlns:p14="http://schemas.microsoft.com/office/powerpoint/2010/main" val="25286626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Типы российских потребителей: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45734"/>
            <a:ext cx="8640959" cy="475161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Новаторы</a:t>
            </a:r>
            <a:r>
              <a:rPr lang="ru-RU" dirty="0"/>
              <a:t>	Группа с высоким потребительским потенциалом, ориентированная на все новое, а также на надежность, качество товара, заботу о здоровье, активный отдых	</a:t>
            </a:r>
          </a:p>
          <a:p>
            <a:r>
              <a:rPr lang="ru-RU" dirty="0"/>
              <a:t>Реализовавшиеся	Группа с высоким потребительским потенциалом. В основном реализовали свои потребительские амбиции, ориентируются на надежность, качество товара, заботу о здоровье. В связи с ощущением самореализации предпочитают традиционные качественные товары и не гонятся за новизной	</a:t>
            </a:r>
          </a:p>
          <a:p>
            <a:r>
              <a:rPr lang="ru-RU" dirty="0"/>
              <a:t>Стабильные	Группа с потребительским потенциалом чуть выше среднего и с обычным потребительским поведением. Обращают внимание на надежность и качество товара, но при этом выбирают подешевле. Не слишком интересуются новинками как таковыми. Скорее склоняются к известным, проверенным товарам	</a:t>
            </a:r>
          </a:p>
          <a:p>
            <a:r>
              <a:rPr lang="ru-RU" dirty="0"/>
              <a:t>Спонтанные	Группа со средним потребительским потенциалом. Не имеют явно выраженных потребительских пристрастий, в связи с чем их потребительское поведение спонтанно и импульсивно. Наиболее выраженным фактором, определяющим их потребительское поведение, является фактор времени	</a:t>
            </a:r>
          </a:p>
          <a:p>
            <a:r>
              <a:rPr lang="ru-RU" dirty="0"/>
              <a:t>Стремящиеся вверх	Группа с не слишком высоким потребительским потенциалом, однако ориентирующаяся на более престижное потребление. В этой связи высокое стремление к новаторству, представление о котором они часто получают через рекламу. Больше важен престиж, а не надежность и качество товара	</a:t>
            </a:r>
          </a:p>
          <a:p>
            <a:r>
              <a:rPr lang="ru-RU" dirty="0"/>
              <a:t>Традиционалисты	Группа с невысоким потребительским потенциалом. Ориентируются на традиционные ценности, мало внимания обращают на качество, склонны к покупкам про запас	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86626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Способы определения лидеров мнения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метод </a:t>
            </a:r>
            <a:r>
              <a:rPr lang="ru-RU" dirty="0"/>
              <a:t>самоопределения, когда людей спрашивают, как часто они сами влияют на других (в сильной степени зависит от того, насколько сам респондент в состоянии реально оценить свое личное влияние);</a:t>
            </a:r>
          </a:p>
          <a:p>
            <a:r>
              <a:rPr lang="ru-RU" dirty="0" smtClean="0"/>
              <a:t> </a:t>
            </a:r>
            <a:r>
              <a:rPr lang="ru-RU" dirty="0"/>
              <a:t>социометрический метод, когда в группе опрашивают всех, пытаясь установить, к кому чаще обращаются за советом (дорогой анализ, который нельзя применять, если работать только с частью социальной системы);</a:t>
            </a:r>
          </a:p>
          <a:p>
            <a:r>
              <a:rPr lang="ru-RU" dirty="0" smtClean="0"/>
              <a:t>метод </a:t>
            </a:r>
            <a:r>
              <a:rPr lang="ru-RU" dirty="0"/>
              <a:t>ключевых информаторов, когда опрашиваются тщательно отобранные информаторы для определения самых влиятельных людей в группе (сложностью является достоверность их самих);</a:t>
            </a:r>
          </a:p>
          <a:p>
            <a:r>
              <a:rPr lang="ru-RU" dirty="0" smtClean="0"/>
              <a:t>объективный </a:t>
            </a:r>
            <a:r>
              <a:rPr lang="ru-RU" dirty="0"/>
              <a:t>метод, когда исследователь сам помещает людей в группы в качестве лидеров мнения и затем измеряет результаты их воздействия (позволяет оценить возможности одного человека по воздействию на другого).</a:t>
            </a:r>
          </a:p>
        </p:txBody>
      </p:sp>
    </p:spTree>
    <p:extLst>
      <p:ext uri="{BB962C8B-B14F-4D97-AF65-F5344CB8AC3E}">
        <p14:creationId xmlns:p14="http://schemas.microsoft.com/office/powerpoint/2010/main" val="2528662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982156"/>
          </a:xfrm>
        </p:spPr>
        <p:txBody>
          <a:bodyPr/>
          <a:lstStyle/>
          <a:p>
            <a:r>
              <a:rPr lang="ru-RU" dirty="0" smtClean="0"/>
              <a:t>Основные понятия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28" y="1412776"/>
            <a:ext cx="8003232" cy="4320480"/>
          </a:xfrm>
        </p:spPr>
        <p:txBody>
          <a:bodyPr>
            <a:noAutofit/>
          </a:bodyPr>
          <a:lstStyle/>
          <a:p>
            <a:r>
              <a:rPr lang="ru-RU" sz="1600" dirty="0"/>
              <a:t>Общественные </a:t>
            </a:r>
            <a:r>
              <a:rPr lang="ru-RU" sz="1600" dirty="0" smtClean="0"/>
              <a:t>отношения— </a:t>
            </a:r>
            <a:r>
              <a:rPr lang="ru-RU" sz="1600" dirty="0"/>
              <a:t>характеризуют взаимозависимость социальных групп, классов, наций в едином общественном организме.</a:t>
            </a:r>
          </a:p>
          <a:p>
            <a:r>
              <a:rPr lang="ru-RU" sz="1600" dirty="0"/>
              <a:t>Общественность — группа людей, сложившаяся под влиянием определенных обстоятельств, осознающих </a:t>
            </a:r>
            <a:r>
              <a:rPr lang="ru-RU" sz="1600" dirty="0" err="1"/>
              <a:t>проблемность</a:t>
            </a:r>
            <a:r>
              <a:rPr lang="ru-RU" sz="1600" dirty="0"/>
              <a:t> ситуации и реагирующих на нее сходным образом.</a:t>
            </a:r>
          </a:p>
          <a:p>
            <a:r>
              <a:rPr lang="ru-RU" sz="1600" dirty="0"/>
              <a:t>Общественное мнение — совокупность многих индивидуальных мнений по конкретному вопросу, затрагивающему группу людей.</a:t>
            </a:r>
          </a:p>
          <a:p>
            <a:r>
              <a:rPr lang="ru-RU" sz="1600" dirty="0"/>
              <a:t>Внутренние аудитории — работники, акционеры, лица, связанные с производственным процессом, поставщики, дистрибьюторы, брокеры, оптовые и розничные продавцы, дилеры, регулярные или лояльные покупатели.</a:t>
            </a:r>
          </a:p>
          <a:p>
            <a:r>
              <a:rPr lang="ru-RU" sz="1600" dirty="0"/>
              <a:t>Внешние аудитории — средства информации, местная общественность, местные, региональные, краевые и федеральные государственные органы и контролирующие организации, финансовое сообщество, перспективные клиенты, потенциальные работники и акционеры.</a:t>
            </a:r>
          </a:p>
          <a:p>
            <a:r>
              <a:rPr lang="ru-RU" sz="1600" dirty="0"/>
              <a:t>Целевая аудитория — определенная группа людей, конкретный сегмент массы текущих и потенциальных потребителей с выделением специфических признаков, в том числе демографических, психологических, социокультурных.</a:t>
            </a:r>
          </a:p>
          <a:p>
            <a:r>
              <a:rPr lang="ru-RU" sz="1600" dirty="0"/>
              <a:t>Сегментирование — это деление потребителей на группы в соответствии с рядом устойчивых признаков.</a:t>
            </a:r>
          </a:p>
        </p:txBody>
      </p:sp>
    </p:spTree>
    <p:extLst>
      <p:ext uri="{BB962C8B-B14F-4D97-AF65-F5344CB8AC3E}">
        <p14:creationId xmlns:p14="http://schemas.microsoft.com/office/powerpoint/2010/main" val="30060817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Общие черты всех лидеров </a:t>
            </a:r>
            <a:r>
              <a:rPr lang="ru-RU" dirty="0" smtClean="0"/>
              <a:t>мнений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Активность</a:t>
            </a:r>
          </a:p>
          <a:p>
            <a:pPr marL="0" indent="0">
              <a:buNone/>
            </a:pPr>
            <a:r>
              <a:rPr lang="ru-RU" dirty="0"/>
              <a:t>2. Контактность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3</a:t>
            </a:r>
            <a:r>
              <a:rPr lang="ru-RU" dirty="0"/>
              <a:t>. </a:t>
            </a:r>
            <a:r>
              <a:rPr lang="ru-RU" dirty="0" smtClean="0"/>
              <a:t>Заинтересованность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4. Уверенность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5</a:t>
            </a:r>
            <a:r>
              <a:rPr lang="ru-RU" dirty="0"/>
              <a:t>. </a:t>
            </a:r>
            <a:r>
              <a:rPr lang="ru-RU" dirty="0" smtClean="0"/>
              <a:t>Вовлеченность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Отличие от других потребителей:</a:t>
            </a:r>
          </a:p>
          <a:p>
            <a:r>
              <a:rPr lang="ru-RU" dirty="0" smtClean="0"/>
              <a:t>умение </a:t>
            </a:r>
            <a:r>
              <a:rPr lang="ru-RU" dirty="0"/>
              <a:t>выделять главное и существенное в потоке информации;</a:t>
            </a:r>
          </a:p>
          <a:p>
            <a:r>
              <a:rPr lang="ru-RU" dirty="0" smtClean="0"/>
              <a:t>вера </a:t>
            </a:r>
            <a:r>
              <a:rPr lang="ru-RU" dirty="0"/>
              <a:t>в необходимость личностного роста и неизбежность перемен;</a:t>
            </a:r>
          </a:p>
          <a:p>
            <a:r>
              <a:rPr lang="ru-RU" dirty="0" smtClean="0"/>
              <a:t>стремление </a:t>
            </a:r>
            <a:r>
              <a:rPr lang="ru-RU" dirty="0"/>
              <a:t>к гармонии с самим собой и окружающим миром;</a:t>
            </a:r>
          </a:p>
          <a:p>
            <a:r>
              <a:rPr lang="ru-RU" dirty="0" smtClean="0"/>
              <a:t>наличие </a:t>
            </a:r>
            <a:r>
              <a:rPr lang="ru-RU" dirty="0"/>
              <a:t>традиционной системы ценностей, где семья приоритетна.</a:t>
            </a:r>
          </a:p>
        </p:txBody>
      </p:sp>
    </p:spTree>
    <p:extLst>
      <p:ext uri="{BB962C8B-B14F-4D97-AF65-F5344CB8AC3E}">
        <p14:creationId xmlns:p14="http://schemas.microsoft.com/office/powerpoint/2010/main" val="33230328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86605"/>
            <a:ext cx="8424936" cy="1198180"/>
          </a:xfrm>
        </p:spPr>
        <p:txBody>
          <a:bodyPr/>
          <a:lstStyle/>
          <a:p>
            <a:r>
              <a:rPr lang="ru-RU" dirty="0" smtClean="0"/>
              <a:t>Схема составления портрета 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1. определение типажа (дать название типажу, написать краткую </a:t>
            </a:r>
            <a:r>
              <a:rPr lang="ru-RU" dirty="0" err="1" smtClean="0"/>
              <a:t>характеристистику</a:t>
            </a:r>
            <a:r>
              <a:rPr lang="ru-RU" dirty="0" smtClean="0"/>
              <a:t> признаков внешних и поведенческих представителя этого типажа в 10-15 слов, по которым мы определим его из общей массы)</a:t>
            </a:r>
          </a:p>
          <a:p>
            <a:r>
              <a:rPr lang="ru-RU" dirty="0" smtClean="0"/>
              <a:t>2. прописать поведение данного типажа в типичных ситуациях:</a:t>
            </a:r>
          </a:p>
          <a:p>
            <a:r>
              <a:rPr lang="ru-RU" dirty="0" smtClean="0"/>
              <a:t>ТС дома</a:t>
            </a:r>
          </a:p>
          <a:p>
            <a:r>
              <a:rPr lang="ru-RU" dirty="0" smtClean="0"/>
              <a:t>ТС на работе</a:t>
            </a:r>
          </a:p>
          <a:p>
            <a:r>
              <a:rPr lang="ru-RU" dirty="0" smtClean="0"/>
              <a:t>ТС досуга</a:t>
            </a:r>
          </a:p>
          <a:p>
            <a:r>
              <a:rPr lang="ru-RU" dirty="0" smtClean="0"/>
              <a:t>ТС поведения в Сети (интернет)</a:t>
            </a:r>
          </a:p>
          <a:p>
            <a:r>
              <a:rPr lang="ru-RU" dirty="0" smtClean="0"/>
              <a:t>ТС осознания потребности </a:t>
            </a:r>
          </a:p>
          <a:p>
            <a:r>
              <a:rPr lang="ru-RU" dirty="0" smtClean="0"/>
              <a:t>ТС покупки</a:t>
            </a:r>
          </a:p>
          <a:p>
            <a:r>
              <a:rPr lang="ru-RU" dirty="0" smtClean="0"/>
              <a:t>ТС потребления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51971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Потребность </a:t>
            </a:r>
            <a:endParaRPr lang="ru-RU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251520" y="2428919"/>
            <a:ext cx="10225749" cy="2856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17400" rIns="0" bIns="3174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open-sans"/>
              </a:rPr>
              <a:t>–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open-sans"/>
              </a:rPr>
              <a:t>это внутреннее ощущение недостаточности чего-либо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open-sans"/>
              </a:rPr>
              <a:t>, возникающее в конкретной ситуации и при определенных условиях.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open-san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open-sans"/>
              </a:rPr>
              <a:t> В современном мире большинство потребностей человека сформировано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open-sans"/>
              </a:rPr>
              <a:t>искусственно.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open-sans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9040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>
                <a:solidFill>
                  <a:schemeClr val="tx1"/>
                </a:solidFill>
                <a:latin typeface="open-sans"/>
              </a:rPr>
              <a:t>Базовые </a:t>
            </a:r>
            <a:r>
              <a:rPr lang="ru-RU" altLang="ru-RU" dirty="0" smtClean="0">
                <a:solidFill>
                  <a:schemeClr val="tx1"/>
                </a:solidFill>
                <a:latin typeface="open-sans"/>
              </a:rPr>
              <a:t>потребности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dirty="0">
              <a:solidFill>
                <a:schemeClr val="tx1"/>
              </a:solidFill>
              <a:latin typeface="open-sans"/>
            </a:endParaRP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dirty="0" smtClean="0">
                <a:solidFill>
                  <a:schemeClr val="tx1"/>
                </a:solidFill>
                <a:latin typeface="open-sans"/>
              </a:rPr>
              <a:t> </a:t>
            </a:r>
            <a:r>
              <a:rPr lang="ru-RU" altLang="ru-RU" dirty="0">
                <a:solidFill>
                  <a:schemeClr val="tx1"/>
                </a:solidFill>
                <a:latin typeface="open-sans"/>
              </a:rPr>
              <a:t>в разной степени присущи всем людям</a:t>
            </a:r>
            <a:endParaRPr lang="ru-RU" dirty="0"/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dirty="0">
              <a:solidFill>
                <a:schemeClr val="tx1"/>
              </a:solidFill>
              <a:latin typeface="open-san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dirty="0">
              <a:solidFill>
                <a:schemeClr val="tx1"/>
              </a:solidFill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ru-RU" dirty="0">
                <a:solidFill>
                  <a:schemeClr val="tx1"/>
                </a:solidFill>
                <a:latin typeface="open-sans"/>
              </a:rPr>
              <a:t>физиологические потребности;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ru-RU" dirty="0">
                <a:solidFill>
                  <a:schemeClr val="tx1"/>
                </a:solidFill>
                <a:latin typeface="open-sans"/>
              </a:rPr>
              <a:t>потребность в безопасности и комфорте;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ru-RU" dirty="0">
                <a:solidFill>
                  <a:schemeClr val="tx1"/>
                </a:solidFill>
                <a:latin typeface="open-sans"/>
              </a:rPr>
              <a:t>необходимость принадлежать к какой-либо социальной группе;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ru-RU" dirty="0">
                <a:solidFill>
                  <a:schemeClr val="tx1"/>
                </a:solidFill>
                <a:latin typeface="open-sans"/>
              </a:rPr>
              <a:t>потребность в уважении и признании;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ru-RU" dirty="0">
                <a:solidFill>
                  <a:schemeClr val="tx1"/>
                </a:solidFill>
                <a:latin typeface="open-sans"/>
              </a:rPr>
              <a:t>нужда в самовыражении.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93299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86604"/>
            <a:ext cx="8568952" cy="1450757"/>
          </a:xfrm>
        </p:spPr>
        <p:txBody>
          <a:bodyPr/>
          <a:lstStyle/>
          <a:p>
            <a:r>
              <a:rPr lang="ru-RU" dirty="0" smtClean="0"/>
              <a:t>Базовые потребности Клиента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sz="2800" dirty="0" smtClean="0"/>
              <a:t>безопасность</a:t>
            </a:r>
            <a:endParaRPr lang="ru-RU" sz="2800" dirty="0"/>
          </a:p>
          <a:p>
            <a:pPr fontAlgn="base"/>
            <a:r>
              <a:rPr lang="ru-RU" sz="2800" dirty="0" smtClean="0"/>
              <a:t>надежность</a:t>
            </a:r>
            <a:endParaRPr lang="ru-RU" sz="2800" dirty="0"/>
          </a:p>
          <a:p>
            <a:pPr fontAlgn="base"/>
            <a:r>
              <a:rPr lang="ru-RU" sz="2800" dirty="0" smtClean="0"/>
              <a:t>престижность</a:t>
            </a:r>
            <a:endParaRPr lang="ru-RU" sz="2800" dirty="0"/>
          </a:p>
          <a:p>
            <a:pPr fontAlgn="base"/>
            <a:r>
              <a:rPr lang="ru-RU" sz="2800" dirty="0" smtClean="0"/>
              <a:t>новизна</a:t>
            </a:r>
            <a:endParaRPr lang="ru-RU" sz="2800" dirty="0"/>
          </a:p>
          <a:p>
            <a:pPr fontAlgn="base"/>
            <a:r>
              <a:rPr lang="ru-RU" sz="2800" dirty="0" smtClean="0"/>
              <a:t>комфортность</a:t>
            </a:r>
            <a:endParaRPr lang="ru-RU" sz="2800" dirty="0"/>
          </a:p>
          <a:p>
            <a:pPr fontAlgn="base"/>
            <a:r>
              <a:rPr lang="ru-RU" sz="2800" dirty="0" smtClean="0"/>
              <a:t>экономия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0106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«Боли» Клиента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59" y="2499526"/>
            <a:ext cx="3893057" cy="3369568"/>
          </a:xfrm>
        </p:spPr>
        <p:txBody>
          <a:bodyPr/>
          <a:lstStyle/>
          <a:p>
            <a:r>
              <a:rPr lang="ru-RU" dirty="0"/>
              <a:t>«</a:t>
            </a:r>
            <a:r>
              <a:rPr lang="ru-RU" b="1" dirty="0"/>
              <a:t>Боли</a:t>
            </a:r>
            <a:r>
              <a:rPr lang="ru-RU" dirty="0"/>
              <a:t> </a:t>
            </a:r>
            <a:r>
              <a:rPr lang="ru-RU" b="1" dirty="0"/>
              <a:t>клиента</a:t>
            </a:r>
            <a:r>
              <a:rPr lang="ru-RU" dirty="0"/>
              <a:t>» — </a:t>
            </a:r>
            <a:r>
              <a:rPr lang="ru-RU" b="1" dirty="0"/>
              <a:t>это</a:t>
            </a:r>
            <a:r>
              <a:rPr lang="ru-RU" dirty="0"/>
              <a:t> состояние дискомфорта, которое испытывает потенциальный покупатель, в связи с неудовлетворённой потребностью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7875" r="687"/>
          <a:stretch/>
        </p:blipFill>
        <p:spPr>
          <a:xfrm>
            <a:off x="4716016" y="2276872"/>
            <a:ext cx="3528392" cy="336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0013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Три метода определения «Боли» Клиента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59" y="2204864"/>
            <a:ext cx="7543801" cy="3664230"/>
          </a:xfrm>
        </p:spPr>
        <p:txBody>
          <a:bodyPr/>
          <a:lstStyle/>
          <a:p>
            <a:r>
              <a:rPr lang="ru-RU" dirty="0" smtClean="0"/>
              <a:t>1. интервьюирование (задавайте вопросы Клиенту устно или письменно во всех каналах коммуникации: что нравится? А что лучше? Что выберете? И т.д.)</a:t>
            </a:r>
          </a:p>
          <a:p>
            <a:r>
              <a:rPr lang="ru-RU" dirty="0" smtClean="0"/>
              <a:t>2. «жалобные книги» конкурентов (</a:t>
            </a:r>
            <a:r>
              <a:rPr lang="ru-RU" dirty="0"/>
              <a:t>заглянуть в обсуждения в </a:t>
            </a:r>
            <a:r>
              <a:rPr lang="ru-RU" dirty="0" err="1"/>
              <a:t>ВКонтакте</a:t>
            </a:r>
            <a:r>
              <a:rPr lang="ru-RU" dirty="0"/>
              <a:t>, зайти на сайты отзывов или сайты компании конкурентов, тематические форумы, посмотреть мнение </a:t>
            </a:r>
            <a:r>
              <a:rPr lang="ru-RU" dirty="0" err="1"/>
              <a:t>обзорщиков</a:t>
            </a:r>
            <a:r>
              <a:rPr lang="ru-RU" dirty="0"/>
              <a:t> и </a:t>
            </a:r>
            <a:r>
              <a:rPr lang="ru-RU" dirty="0" err="1"/>
              <a:t>блогеров</a:t>
            </a:r>
            <a:r>
              <a:rPr lang="ru-RU" dirty="0"/>
              <a:t> на </a:t>
            </a:r>
            <a:r>
              <a:rPr lang="ru-RU" dirty="0" err="1"/>
              <a:t>YouTube</a:t>
            </a:r>
            <a:r>
              <a:rPr lang="ru-RU" dirty="0"/>
              <a:t> </a:t>
            </a:r>
            <a:r>
              <a:rPr lang="ru-RU" dirty="0" smtClean="0"/>
              <a:t>и т.д.)</a:t>
            </a:r>
          </a:p>
          <a:p>
            <a:r>
              <a:rPr lang="ru-RU" dirty="0" smtClean="0"/>
              <a:t>3. </a:t>
            </a:r>
            <a:r>
              <a:rPr lang="ru-RU" dirty="0" err="1" smtClean="0"/>
              <a:t>таргет</a:t>
            </a:r>
            <a:r>
              <a:rPr lang="ru-RU" dirty="0" smtClean="0"/>
              <a:t> ( в том числе, </a:t>
            </a:r>
            <a:r>
              <a:rPr lang="ru-RU" dirty="0" err="1" smtClean="0"/>
              <a:t>таргет</a:t>
            </a:r>
            <a:r>
              <a:rPr lang="ru-RU" dirty="0" smtClean="0"/>
              <a:t> опросников)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5451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Общественность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практике продвижения и PR </a:t>
            </a:r>
            <a:r>
              <a:rPr lang="ru-RU" dirty="0" smtClean="0"/>
              <a:t>выделяют </a:t>
            </a:r>
            <a:r>
              <a:rPr lang="ru-RU" dirty="0"/>
              <a:t>две формы общественности</a:t>
            </a:r>
            <a:r>
              <a:rPr lang="ru-RU" dirty="0" smtClean="0"/>
              <a:t>:</a:t>
            </a:r>
          </a:p>
          <a:p>
            <a:r>
              <a:rPr lang="ru-RU" dirty="0" smtClean="0"/>
              <a:t> закрытая (внутренняя) общественность — к ней относятся сотрудники компании, объединенные служебными отношениями, традициями, корпоративной ответственностью, подчиняющиеся служебной дисциплине;</a:t>
            </a:r>
          </a:p>
          <a:p>
            <a:r>
              <a:rPr lang="ru-RU" dirty="0" smtClean="0"/>
              <a:t> открытая (внешняя) общественность — многочисленная группа потребителей товаров и услуг, аудитория средств массовой информации, участники политических движений и партий.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6829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132856"/>
            <a:ext cx="8291264" cy="4536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Анализируя общественность с точки зрения </a:t>
            </a:r>
            <a:r>
              <a:rPr lang="en-US" dirty="0" smtClean="0"/>
              <a:t>PR </a:t>
            </a:r>
            <a:r>
              <a:rPr lang="ru-RU" dirty="0" smtClean="0"/>
              <a:t>можно сказать, что каждая группа потребителей имеет свою индивидуальность, которая складывается из мнений, отношения к товару или услуге. При этом мнение каждой личности в отдельности — это выраженное отношение данной личности к какому-либо объекту или вопросу. </a:t>
            </a:r>
          </a:p>
          <a:p>
            <a:pPr marL="0" indent="0">
              <a:buNone/>
            </a:pPr>
            <a:r>
              <a:rPr lang="ru-RU" dirty="0" smtClean="0"/>
              <a:t>При разработке и проведении программы продвижения деятельность PR-специалистов представляет собой комплекс действий по формированию общественного мнения, направленный на то, чтобы изменить это мнение и поведение в нужном направлении.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6829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Общественное мнение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59" y="2348880"/>
            <a:ext cx="7543801" cy="352021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Общественное мнение в коммерческой сфере определяется как совокупность множества частных мнений относительно товара, услуги, которые, как правило, выражаются в результатах рыночных исследований, информационных данных состояния рыночной конъюнктуры, ценовой политики конкурентов и затрагивают интересы определенных слоев общества.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6829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86605"/>
            <a:ext cx="7827208" cy="838140"/>
          </a:xfrm>
        </p:spPr>
        <p:txBody>
          <a:bodyPr>
            <a:normAutofit/>
          </a:bodyPr>
          <a:lstStyle/>
          <a:p>
            <a:r>
              <a:rPr lang="ru-RU" sz="3800" dirty="0" smtClean="0"/>
              <a:t>Особенности общественного мнения</a:t>
            </a:r>
            <a:endParaRPr lang="ru-RU" sz="3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37360"/>
            <a:ext cx="8147248" cy="5120639"/>
          </a:xfrm>
        </p:spPr>
        <p:txBody>
          <a:bodyPr>
            <a:normAutofit/>
          </a:bodyPr>
          <a:lstStyle/>
          <a:p>
            <a:r>
              <a:rPr lang="ru-RU" dirty="0"/>
              <a:t>динамичность, нестабильность — общественное мнение может достаточно быстро меняться, поэтому с ним надо постоянно работать;</a:t>
            </a:r>
          </a:p>
          <a:p>
            <a:r>
              <a:rPr lang="ru-RU" dirty="0" smtClean="0"/>
              <a:t>зависимость </a:t>
            </a:r>
            <a:r>
              <a:rPr lang="ru-RU" dirty="0"/>
              <a:t>от социального пространства — поэтому формирование поведения общественности следует осуществлять с учетом всех реалий политической, экономической и социальной обстановки в стране;</a:t>
            </a:r>
          </a:p>
          <a:p>
            <a:r>
              <a:rPr lang="ru-RU" dirty="0" err="1" smtClean="0"/>
              <a:t>сегментированность</a:t>
            </a:r>
            <a:r>
              <a:rPr lang="ru-RU" dirty="0"/>
              <a:t>, нецелостность — поэтому влияние на общественность целесообразно оказывать через конкретные группы или отдельные сегменты целевых аудиторий возможных потребителей, так как не существует единой и унифицированной широкой аудитории общественности;</a:t>
            </a:r>
          </a:p>
          <a:p>
            <a:r>
              <a:rPr lang="ru-RU" dirty="0" smtClean="0"/>
              <a:t>производность </a:t>
            </a:r>
            <a:r>
              <a:rPr lang="ru-RU" dirty="0"/>
              <a:t>от событий — в большинстве своем оно меняется за счет происходящих конкретных событий, а не только за счет отдельных суждений и выступлений;</a:t>
            </a:r>
          </a:p>
          <a:p>
            <a:r>
              <a:rPr lang="ru-RU" dirty="0" smtClean="0"/>
              <a:t>предопределенность </a:t>
            </a:r>
            <a:r>
              <a:rPr lang="ru-RU" dirty="0"/>
              <a:t>интересами — мнение целевых аудиторий, как правило, определяется непосредственными их интересами.</a:t>
            </a:r>
          </a:p>
        </p:txBody>
      </p:sp>
    </p:spTree>
    <p:extLst>
      <p:ext uri="{BB962C8B-B14F-4D97-AF65-F5344CB8AC3E}">
        <p14:creationId xmlns:p14="http://schemas.microsoft.com/office/powerpoint/2010/main" val="3756829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Факторы формирования общественного мнения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личностные </a:t>
            </a:r>
            <a:endParaRPr lang="ru-RU" dirty="0" smtClean="0"/>
          </a:p>
          <a:p>
            <a:r>
              <a:rPr lang="ru-RU" dirty="0" smtClean="0"/>
              <a:t>социальные</a:t>
            </a:r>
            <a:endParaRPr lang="ru-RU" dirty="0"/>
          </a:p>
          <a:p>
            <a:r>
              <a:rPr lang="ru-RU" dirty="0" smtClean="0"/>
              <a:t>культурные</a:t>
            </a:r>
            <a:endParaRPr lang="ru-RU" dirty="0"/>
          </a:p>
          <a:p>
            <a:r>
              <a:rPr lang="ru-RU" dirty="0" smtClean="0"/>
              <a:t>психологические</a:t>
            </a:r>
            <a:endParaRPr lang="ru-RU" dirty="0"/>
          </a:p>
          <a:p>
            <a:r>
              <a:rPr lang="ru-RU" dirty="0" smtClean="0"/>
              <a:t>научно-технические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6829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Функции общественного мнения: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Информационная функция оценки состояния общественного мнения целевых аудиторий дает ответы на вопросы, почему данная компания занимает прочное место на рынке, смогла стать конкурентоспособной и выйти со своей продукцией за рубеж. Благодаря реализации информационной функции стали возможными координация и интеграция коммерческой деятельности для получения возможной экономии за счет использования популярности компании, коммуникативных каналов со СМИ, активной адаптации к многочисленным рыночным изменениям.</a:t>
            </a:r>
          </a:p>
        </p:txBody>
      </p:sp>
    </p:spTree>
    <p:extLst>
      <p:ext uri="{BB962C8B-B14F-4D97-AF65-F5344CB8AC3E}">
        <p14:creationId xmlns:p14="http://schemas.microsoft.com/office/powerpoint/2010/main" val="3756829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Функции общественного мнения: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680520"/>
          </a:xfrm>
        </p:spPr>
        <p:txBody>
          <a:bodyPr>
            <a:normAutofit/>
          </a:bodyPr>
          <a:lstStyle/>
          <a:p>
            <a:r>
              <a:rPr lang="ru-RU" dirty="0" smtClean="0"/>
              <a:t>Аналитическая функция является логическим продолжением работы по созданию массива информационных данных, ключевая роль в ней отводится контент-анализу. Главное при использовании техники контент-анализа состоит в возможности системного и научно обоснованного управления многочисленными потоками информации в массовой коммуникации. Аналитическая функция изучения общественного мнения реализуется через оценку каналов выражения: референдумов, пресс-конференций, собраний акционеров, опросных листов. Важным направлением аналитической работы является компания исследований общественного мнения посредством опросных листов (анкет), распространяемых среди представителей целевой аудитории.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6829646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E3DA18C2-75F1-4980-A5F0-165F6F71DE6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240</TotalTime>
  <Words>1693</Words>
  <Application>Microsoft Office PowerPoint</Application>
  <PresentationFormat>Экран (4:3)</PresentationFormat>
  <Paragraphs>159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open-sans</vt:lpstr>
      <vt:lpstr>Ретро</vt:lpstr>
      <vt:lpstr>4.1.  Изучение целевой аудитории</vt:lpstr>
      <vt:lpstr>Основные понятия</vt:lpstr>
      <vt:lpstr>Общественность </vt:lpstr>
      <vt:lpstr>Презентация PowerPoint</vt:lpstr>
      <vt:lpstr>Общественное мнение</vt:lpstr>
      <vt:lpstr>Особенности общественного мнения</vt:lpstr>
      <vt:lpstr>Факторы формирования общественного мнения</vt:lpstr>
      <vt:lpstr>Функции общественного мнения:</vt:lpstr>
      <vt:lpstr>Функции общественного мнения:</vt:lpstr>
      <vt:lpstr>Функции общественного мнения:</vt:lpstr>
      <vt:lpstr>Ранжирование ЦА</vt:lpstr>
      <vt:lpstr> Цели работы с общественностью при продвижении продукции</vt:lpstr>
      <vt:lpstr>Цели работы с общественностью при продвижении продукции </vt:lpstr>
      <vt:lpstr>Цели работы с общественностью при продвижении продукции </vt:lpstr>
      <vt:lpstr>Цели работы с общественностью при продвижении продукции</vt:lpstr>
      <vt:lpstr>Сегментирование целевой аудитории  </vt:lpstr>
      <vt:lpstr>Подгруппы ЦА</vt:lpstr>
      <vt:lpstr>Типы российских потребителей: </vt:lpstr>
      <vt:lpstr>Способы определения лидеров мнения</vt:lpstr>
      <vt:lpstr>Общие черты всех лидеров мнений</vt:lpstr>
      <vt:lpstr>Схема составления портрета ЦА</vt:lpstr>
      <vt:lpstr>Потребность </vt:lpstr>
      <vt:lpstr>Базовые потребности</vt:lpstr>
      <vt:lpstr>Базовые потребности Клиента</vt:lpstr>
      <vt:lpstr>«Боли» Клиента</vt:lpstr>
      <vt:lpstr>Три метода определения «Боли» Клиента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Целевая аудитория PR и продвижение.</dc:title>
  <dc:creator>kir</dc:creator>
  <cp:lastModifiedBy>Пользователь Windows</cp:lastModifiedBy>
  <cp:revision>23</cp:revision>
  <dcterms:created xsi:type="dcterms:W3CDTF">2012-05-21T19:24:15Z</dcterms:created>
  <dcterms:modified xsi:type="dcterms:W3CDTF">2020-10-23T05:23:50Z</dcterms:modified>
</cp:coreProperties>
</file>