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74" r:id="rId3"/>
    <p:sldId id="257" r:id="rId4"/>
    <p:sldId id="269" r:id="rId5"/>
    <p:sldId id="272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8" r:id="rId16"/>
    <p:sldId id="270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83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087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52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0445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511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371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936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27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46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16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48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002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10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485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868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30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472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8864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8wZo2S1Odp8" TargetMode="External"/><Relationship Id="rId2" Type="http://schemas.openxmlformats.org/officeDocument/2006/relationships/hyperlink" Target="https://youtu.be/IJDSCR-2SJ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3382124"/>
          </a:xfrm>
        </p:spPr>
        <p:txBody>
          <a:bodyPr>
            <a:normAutofit/>
          </a:bodyPr>
          <a:lstStyle/>
          <a:p>
            <a:r>
              <a:rPr lang="ru-RU" sz="5400" dirty="0"/>
              <a:t>Тема 2.</a:t>
            </a:r>
            <a:r>
              <a:rPr lang="ru-RU" sz="5400" b="1" dirty="0"/>
              <a:t> Проектирование </a:t>
            </a:r>
            <a:br>
              <a:rPr lang="ru-RU" sz="5400" b="1" dirty="0"/>
            </a:br>
            <a:r>
              <a:rPr lang="ru-RU" sz="5400" b="1" dirty="0"/>
              <a:t>PR-кампаний</a:t>
            </a:r>
            <a:br>
              <a:rPr lang="ru-RU" sz="5400" b="1" dirty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1411" y="4743967"/>
            <a:ext cx="9440034" cy="1049867"/>
          </a:xfrm>
        </p:spPr>
        <p:txBody>
          <a:bodyPr/>
          <a:lstStyle/>
          <a:p>
            <a:pPr algn="r"/>
            <a:r>
              <a:rPr lang="ru-RU" dirty="0"/>
              <a:t>Курс: Организация и проведение кампаний в сфере СО</a:t>
            </a:r>
          </a:p>
          <a:p>
            <a:pPr algn="r"/>
            <a:r>
              <a:rPr lang="ru-RU" dirty="0"/>
              <a:t>Преподаватель: Аникина Т.А.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125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4. </a:t>
            </a:r>
            <a:r>
              <a:rPr lang="en-US" sz="5400" b="1" dirty="0">
                <a:effectLst/>
              </a:rPr>
              <a:t>E</a:t>
            </a:r>
            <a:r>
              <a:rPr lang="ru-RU" sz="5400" b="1" dirty="0" err="1">
                <a:effectLst/>
              </a:rPr>
              <a:t>valuation</a:t>
            </a:r>
            <a:r>
              <a:rPr lang="ru-RU" sz="5400" b="1" dirty="0">
                <a:effectLst/>
              </a:rPr>
              <a:t> </a:t>
            </a:r>
            <a:r>
              <a:rPr lang="ru-RU" b="1" dirty="0">
                <a:effectLst/>
              </a:rPr>
              <a:t> (оценка эффективности)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28497"/>
            <a:ext cx="10353762" cy="3762703"/>
          </a:xfrm>
        </p:spPr>
        <p:txBody>
          <a:bodyPr/>
          <a:lstStyle/>
          <a:p>
            <a:r>
              <a:rPr lang="ru-RU" sz="2800" dirty="0">
                <a:effectLst/>
              </a:rPr>
              <a:t>заключительная стадия</a:t>
            </a:r>
          </a:p>
          <a:p>
            <a:r>
              <a:rPr lang="ru-RU" sz="2800" dirty="0">
                <a:effectLst/>
              </a:rPr>
              <a:t>подразумевает ответ на вопрос: как осуществляется, или как осуществлена пиар кампания? Какие результаты достигнуты?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866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Этапы разработки PR-проекта –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 расширенная формула (11 этапов)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815496"/>
          </a:xfrm>
        </p:spPr>
        <p:txBody>
          <a:bodyPr>
            <a:normAutofit fontScale="85000" lnSpcReduction="10000"/>
          </a:bodyPr>
          <a:lstStyle/>
          <a:p>
            <a:pPr marL="36900" lvl="0" indent="0">
              <a:buNone/>
            </a:pPr>
            <a:r>
              <a:rPr lang="ru-RU" dirty="0">
                <a:effectLst/>
              </a:rPr>
              <a:t>1. </a:t>
            </a:r>
            <a:r>
              <a:rPr lang="ru-RU" b="1" dirty="0">
                <a:effectLst/>
              </a:rPr>
              <a:t>Создание стратегии PR-проекта:</a:t>
            </a:r>
          </a:p>
          <a:p>
            <a:pPr lvl="0"/>
            <a:r>
              <a:rPr lang="ru-RU" dirty="0">
                <a:effectLst/>
              </a:rPr>
              <a:t>анализ рынка;</a:t>
            </a:r>
          </a:p>
          <a:p>
            <a:pPr lvl="0"/>
            <a:r>
              <a:rPr lang="ru-RU" dirty="0">
                <a:effectLst/>
              </a:rPr>
              <a:t>определение места PR-проекта и связи с общей концепцией PR-деятельности предприятия;</a:t>
            </a:r>
          </a:p>
          <a:p>
            <a:pPr lvl="0"/>
            <a:r>
              <a:rPr lang="ru-RU" dirty="0">
                <a:effectLst/>
              </a:rPr>
              <a:t>постановка целей и задач PR-проекта;</a:t>
            </a:r>
          </a:p>
          <a:p>
            <a:pPr lvl="0"/>
            <a:r>
              <a:rPr lang="ru-RU" dirty="0">
                <a:effectLst/>
              </a:rPr>
              <a:t>постановка общей концепции развития предприятия.</a:t>
            </a:r>
          </a:p>
          <a:p>
            <a:pPr lvl="0"/>
            <a:endParaRPr lang="ru-RU" dirty="0">
              <a:effectLst/>
            </a:endParaRPr>
          </a:p>
          <a:p>
            <a:pPr marL="36900" lvl="0" indent="0">
              <a:buNone/>
            </a:pPr>
            <a:r>
              <a:rPr lang="ru-RU" dirty="0">
                <a:effectLst/>
              </a:rPr>
              <a:t>2. </a:t>
            </a:r>
            <a:r>
              <a:rPr lang="ru-RU" b="1" dirty="0">
                <a:effectLst/>
              </a:rPr>
              <a:t>Определение целевой аудитории</a:t>
            </a:r>
          </a:p>
          <a:p>
            <a:pPr marL="36900" lvl="0" indent="0">
              <a:buNone/>
            </a:pPr>
            <a:endParaRPr lang="ru-RU" b="1" dirty="0">
              <a:effectLst/>
            </a:endParaRPr>
          </a:p>
          <a:p>
            <a:pPr marL="36900" lvl="0" indent="0">
              <a:buNone/>
            </a:pPr>
            <a:r>
              <a:rPr lang="ru-RU" b="1" dirty="0">
                <a:effectLst/>
              </a:rPr>
              <a:t>3. Создание общей концепции PR-проекта</a:t>
            </a:r>
          </a:p>
          <a:p>
            <a:pPr lvl="0"/>
            <a:r>
              <a:rPr lang="ru-RU" dirty="0">
                <a:effectLst/>
              </a:rPr>
              <a:t>разработка идеи;</a:t>
            </a:r>
          </a:p>
          <a:p>
            <a:pPr lvl="0"/>
            <a:r>
              <a:rPr lang="ru-RU" dirty="0">
                <a:effectLst/>
              </a:rPr>
              <a:t>позиционирование;</a:t>
            </a:r>
          </a:p>
          <a:p>
            <a:pPr lvl="0"/>
            <a:r>
              <a:rPr lang="ru-RU" dirty="0">
                <a:effectLst/>
              </a:rPr>
              <a:t>выбор PR-инструментов для реализации;</a:t>
            </a:r>
          </a:p>
          <a:p>
            <a:pPr lvl="0"/>
            <a:r>
              <a:rPr lang="ru-RU" dirty="0">
                <a:effectLst/>
              </a:rPr>
              <a:t>визуальные и креативные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708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Этапы разработки PR-проекта –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 расширенная формула (11 этапов)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752434"/>
          </a:xfrm>
        </p:spPr>
        <p:txBody>
          <a:bodyPr>
            <a:normAutofit lnSpcReduction="10000"/>
          </a:bodyPr>
          <a:lstStyle/>
          <a:p>
            <a:pPr marL="36900" lvl="0" indent="0">
              <a:buNone/>
            </a:pPr>
            <a:r>
              <a:rPr lang="ru-RU" b="1" dirty="0">
                <a:effectLst/>
              </a:rPr>
              <a:t>4. Подготовительный этап и выбор формата</a:t>
            </a:r>
          </a:p>
          <a:p>
            <a:pPr lvl="0"/>
            <a:r>
              <a:rPr lang="ru-RU" dirty="0">
                <a:effectLst/>
              </a:rPr>
              <a:t>разработка документации;</a:t>
            </a:r>
          </a:p>
          <a:p>
            <a:pPr lvl="0"/>
            <a:r>
              <a:rPr lang="ru-RU" dirty="0">
                <a:effectLst/>
              </a:rPr>
              <a:t>создание технического задания;</a:t>
            </a:r>
          </a:p>
          <a:p>
            <a:pPr lvl="0"/>
            <a:r>
              <a:rPr lang="ru-RU" dirty="0">
                <a:effectLst/>
              </a:rPr>
              <a:t>разработка медиа-карты;</a:t>
            </a:r>
          </a:p>
          <a:p>
            <a:pPr lvl="0"/>
            <a:r>
              <a:rPr lang="ru-RU" dirty="0">
                <a:effectLst/>
              </a:rPr>
              <a:t>создание сценария.</a:t>
            </a:r>
          </a:p>
          <a:p>
            <a:pPr lvl="0"/>
            <a:endParaRPr lang="ru-RU" dirty="0">
              <a:effectLst/>
            </a:endParaRPr>
          </a:p>
          <a:p>
            <a:pPr marL="36900" lvl="0" indent="0">
              <a:buNone/>
            </a:pPr>
            <a:r>
              <a:rPr lang="ru-RU" b="1" dirty="0">
                <a:effectLst/>
              </a:rPr>
              <a:t>5. Разработка бюджета PR-проекта</a:t>
            </a:r>
          </a:p>
          <a:p>
            <a:pPr lvl="0"/>
            <a:r>
              <a:rPr lang="ru-RU" dirty="0">
                <a:effectLst/>
              </a:rPr>
              <a:t>определение финансовых целей;</a:t>
            </a:r>
          </a:p>
          <a:p>
            <a:pPr lvl="0"/>
            <a:r>
              <a:rPr lang="ru-RU" dirty="0">
                <a:effectLst/>
              </a:rPr>
              <a:t>создание списка финансовых издержек;</a:t>
            </a:r>
          </a:p>
          <a:p>
            <a:pPr lvl="0"/>
            <a:r>
              <a:rPr lang="ru-RU" dirty="0">
                <a:effectLst/>
              </a:rPr>
              <a:t>определение потенциального дохода от PR-проекта;</a:t>
            </a:r>
          </a:p>
          <a:p>
            <a:pPr lvl="0"/>
            <a:r>
              <a:rPr lang="ru-RU" dirty="0">
                <a:effectLst/>
              </a:rPr>
              <a:t>расчет точки безубыточности.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8918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Этапы разработки PR-проекта –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 расширенная формула (11 этапов)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804985"/>
          </a:xfrm>
        </p:spPr>
        <p:txBody>
          <a:bodyPr>
            <a:normAutofit fontScale="92500" lnSpcReduction="10000"/>
          </a:bodyPr>
          <a:lstStyle/>
          <a:p>
            <a:pPr marL="36900" lvl="0" indent="0">
              <a:buNone/>
            </a:pPr>
            <a:r>
              <a:rPr lang="ru-RU" dirty="0">
                <a:effectLst/>
              </a:rPr>
              <a:t>6. Оценка разработанного PR-проекта</a:t>
            </a:r>
          </a:p>
          <a:p>
            <a:pPr marL="36900" lvl="0" indent="0">
              <a:buNone/>
            </a:pPr>
            <a:endParaRPr lang="ru-RU" dirty="0">
              <a:effectLst/>
            </a:endParaRPr>
          </a:p>
          <a:p>
            <a:pPr marL="36900" lvl="0" indent="0">
              <a:buNone/>
            </a:pPr>
            <a:r>
              <a:rPr lang="ru-RU" dirty="0">
                <a:effectLst/>
              </a:rPr>
              <a:t>7. Подготовка места проведения PR-проекта (при разработке </a:t>
            </a:r>
            <a:r>
              <a:rPr lang="ru-RU" dirty="0" err="1">
                <a:effectLst/>
              </a:rPr>
              <a:t>event</a:t>
            </a:r>
            <a:r>
              <a:rPr lang="ru-RU" dirty="0">
                <a:effectLst/>
              </a:rPr>
              <a:t>-мероприятий)</a:t>
            </a:r>
          </a:p>
          <a:p>
            <a:pPr marL="36900" lvl="0" indent="0">
              <a:buNone/>
            </a:pPr>
            <a:endParaRPr lang="ru-RU" dirty="0">
              <a:effectLst/>
            </a:endParaRPr>
          </a:p>
          <a:p>
            <a:pPr marL="36900" lvl="0" indent="0">
              <a:buNone/>
            </a:pPr>
            <a:r>
              <a:rPr lang="ru-RU" dirty="0">
                <a:effectLst/>
              </a:rPr>
              <a:t>8. Организация работы с поставщиками и подрядчиками (персонал, артисты, полиграфические центры и др.)</a:t>
            </a:r>
          </a:p>
          <a:p>
            <a:pPr marL="36900" lvl="0" indent="0">
              <a:buNone/>
            </a:pPr>
            <a:endParaRPr lang="ru-RU" dirty="0">
              <a:effectLst/>
            </a:endParaRPr>
          </a:p>
          <a:p>
            <a:pPr marL="36900" lvl="0" indent="0">
              <a:buNone/>
            </a:pPr>
            <a:r>
              <a:rPr lang="ru-RU" dirty="0">
                <a:effectLst/>
              </a:rPr>
              <a:t>9. Комплексная работа со средствами массовой информации</a:t>
            </a:r>
          </a:p>
          <a:p>
            <a:pPr marL="36900" lvl="0" indent="0">
              <a:buNone/>
            </a:pPr>
            <a:endParaRPr lang="ru-RU" dirty="0">
              <a:effectLst/>
            </a:endParaRPr>
          </a:p>
          <a:p>
            <a:pPr marL="36900" lvl="0" indent="0">
              <a:buNone/>
            </a:pPr>
            <a:r>
              <a:rPr lang="ru-RU" dirty="0">
                <a:effectLst/>
              </a:rPr>
              <a:t>10. Реализация PR-проекта, контроль каждого этапа</a:t>
            </a:r>
          </a:p>
          <a:p>
            <a:pPr marL="36900" lvl="0" indent="0">
              <a:buNone/>
            </a:pPr>
            <a:endParaRPr lang="ru-RU" dirty="0">
              <a:effectLst/>
            </a:endParaRPr>
          </a:p>
          <a:p>
            <a:pPr marL="36900" lvl="0" indent="0">
              <a:buNone/>
            </a:pPr>
            <a:r>
              <a:rPr lang="ru-RU" dirty="0">
                <a:effectLst/>
              </a:rPr>
              <a:t>11. Подведение итогов, KPI, качественная и количественная оценка эффективности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649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 </a:t>
            </a:r>
            <a:r>
              <a:rPr lang="ru-RU" b="1" dirty="0">
                <a:effectLst/>
              </a:rPr>
              <a:t>Еще один из вариантов системного подхода к организации пиар кампании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983661"/>
          </a:xfrm>
        </p:spPr>
        <p:txBody>
          <a:bodyPr>
            <a:normAutofit fontScale="92500" lnSpcReduction="20000"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 1 стадия. Анализ. Мы выявляем проблемы. Мы анализируем, какими средствами мы располагаем.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 2 стадия. Постановка цели нашей пиар кампании. Чего мы хотим достичь. К каким изменениям организации, коммуникации, целевых аудиторий приведут наши пиар действия.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 3 стадия. Стратегия. Мы формулируем решения, которые приведут к достижению поставленных нами целей. Что мы должны сделать? Каковы будут наши действия, каково наше пиар - послание?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4 стадия. Конкретная программа действия. Выбор канала коммуникации.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 5 стадия. Ресурсы. Сколько людей мы задействуем. Сколько денег потребуется на реализацию проекта. Какие нам понадобятся материалы </a:t>
            </a:r>
            <a:r>
              <a:rPr lang="ru-RU" dirty="0" err="1">
                <a:effectLst/>
              </a:rPr>
              <a:t>и.т.д</a:t>
            </a:r>
            <a:r>
              <a:rPr lang="ru-RU" dirty="0">
                <a:effectLst/>
              </a:rPr>
              <a:t>.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 6 стадия. Ответственность. На этом этапе выстраивается вертикаль управления. Определяется персональная ответственность сотрудников.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7 стадия. Оценка успешности.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 8 стадия. Отчетность. Это необходимо заказчику и нам, для расширения опыта.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641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Этапы разработки PR-проекта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ru-RU" dirty="0"/>
              <a:t>Резюме: </a:t>
            </a:r>
          </a:p>
          <a:p>
            <a:pPr marL="36900" indent="0">
              <a:buNone/>
            </a:pPr>
            <a:r>
              <a:rPr lang="ru-RU" dirty="0"/>
              <a:t>Существуют разные подходы к делению на этапы или стадии </a:t>
            </a:r>
            <a:r>
              <a:rPr lang="ru-RU" dirty="0">
                <a:effectLst/>
              </a:rPr>
              <a:t>PR-проекта. Но так или иначе они все отражают единую суть. Любой проект начинается с аналитики (анализируем ситуацию, целевую аудиторию, её запросы и т.д.). Далее идёт постановка целей и задач; разработка стратегии и плана действий, бюджетирование и поиск ресурсов, формирование команды проекта, определение ролей и зон ответственности; подготовка, реализация и подведение итогов (оценка эффективности).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Таким образом, любой проект начинается с аналитики и завершается аналитикой.</a:t>
            </a:r>
          </a:p>
          <a:p>
            <a:pPr marL="36900" indent="0">
              <a:buNone/>
            </a:pPr>
            <a:endParaRPr lang="ru-RU" dirty="0">
              <a:effectLst/>
            </a:endParaRP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471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Команда</a:t>
            </a:r>
            <a:r>
              <a:rPr lang="ru-RU" dirty="0">
                <a:effectLst/>
              </a:rPr>
              <a:t> проекта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60028"/>
            <a:ext cx="10353762" cy="3731172"/>
          </a:xfrm>
        </p:spPr>
        <p:txBody>
          <a:bodyPr/>
          <a:lstStyle/>
          <a:p>
            <a:r>
              <a:rPr lang="ru-RU" sz="2400" dirty="0">
                <a:effectLst/>
              </a:rPr>
              <a:t>может формироваться на этапе планирования и поиска ресурсов, когда под конкретные задачи проекта подбираются конкретные люди или специалисты. </a:t>
            </a:r>
          </a:p>
          <a:p>
            <a:r>
              <a:rPr lang="ru-RU" sz="2400" dirty="0">
                <a:effectLst/>
              </a:rPr>
              <a:t>Другой  вариант: команда проекта формируется на старте. И уже с самого начала прорабатывает все этапы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6755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Корректировки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98366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ВАЖНО!!!</a:t>
            </a:r>
          </a:p>
          <a:p>
            <a:r>
              <a:rPr lang="ru-RU" dirty="0"/>
              <a:t>На каждом этапе определяются контрольные точки для отслеживания выполнения задач. В этих точка происходит экспресс-оценка принятых и реализованных решений, соответствие текущей ситуации, оценка промежуточных затрат, оценка эффективности работы команды в целом и каждого её звена в отдельности. </a:t>
            </a:r>
          </a:p>
          <a:p>
            <a:r>
              <a:rPr lang="ru-RU" dirty="0"/>
              <a:t>На каждом этапе в контрольных точках производится КОРРЕКТИРОВКА задач, планов, действий, бюджета, ресурсов, креативных решений и т.д.</a:t>
            </a:r>
          </a:p>
          <a:p>
            <a:r>
              <a:rPr lang="ru-RU" dirty="0"/>
              <a:t>Проект, как живой организм, требует реагирования на </a:t>
            </a:r>
            <a:r>
              <a:rPr lang="ru-RU" dirty="0" err="1"/>
              <a:t>измененияситуации</a:t>
            </a:r>
            <a:r>
              <a:rPr lang="ru-RU" dirty="0"/>
              <a:t> внутри компании или во внешней среде. Как, например, мы с вами реагируем на изменения погоды: подул ветер, пошёл снег, мы достаём или покупаем дополнительно тёплые вещи, перчатки и т.д. Так и в проекте, видим, что «не идёт», конкуренты сделали что-то особенное, произошло событие, не хватило запланированных средств и т.д., ОПЕРАТИВНО ВНОСИМ ИЗМЕНЕНИЯ.</a:t>
            </a:r>
          </a:p>
          <a:p>
            <a:r>
              <a:rPr lang="ru-RU" dirty="0"/>
              <a:t>Этих изменения неизбежны и нужны! Важно научиться оперативно реагировать на них и принимать эффективные решения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385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Запись онлайн-лекции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442448"/>
            <a:ext cx="6096000" cy="19731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2.2. Основные этапы проектирования кампаний по связям с общественностью часть 1 </a:t>
            </a:r>
            <a:r>
              <a:rPr lang="ru-RU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https://youtu.be/IJDSCR-2SJI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2.2. Основные этапы проектирования кампаний по связям с общественностью часть 2 </a:t>
            </a:r>
            <a:r>
              <a:rPr lang="ru-RU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https://youtu.be/8wZo2S1Odp8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834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497" y="1797269"/>
            <a:ext cx="11435255" cy="1345324"/>
          </a:xfrm>
        </p:spPr>
        <p:txBody>
          <a:bodyPr>
            <a:noAutofit/>
          </a:bodyPr>
          <a:lstStyle/>
          <a:p>
            <a:r>
              <a:rPr lang="ru-RU" sz="4400" b="1" dirty="0">
                <a:effectLst/>
              </a:rPr>
              <a:t>2.2. Основные этапы проектирования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250429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Этапы разработки PR-проекта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effectLst/>
              </a:rPr>
              <a:t>PR-проект – это мероприятие в области связей с общественностью, направленное на достижение определенных результатов, имеющее определенные сроки и ресурсы. Как и любой другой проект, PR-проект должен иметь цели, задачи, временные сроки, план реализации. </a:t>
            </a:r>
          </a:p>
          <a:p>
            <a:r>
              <a:rPr lang="ru-RU" dirty="0">
                <a:effectLst/>
              </a:rPr>
              <a:t>Рассмотрим некоторые этапы планирования и разработки PR-проекта.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612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Формула RACE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ru-RU" dirty="0">
                <a:effectLst/>
              </a:rPr>
              <a:t>-  формула, описывающая методологию и механизм организации ПР-кампании: R – </a:t>
            </a:r>
            <a:r>
              <a:rPr lang="ru-RU" dirty="0" err="1">
                <a:effectLst/>
              </a:rPr>
              <a:t>research</a:t>
            </a:r>
            <a:r>
              <a:rPr lang="ru-RU" dirty="0">
                <a:effectLst/>
              </a:rPr>
              <a:t> – исследование, анализ и постановка задачи; A – </a:t>
            </a:r>
            <a:r>
              <a:rPr lang="ru-RU" dirty="0" err="1">
                <a:effectLst/>
              </a:rPr>
              <a:t>action</a:t>
            </a:r>
            <a:r>
              <a:rPr lang="ru-RU" dirty="0">
                <a:effectLst/>
              </a:rPr>
              <a:t> – действие, разработка программы и сметы; C – </a:t>
            </a:r>
            <a:r>
              <a:rPr lang="ru-RU" dirty="0" err="1">
                <a:effectLst/>
              </a:rPr>
              <a:t>communication</a:t>
            </a:r>
            <a:r>
              <a:rPr lang="ru-RU" dirty="0">
                <a:effectLst/>
              </a:rPr>
              <a:t> -  общение, осуществление программы информационно-коммуникативными средствами; E – </a:t>
            </a:r>
            <a:r>
              <a:rPr lang="ru-RU" dirty="0" err="1">
                <a:effectLst/>
              </a:rPr>
              <a:t>evaluation</a:t>
            </a:r>
            <a:r>
              <a:rPr lang="ru-RU" dirty="0">
                <a:effectLst/>
              </a:rPr>
              <a:t> -  оценка, определение результатов и внесение корректив в программу.</a:t>
            </a:r>
          </a:p>
          <a:p>
            <a:pPr marL="36900" indent="0">
              <a:buNone/>
            </a:pPr>
            <a:br>
              <a:rPr lang="ru-RU" dirty="0">
                <a:effectLst/>
              </a:rPr>
            </a:br>
            <a:endParaRPr lang="ru-RU" dirty="0">
              <a:effectLst/>
            </a:endParaRPr>
          </a:p>
          <a:p>
            <a:pPr marL="36900" indent="0">
              <a:buNone/>
            </a:pPr>
            <a:r>
              <a:rPr lang="ru-RU" i="1" dirty="0">
                <a:effectLst/>
              </a:rPr>
              <a:t>Учебный словарь терминов рекламы и паблик </a:t>
            </a:r>
            <a:r>
              <a:rPr lang="ru-RU" i="1" dirty="0" err="1">
                <a:effectLst/>
              </a:rPr>
              <a:t>рилейшенз</a:t>
            </a:r>
            <a:r>
              <a:rPr lang="ru-RU" i="1" dirty="0">
                <a:effectLst/>
              </a:rPr>
              <a:t>. — Воронеж: ВФ МГЭИ. И. А. Радченко. Под ред. Е. Е. </a:t>
            </a:r>
            <a:r>
              <a:rPr lang="ru-RU" i="1" dirty="0" err="1">
                <a:effectLst/>
              </a:rPr>
              <a:t>Топильской</a:t>
            </a:r>
            <a:r>
              <a:rPr lang="ru-RU" i="1" dirty="0">
                <a:effectLst/>
              </a:rPr>
              <a:t>. 2007.</a:t>
            </a:r>
            <a:endParaRPr lang="ru-RU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458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Формула RACE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321510"/>
          </a:xfrm>
        </p:spPr>
        <p:txBody>
          <a:bodyPr>
            <a:normAutofit fontScale="92500"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Формула предполагает четыре основных этапа действий по организации пиар кампаний.</a:t>
            </a:r>
          </a:p>
          <a:p>
            <a:pPr marL="36900" indent="0">
              <a:buNone/>
            </a:pPr>
            <a:endParaRPr lang="ru-RU" dirty="0">
              <a:effectLst/>
            </a:endParaRPr>
          </a:p>
          <a:p>
            <a:r>
              <a:rPr lang="ru-RU" b="1" dirty="0">
                <a:effectLst/>
              </a:rPr>
              <a:t>ПЕРВЫЙ ЭТАП - </a:t>
            </a:r>
            <a:r>
              <a:rPr lang="ru-RU" sz="3200" b="1" dirty="0" err="1">
                <a:effectLst/>
              </a:rPr>
              <a:t>research</a:t>
            </a:r>
            <a:r>
              <a:rPr lang="ru-RU" b="1" dirty="0">
                <a:effectLst/>
              </a:rPr>
              <a:t> (исследование)</a:t>
            </a:r>
            <a:endParaRPr lang="ru-RU" dirty="0">
              <a:effectLst/>
            </a:endParaRPr>
          </a:p>
          <a:p>
            <a:r>
              <a:rPr lang="ru-RU" b="1" dirty="0">
                <a:effectLst/>
              </a:rPr>
              <a:t>ВТОРОЙ ЭТАП - </a:t>
            </a:r>
            <a:r>
              <a:rPr lang="ru-RU" sz="3200" b="1" dirty="0" err="1">
                <a:effectLst/>
              </a:rPr>
              <a:t>action</a:t>
            </a:r>
            <a:r>
              <a:rPr lang="ru-RU" sz="3200" b="1" dirty="0">
                <a:effectLst/>
              </a:rPr>
              <a:t> </a:t>
            </a:r>
            <a:r>
              <a:rPr lang="ru-RU" b="1" dirty="0">
                <a:effectLst/>
              </a:rPr>
              <a:t>(действие)</a:t>
            </a:r>
            <a:endParaRPr lang="ru-RU" dirty="0">
              <a:effectLst/>
            </a:endParaRPr>
          </a:p>
          <a:p>
            <a:r>
              <a:rPr lang="ru-RU" b="1" dirty="0">
                <a:effectLst/>
              </a:rPr>
              <a:t>ТРЕТИЙ ЭТАП - </a:t>
            </a:r>
            <a:r>
              <a:rPr lang="ru-RU" sz="3200" b="1" dirty="0" err="1">
                <a:effectLst/>
              </a:rPr>
              <a:t>communication</a:t>
            </a:r>
            <a:r>
              <a:rPr lang="ru-RU" b="1" dirty="0">
                <a:effectLst/>
              </a:rPr>
              <a:t> (реализация пиар проекта)</a:t>
            </a:r>
            <a:endParaRPr lang="ru-RU" dirty="0">
              <a:effectLst/>
            </a:endParaRPr>
          </a:p>
          <a:p>
            <a:r>
              <a:rPr lang="ru-RU" b="1" dirty="0">
                <a:effectLst/>
              </a:rPr>
              <a:t>ЧЕТВЕРТЫЙ ЭТАП - </a:t>
            </a:r>
            <a:r>
              <a:rPr lang="ru-RU" sz="3200" b="1" dirty="0" err="1">
                <a:effectLst/>
              </a:rPr>
              <a:t>evaluation</a:t>
            </a:r>
            <a:r>
              <a:rPr lang="ru-RU" b="1" dirty="0">
                <a:effectLst/>
              </a:rPr>
              <a:t> (оценка эффективности)</a:t>
            </a:r>
            <a:endParaRPr lang="ru-RU" dirty="0">
              <a:effectLst/>
            </a:endParaRPr>
          </a:p>
          <a:p>
            <a:endParaRPr lang="ru-RU" dirty="0"/>
          </a:p>
          <a:p>
            <a:pPr marL="36900" indent="0">
              <a:buNone/>
            </a:pPr>
            <a:r>
              <a:rPr lang="ru-RU" dirty="0">
                <a:effectLst/>
              </a:rPr>
              <a:t>Все пиар кампании в мире, так или иначе, соответствуют этим этапам.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673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1. </a:t>
            </a:r>
            <a:r>
              <a:rPr lang="en-US" sz="5400" b="1" dirty="0">
                <a:effectLst/>
              </a:rPr>
              <a:t>R</a:t>
            </a:r>
            <a:r>
              <a:rPr lang="ru-RU" sz="5400" b="1" dirty="0" err="1">
                <a:effectLst/>
              </a:rPr>
              <a:t>esearch</a:t>
            </a:r>
            <a:r>
              <a:rPr lang="ru-RU" sz="5400" b="1" dirty="0">
                <a:effectLst/>
              </a:rPr>
              <a:t> </a:t>
            </a:r>
            <a:r>
              <a:rPr lang="ru-RU" b="1" dirty="0">
                <a:effectLst/>
              </a:rPr>
              <a:t> (исследование)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effectLst/>
              </a:rPr>
              <a:t>Фундаментальный вопрос</a:t>
            </a:r>
            <a:r>
              <a:rPr lang="ru-RU" u="sng" dirty="0">
                <a:effectLst/>
              </a:rPr>
              <a:t>: что в данный момент происходит?  </a:t>
            </a:r>
          </a:p>
          <a:p>
            <a:r>
              <a:rPr lang="ru-RU" dirty="0">
                <a:effectLst/>
              </a:rPr>
              <a:t>На данном этапе проводим ситуационный анализ: продукт компании, схожие продукты, продукты конкурентов; ситуация, проблема и потребности Клиента; группы общественности, способные повлиять на ситуацию.  </a:t>
            </a:r>
          </a:p>
          <a:p>
            <a:r>
              <a:rPr lang="ru-RU" dirty="0">
                <a:effectLst/>
              </a:rPr>
              <a:t>Основные вопросы на этом этапе: - что произошло? - почему произошло?  какова проблема организации, решение которой требует пиар вмешательства?  какова целевая аудитория?</a:t>
            </a:r>
          </a:p>
          <a:p>
            <a:r>
              <a:rPr lang="ru-RU" dirty="0">
                <a:effectLst/>
              </a:rPr>
              <a:t>На этом этапе мы ставим диагноз.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982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2. </a:t>
            </a:r>
            <a:r>
              <a:rPr lang="en-US" sz="5400" b="1" dirty="0">
                <a:effectLst/>
              </a:rPr>
              <a:t>A</a:t>
            </a:r>
            <a:r>
              <a:rPr lang="ru-RU" sz="5400" b="1" dirty="0" err="1">
                <a:effectLst/>
              </a:rPr>
              <a:t>ction</a:t>
            </a:r>
            <a:r>
              <a:rPr lang="ru-RU" sz="5400" b="1" dirty="0">
                <a:effectLst/>
              </a:rPr>
              <a:t>  </a:t>
            </a:r>
            <a:r>
              <a:rPr lang="ru-RU" b="1" dirty="0">
                <a:effectLst/>
              </a:rPr>
              <a:t>(действие)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Главный вопрос: </a:t>
            </a:r>
            <a:r>
              <a:rPr lang="ru-RU" u="sng" dirty="0">
                <a:effectLst/>
              </a:rPr>
              <a:t>что необходимо предпринять и почему? Какие нужно произвести изменения? О чем необходимо сообщить целевым аудиториям?</a:t>
            </a:r>
            <a:r>
              <a:rPr lang="ru-RU" dirty="0">
                <a:effectLst/>
              </a:rPr>
              <a:t> </a:t>
            </a:r>
          </a:p>
          <a:p>
            <a:r>
              <a:rPr lang="ru-RU" dirty="0">
                <a:effectLst/>
              </a:rPr>
              <a:t>Принципиальный вопрос: что делать? </a:t>
            </a:r>
          </a:p>
          <a:p>
            <a:r>
              <a:rPr lang="ru-RU" dirty="0">
                <a:effectLst/>
              </a:rPr>
              <a:t>Диагноз поставлен, теперь  мы должны сказать, что мы планируем предпринять и почему. Что надо трансформировать в данной ситуации. </a:t>
            </a:r>
          </a:p>
          <a:p>
            <a:r>
              <a:rPr lang="ru-RU" dirty="0">
                <a:effectLst/>
              </a:rPr>
              <a:t>Мы должны на этом этапе определить стратегию пиар деятельности, определиться с пиар сообщением, с целевой аудиторией и с каналом коммуникации.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282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714703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3. </a:t>
            </a:r>
            <a:r>
              <a:rPr lang="en-US" sz="5400" b="1" dirty="0">
                <a:effectLst/>
              </a:rPr>
              <a:t>C</a:t>
            </a:r>
            <a:r>
              <a:rPr lang="ru-RU" sz="5400" b="1" dirty="0" err="1">
                <a:effectLst/>
              </a:rPr>
              <a:t>ommunication</a:t>
            </a:r>
            <a:r>
              <a:rPr lang="ru-RU" sz="5400" b="1" dirty="0">
                <a:effectLst/>
              </a:rPr>
              <a:t> </a:t>
            </a:r>
            <a:r>
              <a:rPr lang="ru-RU" b="1" dirty="0">
                <a:effectLst/>
              </a:rPr>
              <a:t> 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(реализация пиар проекта)</a:t>
            </a:r>
            <a:br>
              <a:rPr lang="ru-RU" dirty="0"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123090"/>
            <a:ext cx="10353762" cy="3668110"/>
          </a:xfrm>
        </p:spPr>
        <p:txBody>
          <a:bodyPr>
            <a:normAutofit/>
          </a:bodyPr>
          <a:lstStyle/>
          <a:p>
            <a:r>
              <a:rPr lang="ru-RU" sz="2800" dirty="0">
                <a:effectLst/>
              </a:rPr>
              <a:t>Ответы на следующие вопросы</a:t>
            </a:r>
            <a:r>
              <a:rPr lang="ru-RU" sz="2800" u="sng" dirty="0">
                <a:effectLst/>
              </a:rPr>
              <a:t>: кто, как, когда и где должен осуществить конкретные действия и коммуникацию?</a:t>
            </a:r>
            <a:endParaRPr lang="ru-RU" sz="2800" dirty="0">
              <a:effectLst/>
            </a:endParaRPr>
          </a:p>
          <a:p>
            <a:r>
              <a:rPr lang="ru-RU" sz="2800" dirty="0">
                <a:effectLst/>
              </a:rPr>
              <a:t>Смысл третьего этапа - процесс коммуникации с целевой аудиторией.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648424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1180</Words>
  <Application>Microsoft Office PowerPoint</Application>
  <PresentationFormat>Широкоэкранный</PresentationFormat>
  <Paragraphs>99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Calisto MT</vt:lpstr>
      <vt:lpstr>Wingdings 2</vt:lpstr>
      <vt:lpstr>Сланец</vt:lpstr>
      <vt:lpstr>Тема 2. Проектирование  PR-кампаний </vt:lpstr>
      <vt:lpstr>Запись онлайн-лекции</vt:lpstr>
      <vt:lpstr>2.2. Основные этапы проектирования</vt:lpstr>
      <vt:lpstr>Этапы разработки PR-проекта </vt:lpstr>
      <vt:lpstr>Формула RACE </vt:lpstr>
      <vt:lpstr>Формула RACE </vt:lpstr>
      <vt:lpstr>1. Research  (исследование) </vt:lpstr>
      <vt:lpstr>2. Action  (действие) </vt:lpstr>
      <vt:lpstr>3. Communication   (реализация пиар проекта) </vt:lpstr>
      <vt:lpstr>4. Evaluation  (оценка эффективности)</vt:lpstr>
      <vt:lpstr>Этапы разработки PR-проекта –  расширенная формула (11 этапов)</vt:lpstr>
      <vt:lpstr>Этапы разработки PR-проекта –  расширенная формула (11 этапов)</vt:lpstr>
      <vt:lpstr>Этапы разработки PR-проекта –  расширенная формула (11 этапов)</vt:lpstr>
      <vt:lpstr> Еще один из вариантов системного подхода к организации пиар кампании </vt:lpstr>
      <vt:lpstr>Этапы разработки PR-проекта</vt:lpstr>
      <vt:lpstr>Команда проекта </vt:lpstr>
      <vt:lpstr>Корректировки проекта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2. Проектирование  PR-кампаний </dc:title>
  <dc:creator>Пользователь Windows</dc:creator>
  <cp:lastModifiedBy>User User</cp:lastModifiedBy>
  <cp:revision>9</cp:revision>
  <dcterms:created xsi:type="dcterms:W3CDTF">2020-10-10T02:22:57Z</dcterms:created>
  <dcterms:modified xsi:type="dcterms:W3CDTF">2020-11-23T04:27:50Z</dcterms:modified>
</cp:coreProperties>
</file>