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9" r:id="rId10"/>
    <p:sldId id="266" r:id="rId11"/>
    <p:sldId id="265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A658-3664-4635-9BCC-D5794CD01C1A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5EE85-4942-4A39-B509-6678A6A45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147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A658-3664-4635-9BCC-D5794CD01C1A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5EE85-4942-4A39-B509-6678A6A45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339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A658-3664-4635-9BCC-D5794CD01C1A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5EE85-4942-4A39-B509-6678A6A45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06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A658-3664-4635-9BCC-D5794CD01C1A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5EE85-4942-4A39-B509-6678A6A45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013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A658-3664-4635-9BCC-D5794CD01C1A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5EE85-4942-4A39-B509-6678A6A45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4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A658-3664-4635-9BCC-D5794CD01C1A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5EE85-4942-4A39-B509-6678A6A45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436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A658-3664-4635-9BCC-D5794CD01C1A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5EE85-4942-4A39-B509-6678A6A45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268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A658-3664-4635-9BCC-D5794CD01C1A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5EE85-4942-4A39-B509-6678A6A45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47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A658-3664-4635-9BCC-D5794CD01C1A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5EE85-4942-4A39-B509-6678A6A45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54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A658-3664-4635-9BCC-D5794CD01C1A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5EE85-4942-4A39-B509-6678A6A45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382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A658-3664-4635-9BCC-D5794CD01C1A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5EE85-4942-4A39-B509-6678A6A45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242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0A658-3664-4635-9BCC-D5794CD01C1A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5EE85-4942-4A39-B509-6678A6A45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7667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adwords.google.ru/keywordplanner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trends.google.com/trends/?geo=U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ordstat.yandex.ru/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62151" y="533784"/>
            <a:ext cx="10731062" cy="2387600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Тема </a:t>
            </a:r>
            <a:r>
              <a:rPr lang="ru-RU" b="1" smtClean="0"/>
              <a:t>3.3</a:t>
            </a:r>
            <a:r>
              <a:rPr lang="ru-RU" b="1" dirty="0" smtClean="0"/>
              <a:t>. Анализ конкурентов, коммуникационного поля  и релевантных проектов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95600" y="3886200"/>
            <a:ext cx="7376864" cy="1752600"/>
          </a:xfrm>
        </p:spPr>
        <p:txBody>
          <a:bodyPr/>
          <a:lstStyle/>
          <a:p>
            <a:pPr algn="r"/>
            <a:r>
              <a:rPr lang="ru-RU" dirty="0"/>
              <a:t>Курс: Организация и проведение кампаний в сфере СО</a:t>
            </a:r>
          </a:p>
          <a:p>
            <a:pPr algn="r"/>
            <a:r>
              <a:rPr lang="ru-RU" dirty="0"/>
              <a:t>Преподаватель: Аникина Т.А.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6189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Планировщик ключевых слов</a:t>
            </a:r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 rot="10800000" flipV="1">
            <a:off x="1282263" y="2855802"/>
            <a:ext cx="9175530" cy="186268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1587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540354"/>
                </a:solidFill>
                <a:effectLst/>
                <a:cs typeface="Arial" panose="020B0604020202020204" pitchFamily="34" charset="0"/>
                <a:hlinkClick r:id="rId2"/>
              </a:rPr>
              <a:t>Google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40354"/>
                </a:solidFill>
                <a:effectLst/>
                <a:cs typeface="Arial" panose="020B0604020202020204" pitchFamily="34" charset="0"/>
                <a:hlinkClick r:id="rId2"/>
              </a:rPr>
              <a:t> 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rgbClr val="540354"/>
                </a:solidFill>
                <a:effectLst/>
                <a:cs typeface="Arial" panose="020B0604020202020204" pitchFamily="34" charset="0"/>
                <a:hlinkClick r:id="rId2"/>
              </a:rPr>
              <a:t>AdWords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40354"/>
                </a:solidFill>
                <a:effectLst/>
                <a:cs typeface="Arial" panose="020B0604020202020204" pitchFamily="34" charset="0"/>
                <a:hlinkClick r:id="rId2"/>
              </a:rPr>
              <a:t>: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rgbClr val="540354"/>
                </a:solidFill>
                <a:effectLst/>
                <a:cs typeface="Arial" panose="020B0604020202020204" pitchFamily="34" charset="0"/>
                <a:hlinkClick r:id="rId2"/>
              </a:rPr>
              <a:t>Keyword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40354"/>
                </a:solidFill>
                <a:effectLst/>
                <a:cs typeface="Arial" panose="020B0604020202020204" pitchFamily="34" charset="0"/>
                <a:hlinkClick r:id="rId2"/>
              </a:rPr>
              <a:t>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rgbClr val="540354"/>
                </a:solidFill>
                <a:effectLst/>
                <a:cs typeface="Arial" panose="020B0604020202020204" pitchFamily="34" charset="0"/>
                <a:hlinkClick r:id="rId2"/>
              </a:rPr>
              <a:t>Planner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40354"/>
                </a:solidFill>
                <a:effectLst/>
                <a:cs typeface="Arial" panose="020B0604020202020204" pitchFamily="34" charset="0"/>
                <a:hlinkClick r:id="rId2"/>
              </a:rPr>
              <a:t> 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540354"/>
                </a:solidFill>
                <a:effectLst/>
                <a:cs typeface="Arial" panose="020B0604020202020204" pitchFamily="34" charset="0"/>
              </a:rPr>
              <a:t>         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137405"/>
                </a:solidFill>
                <a:effectLst/>
                <a:cs typeface="Arial" panose="020B0604020202020204" pitchFamily="34" charset="0"/>
                <a:hlinkClick r:id="rId2"/>
              </a:rPr>
              <a:t>adwords.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137405"/>
                </a:solidFill>
                <a:effectLst/>
                <a:cs typeface="Arial" panose="020B0604020202020204" pitchFamily="34" charset="0"/>
                <a:hlinkClick r:id="rId2"/>
              </a:rPr>
              <a:t>google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137405"/>
                </a:solidFill>
                <a:effectLst/>
                <a:cs typeface="Arial" panose="020B0604020202020204" pitchFamily="34" charset="0"/>
                <a:hlinkClick r:id="rId2"/>
              </a:rPr>
              <a:t>.ru/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rgbClr val="137405"/>
                </a:solidFill>
                <a:effectLst/>
                <a:cs typeface="Arial" panose="020B0604020202020204" pitchFamily="34" charset="0"/>
                <a:hlinkClick r:id="rId2"/>
              </a:rPr>
              <a:t>keywordplanner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Планировщик ключевых слов – это бесплатный инструмент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AdWords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, предоставляющий варианты ключевых слов и оценки трафик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540354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" name="AutoShape 2" descr="favicon">
            <a:hlinkClick r:id="rId2"/>
          </p:cNvPr>
          <p:cNvSpPr>
            <a:spLocks noChangeAspect="1" noChangeArrowheads="1"/>
          </p:cNvSpPr>
          <p:nvPr/>
        </p:nvSpPr>
        <p:spPr bwMode="auto">
          <a:xfrm rot="10800000" flipV="1">
            <a:off x="220935" y="4718486"/>
            <a:ext cx="1289590" cy="1070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856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трендов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Google</a:t>
            </a:r>
            <a:r>
              <a:rPr lang="ru-RU" dirty="0"/>
              <a:t> </a:t>
            </a:r>
            <a:r>
              <a:rPr lang="ru-RU" dirty="0" err="1"/>
              <a:t>Trends</a:t>
            </a:r>
            <a:r>
              <a:rPr lang="ru-RU" dirty="0"/>
              <a:t> является публичным </a:t>
            </a:r>
            <a:r>
              <a:rPr lang="ru-RU" dirty="0" err="1"/>
              <a:t>web</a:t>
            </a:r>
            <a:r>
              <a:rPr lang="ru-RU" dirty="0"/>
              <a:t>-приложением корпорации </a:t>
            </a:r>
            <a:r>
              <a:rPr lang="ru-RU" dirty="0" err="1"/>
              <a:t>Google</a:t>
            </a:r>
            <a:r>
              <a:rPr lang="ru-RU" dirty="0"/>
              <a:t>, основанным на поиске </a:t>
            </a:r>
            <a:r>
              <a:rPr lang="ru-RU" dirty="0" err="1"/>
              <a:t>Google</a:t>
            </a:r>
            <a:r>
              <a:rPr lang="ru-RU" dirty="0"/>
              <a:t>, которое показывает, как часто определенный термин ищут по отношению к общему объему поисковых </a:t>
            </a:r>
            <a:r>
              <a:rPr lang="ru-RU" dirty="0" smtClean="0"/>
              <a:t>запросов</a:t>
            </a:r>
          </a:p>
          <a:p>
            <a:r>
              <a:rPr lang="en-US" dirty="0" smtClean="0">
                <a:hlinkClick r:id="rId2"/>
              </a:rPr>
              <a:t>https://trends.google.com/trends/?geo=US</a:t>
            </a:r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358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трендов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0566" y="1825625"/>
            <a:ext cx="803086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970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517" y="365125"/>
            <a:ext cx="11298621" cy="1325563"/>
          </a:xfrm>
        </p:spPr>
        <p:txBody>
          <a:bodyPr/>
          <a:lstStyle/>
          <a:p>
            <a:r>
              <a:rPr lang="ru-RU" dirty="0" smtClean="0"/>
              <a:t>Зачем проводить анализ поисковых запросов?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Анализ поисковых запросов и трендов позволяет определить наиболее популярные запросы, что помогает определить трендовые ниши</a:t>
            </a:r>
          </a:p>
          <a:p>
            <a:r>
              <a:rPr lang="ru-RU" dirty="0" smtClean="0"/>
              <a:t>Изменение формулировок в поисковой строке позволяет определить ключевые слова, по которым ЦА ищет тот или иной продукт</a:t>
            </a:r>
          </a:p>
          <a:p>
            <a:r>
              <a:rPr lang="ru-RU" dirty="0" smtClean="0"/>
              <a:t>Например:</a:t>
            </a:r>
          </a:p>
          <a:p>
            <a:r>
              <a:rPr lang="ru-RU" dirty="0" smtClean="0"/>
              <a:t>Курсы английского языка 130 788</a:t>
            </a:r>
          </a:p>
          <a:p>
            <a:r>
              <a:rPr lang="ru-RU" dirty="0" smtClean="0"/>
              <a:t>Репетитор по английскому языку 37 349</a:t>
            </a:r>
          </a:p>
          <a:p>
            <a:r>
              <a:rPr lang="ru-RU" dirty="0" smtClean="0"/>
              <a:t>Английский язык школа 224 142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246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Анализ конкурентов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Конкуренты – это фирмы, производящие аналогичный вашему товар и торгующие</a:t>
            </a:r>
            <a:r>
              <a:rPr lang="ru-RU" b="1" dirty="0"/>
              <a:t> </a:t>
            </a:r>
            <a:r>
              <a:rPr lang="ru-RU" dirty="0"/>
              <a:t>им на вашем целевом рынке.</a:t>
            </a:r>
          </a:p>
          <a:p>
            <a:r>
              <a:rPr lang="ru-RU" dirty="0"/>
              <a:t>Анализ деятельности конкурентов осуществляется: для выявления существующих и возможных товаров-конкурентов; определения настоящих и потенциальных конкурентов - производителей этих товаров: разработки прогнозов вероятной тактики и стратегии конкурентов. В результате анализа деятельности конкурентов фирма получает возможность понять, почему конкуренты действуют так, а не иначе, и выработать свою собственную стратегию. ОПРЕДЕЛИТЬ СВОБОДНУЮ НИШУ НА РЫНКЕ.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4299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Check-list </a:t>
            </a:r>
            <a:r>
              <a:rPr lang="ru-RU" b="1" dirty="0"/>
              <a:t>анализа </a:t>
            </a:r>
            <a:r>
              <a:rPr lang="ru-RU" b="1" dirty="0" smtClean="0"/>
              <a:t>конкурентов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4202195"/>
              </p:ext>
            </p:extLst>
          </p:nvPr>
        </p:nvGraphicFramePr>
        <p:xfrm>
          <a:off x="1418897" y="1996965"/>
          <a:ext cx="9354206" cy="2021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8742">
                  <a:extLst>
                    <a:ext uri="{9D8B030D-6E8A-4147-A177-3AD203B41FA5}">
                      <a16:colId xmlns:a16="http://schemas.microsoft.com/office/drawing/2014/main" val="3320600171"/>
                    </a:ext>
                  </a:extLst>
                </a:gridCol>
                <a:gridCol w="1558742">
                  <a:extLst>
                    <a:ext uri="{9D8B030D-6E8A-4147-A177-3AD203B41FA5}">
                      <a16:colId xmlns:a16="http://schemas.microsoft.com/office/drawing/2014/main" val="75081681"/>
                    </a:ext>
                  </a:extLst>
                </a:gridCol>
                <a:gridCol w="1558742">
                  <a:extLst>
                    <a:ext uri="{9D8B030D-6E8A-4147-A177-3AD203B41FA5}">
                      <a16:colId xmlns:a16="http://schemas.microsoft.com/office/drawing/2014/main" val="2565103372"/>
                    </a:ext>
                  </a:extLst>
                </a:gridCol>
                <a:gridCol w="1558742">
                  <a:extLst>
                    <a:ext uri="{9D8B030D-6E8A-4147-A177-3AD203B41FA5}">
                      <a16:colId xmlns:a16="http://schemas.microsoft.com/office/drawing/2014/main" val="2062502212"/>
                    </a:ext>
                  </a:extLst>
                </a:gridCol>
                <a:gridCol w="1559619">
                  <a:extLst>
                    <a:ext uri="{9D8B030D-6E8A-4147-A177-3AD203B41FA5}">
                      <a16:colId xmlns:a16="http://schemas.microsoft.com/office/drawing/2014/main" val="3387761963"/>
                    </a:ext>
                  </a:extLst>
                </a:gridCol>
                <a:gridCol w="1559619">
                  <a:extLst>
                    <a:ext uri="{9D8B030D-6E8A-4147-A177-3AD203B41FA5}">
                      <a16:colId xmlns:a16="http://schemas.microsoft.com/office/drawing/2014/main" val="1548797162"/>
                    </a:ext>
                  </a:extLst>
                </a:gridCol>
              </a:tblGrid>
              <a:tr h="8198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Конкурент </a:t>
                      </a:r>
                      <a:endParaRPr lang="ru-RU" sz="160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Ресурсы </a:t>
                      </a:r>
                      <a:endParaRPr lang="ru-RU" sz="16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УТП</a:t>
                      </a:r>
                      <a:endParaRPr lang="ru-RU" sz="160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Стратегия </a:t>
                      </a:r>
                      <a:endParaRPr lang="ru-RU" sz="16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Сильные стороны</a:t>
                      </a:r>
                      <a:endParaRPr lang="ru-RU" sz="160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</a:rPr>
                        <a:t>Слабые стороны</a:t>
                      </a:r>
                      <a:endParaRPr lang="ru-RU" sz="1600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225558"/>
                  </a:ext>
                </a:extLst>
              </a:tr>
              <a:tr h="12016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879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2639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конкурентов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Анализ конкурентов может содержать и другие аспекты и критерии в </a:t>
            </a:r>
            <a:r>
              <a:rPr lang="ru-RU" dirty="0" err="1" smtClean="0"/>
              <a:t>зависимотсти</a:t>
            </a:r>
            <a:r>
              <a:rPr lang="ru-RU" dirty="0" smtClean="0"/>
              <a:t> от ситуации и целей исследования. Можно исследовать сайт компании, работу менеджеров по продажам, рекламную и пиар-активность, социальные сети и мессенджеры компании и т.д.</a:t>
            </a:r>
          </a:p>
          <a:p>
            <a:r>
              <a:rPr lang="ru-RU" dirty="0"/>
              <a:t>На каждую слабую сторону конкурентов придумайте, опишите возможные варианты действий – как можно выиграть на этом. Наши действия должны приносить выгоду клиентам.</a:t>
            </a:r>
          </a:p>
          <a:p>
            <a:r>
              <a:rPr lang="ru-RU" dirty="0"/>
              <a:t>На каждую сильную сторону найдите уязвимость, придумайте как их силу сделать слабостью. Зафиксируйте их. Наши действия должны приносить выгоду клиентам.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107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релевантных проектов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Релевантные проекты – это проекты, которые по значимости, задачам и направленности схожи или приблизительно равноценны / равнозначны для целевой аудитории</a:t>
            </a:r>
          </a:p>
          <a:p>
            <a:r>
              <a:rPr lang="ru-RU" dirty="0" smtClean="0"/>
              <a:t>Это значит, что представитель ЦА может проявлять одинаковый интерес к выбранным проектам. Он может выбирать, какому проекту / продукту отдать предпочтение, на какое из мероприятий или курсов пойти и т.п.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20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Check-list</a:t>
            </a:r>
            <a:r>
              <a:rPr lang="ru-RU" b="1" dirty="0" smtClean="0"/>
              <a:t> анализа релевантных проектов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Мероприятие /проект (название, формат)</a:t>
            </a:r>
          </a:p>
          <a:p>
            <a:r>
              <a:rPr lang="ru-RU" dirty="0" smtClean="0"/>
              <a:t>Заказчик и исполнитель </a:t>
            </a:r>
          </a:p>
          <a:p>
            <a:r>
              <a:rPr lang="ru-RU" dirty="0" smtClean="0"/>
              <a:t>Проблемы, цели, задачи, на решение которых направлен проект</a:t>
            </a:r>
          </a:p>
          <a:p>
            <a:r>
              <a:rPr lang="ru-RU" dirty="0" smtClean="0"/>
              <a:t>География (где реализуется проект)</a:t>
            </a:r>
          </a:p>
          <a:p>
            <a:r>
              <a:rPr lang="ru-RU" dirty="0" smtClean="0"/>
              <a:t>Время (период) реализации с указанием конкретных дат</a:t>
            </a:r>
          </a:p>
          <a:p>
            <a:r>
              <a:rPr lang="ru-RU" dirty="0" smtClean="0"/>
              <a:t>Целевая аудитория</a:t>
            </a:r>
          </a:p>
          <a:p>
            <a:r>
              <a:rPr lang="ru-RU" dirty="0" smtClean="0"/>
              <a:t>Креативные решения</a:t>
            </a:r>
          </a:p>
          <a:p>
            <a:r>
              <a:rPr lang="ru-RU" dirty="0" smtClean="0"/>
              <a:t>Средства и каналы коммуникации</a:t>
            </a:r>
          </a:p>
          <a:p>
            <a:r>
              <a:rPr lang="ru-RU" dirty="0" smtClean="0"/>
              <a:t>Результаты </a:t>
            </a:r>
          </a:p>
          <a:p>
            <a:r>
              <a:rPr lang="ru-RU" dirty="0" smtClean="0"/>
              <a:t>Что можно /нужно  использовать / не использовать в нашем проекте</a:t>
            </a:r>
          </a:p>
        </p:txBody>
      </p:sp>
    </p:spTree>
    <p:extLst>
      <p:ext uri="{BB962C8B-B14F-4D97-AF65-F5344CB8AC3E}">
        <p14:creationId xmlns:p14="http://schemas.microsoft.com/office/powerpoint/2010/main" val="787035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коммуникационных потоков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Какие каналы использует компания и её конкуренты</a:t>
            </a:r>
          </a:p>
          <a:p>
            <a:r>
              <a:rPr lang="ru-RU" dirty="0" smtClean="0"/>
              <a:t>Активность в этих каналах</a:t>
            </a:r>
          </a:p>
          <a:p>
            <a:r>
              <a:rPr lang="ru-RU" dirty="0" smtClean="0"/>
              <a:t>Ключевые темы и особенности контента</a:t>
            </a:r>
          </a:p>
          <a:p>
            <a:r>
              <a:rPr lang="ru-RU" dirty="0" smtClean="0"/>
              <a:t>Частота контактов</a:t>
            </a:r>
          </a:p>
          <a:p>
            <a:r>
              <a:rPr lang="ru-RU" dirty="0" smtClean="0"/>
              <a:t>Обратная связь (оперативность ответов, полнота, эмоциональный фон)</a:t>
            </a:r>
          </a:p>
          <a:p>
            <a:r>
              <a:rPr lang="ru-RU" dirty="0" err="1" smtClean="0"/>
              <a:t>Упоминаемость</a:t>
            </a:r>
            <a:r>
              <a:rPr lang="ru-RU" dirty="0" smtClean="0"/>
              <a:t> компании, первого лица или продукта /услуги</a:t>
            </a:r>
          </a:p>
          <a:p>
            <a:r>
              <a:rPr lang="ru-RU" dirty="0" smtClean="0"/>
              <a:t>Информационный шум, актуальность и популярность темы, продукта, услуги</a:t>
            </a:r>
          </a:p>
          <a:p>
            <a:r>
              <a:rPr lang="ru-RU" dirty="0" smtClean="0"/>
              <a:t>И другие параметры (в зависимости от целей анализа)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677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поисковых запросов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https://wordstat.yandex.ru/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07" y="2678331"/>
            <a:ext cx="11117675" cy="351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637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поисковых запросов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0285" y="1825625"/>
            <a:ext cx="649143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958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498</Words>
  <Application>Microsoft Office PowerPoint</Application>
  <PresentationFormat>Широкоэкранный</PresentationFormat>
  <Paragraphs>66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Тема 3.3. Анализ конкурентов, коммуникационного поля  и релевантных проектов</vt:lpstr>
      <vt:lpstr>Анализ конкурентов</vt:lpstr>
      <vt:lpstr>Check-list анализа конкурентов</vt:lpstr>
      <vt:lpstr>Анализ конкурентов</vt:lpstr>
      <vt:lpstr>Анализ релевантных проектов </vt:lpstr>
      <vt:lpstr>Check-list анализа релевантных проектов</vt:lpstr>
      <vt:lpstr>Анализ коммуникационных потоков</vt:lpstr>
      <vt:lpstr>Анализ поисковых запросов</vt:lpstr>
      <vt:lpstr>Анализ поисковых запросов</vt:lpstr>
      <vt:lpstr>Планировщик ключевых слов</vt:lpstr>
      <vt:lpstr>Анализ трендов </vt:lpstr>
      <vt:lpstr>Анализ трендов </vt:lpstr>
      <vt:lpstr>Зачем проводить анализ поисковых запросов?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3.1.3. Анализ конкурентов, коммуникационного поля  и релевантных проектов</dc:title>
  <dc:creator>Пользователь Windows</dc:creator>
  <cp:lastModifiedBy>Пользователь Windows</cp:lastModifiedBy>
  <cp:revision>9</cp:revision>
  <dcterms:created xsi:type="dcterms:W3CDTF">2020-10-10T16:59:28Z</dcterms:created>
  <dcterms:modified xsi:type="dcterms:W3CDTF">2020-10-22T07:02:10Z</dcterms:modified>
</cp:coreProperties>
</file>