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6" r:id="rId9"/>
    <p:sldId id="274" r:id="rId10"/>
    <p:sldId id="275" r:id="rId11"/>
    <p:sldId id="258" r:id="rId12"/>
    <p:sldId id="259" r:id="rId13"/>
    <p:sldId id="263" r:id="rId14"/>
    <p:sldId id="264" r:id="rId15"/>
    <p:sldId id="267" r:id="rId16"/>
    <p:sldId id="268" r:id="rId17"/>
    <p:sldId id="277" r:id="rId18"/>
    <p:sldId id="278" r:id="rId19"/>
    <p:sldId id="279" r:id="rId20"/>
    <p:sldId id="280" r:id="rId21"/>
    <p:sldId id="28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582BC-2DAF-4133-B060-7666CC7BBD32}" type="datetimeFigureOut">
              <a:rPr lang="ru-RU" smtClean="0"/>
              <a:pPr>
                <a:defRPr/>
              </a:pPr>
              <a:t>11.10.2020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FBFCD4-0719-49BD-BD76-71F92E75AD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0470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91440" rIns="45720" bIns="9144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FEE331-EBFB-4C1E-A438-63048557DFBF}" type="datetimeFigureOut">
              <a:rPr lang="ru-RU" smtClean="0"/>
              <a:pPr>
                <a:defRPr/>
              </a:pPr>
              <a:t>11.10.2020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5ABDBE-5683-431D-98A6-0E27EC4773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322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91440" rIns="45720" bIns="9144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EE2796-1C4B-4F6A-8709-A1757D830B4A}" type="datetimeFigureOut">
              <a:rPr lang="ru-RU" smtClean="0"/>
              <a:pPr>
                <a:defRPr/>
              </a:pPr>
              <a:t>11.10.2020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A21658-6272-42ED-B778-7CB805AF00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662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C18A39-447B-42D9-BB08-9FA4F3E894BA}" type="datetimeFigureOut">
              <a:rPr lang="ru-RU" smtClean="0"/>
              <a:pPr>
                <a:defRPr/>
              </a:pPr>
              <a:t>11.10.2020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DFEA4-D41D-4BB8-83F9-9FB0544291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748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D3E83F-9380-4A3D-A1E2-709556BD688A}" type="datetimeFigureOut">
              <a:rPr lang="ru-RU" smtClean="0"/>
              <a:pPr>
                <a:defRPr/>
              </a:pPr>
              <a:t>11.10.2020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DD12CD-9804-433F-8A25-0C4D3A17A92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06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6C2A9B-4312-4703-B4CA-F00ECACCE128}" type="datetimeFigureOut">
              <a:rPr lang="ru-RU" smtClean="0"/>
              <a:pPr>
                <a:defRPr/>
              </a:pPr>
              <a:t>11.10.2020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D7C17D-EB71-4863-B800-F25B101561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921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CE712E-DF7A-40AF-8683-4243122521E5}" type="datetimeFigureOut">
              <a:rPr lang="ru-RU" smtClean="0"/>
              <a:pPr>
                <a:defRPr/>
              </a:pPr>
              <a:t>11.10.2020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C2395-08D6-456B-AE09-B75EA99025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708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75620C-4FF1-4CFD-AF32-D0ACD9C6EA2C}" type="datetimeFigureOut">
              <a:rPr lang="ru-RU" smtClean="0"/>
              <a:pPr>
                <a:defRPr/>
              </a:pPr>
              <a:t>11.10.2020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809C24-9D07-4660-A535-E8AD48E912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506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6B2E17-CF9D-40CE-A10D-2639383584C2}" type="datetimeFigureOut">
              <a:rPr lang="ru-RU" smtClean="0"/>
              <a:pPr>
                <a:defRPr/>
              </a:pPr>
              <a:t>11.10.2020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769E13-AEE8-46FD-B3E6-201B3CADA6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263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303809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216D58C3-9278-4AA3-A203-EAD85BECB0AD}" type="datetimeFigureOut">
              <a:rPr lang="ru-RU" smtClean="0"/>
              <a:pPr>
                <a:defRPr/>
              </a:pPr>
              <a:t>11.10.2020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F7770E3-6D9B-4CFE-82D1-9BAAF45FDF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524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3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1310347-1A26-4DF5-862A-4B9441E836D8}" type="datetimeFigureOut">
              <a:rPr lang="ru-RU" smtClean="0"/>
              <a:pPr>
                <a:defRPr/>
              </a:pPr>
              <a:t>11.10.2020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182CF0D-5336-4098-9A05-A07D851F56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57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" y="6400800"/>
            <a:ext cx="914398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5A355D7-3E9F-498F-899E-3871A413BD55}" type="datetimeFigureOut">
              <a:rPr lang="ru-RU" smtClean="0"/>
              <a:pPr>
                <a:defRPr/>
              </a:pPr>
              <a:t>11.10.2020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4F07C67-8047-4DD7-9B4A-CF01C073A3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49187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vc.ru/marketing/89099-pr-strategiya-poshagovaya-instrukciya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PR-%D1%81%D1%82%D1%80%D0%B0%D1%82%D0%B5%D0%B3%D0%B8%D1%8F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pribylov.ru/bip/understand_customers.html" TargetMode="External"/><Relationship Id="rId2" Type="http://schemas.openxmlformats.org/officeDocument/2006/relationships/hyperlink" Target="http://pribylov.ru/bip/product_life_cycl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ibylov.ru/bip/marketing_segmentation.html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484632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Тема 5. Стратегии в деятельности по связям с общественностью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ru-RU" dirty="0"/>
              <a:t>Курс: Организация и проведение кампаний в сфере связей с общественностью </a:t>
            </a:r>
          </a:p>
          <a:p>
            <a:pPr algn="r"/>
            <a:r>
              <a:rPr lang="ru-RU" dirty="0"/>
              <a:t>Преподаватель: Аникина </a:t>
            </a:r>
            <a:r>
              <a:rPr lang="ru-RU" dirty="0" err="1"/>
              <a:t>Т.а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86605"/>
            <a:ext cx="8712968" cy="982156"/>
          </a:xfrm>
        </p:spPr>
        <p:txBody>
          <a:bodyPr/>
          <a:lstStyle/>
          <a:p>
            <a:r>
              <a:rPr lang="ru-RU" b="1" dirty="0"/>
              <a:t>Шаги по созданию PR-стратегии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1845734"/>
            <a:ext cx="7899216" cy="4895634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b="1" dirty="0"/>
              <a:t>Шаг 9: PR-план</a:t>
            </a:r>
          </a:p>
          <a:p>
            <a:pPr fontAlgn="base"/>
            <a:r>
              <a:rPr lang="ru-RU" dirty="0" smtClean="0"/>
              <a:t>простыми </a:t>
            </a:r>
            <a:r>
              <a:rPr lang="ru-RU" dirty="0"/>
              <a:t>словами, список задач для достижения цели.</a:t>
            </a:r>
          </a:p>
          <a:p>
            <a:pPr fontAlgn="base"/>
            <a:r>
              <a:rPr lang="ru-RU" dirty="0"/>
              <a:t>Существуют годовой, месячный и недельный планы, в зависимости от ситуации. </a:t>
            </a:r>
            <a:r>
              <a:rPr lang="ru-RU" dirty="0" smtClean="0"/>
              <a:t>Следует  </a:t>
            </a:r>
            <a:r>
              <a:rPr lang="ru-RU" dirty="0"/>
              <a:t>делать укрепленный годовой план, детализированный месячный план, а в случае грядущей повышенной активности, например, запуск продукта на новый рынок — недельный PR-план.</a:t>
            </a:r>
          </a:p>
          <a:p>
            <a:pPr fontAlgn="base"/>
            <a:r>
              <a:rPr lang="ru-RU" b="1" dirty="0"/>
              <a:t>Как написать план: </a:t>
            </a:r>
            <a:r>
              <a:rPr lang="ru-RU" dirty="0"/>
              <a:t>определить приоритетные задачи и их </a:t>
            </a:r>
            <a:r>
              <a:rPr lang="ru-RU" dirty="0" err="1"/>
              <a:t>дедлайны</a:t>
            </a:r>
            <a:r>
              <a:rPr lang="ru-RU" dirty="0"/>
              <a:t>, сформировать ключевые сообщения в рамках плана пиар и маркетинг, определить ответственного и контролировать статус выполнения.</a:t>
            </a:r>
          </a:p>
          <a:p>
            <a:r>
              <a:rPr lang="ru-RU" dirty="0"/>
              <a:t>Один из ключевых вопросов плана — </a:t>
            </a:r>
            <a:r>
              <a:rPr lang="ru-RU" b="1" dirty="0"/>
              <a:t>«ответственный</a:t>
            </a:r>
            <a:r>
              <a:rPr lang="ru-RU" b="1" dirty="0" smtClean="0"/>
              <a:t>».</a:t>
            </a:r>
          </a:p>
          <a:p>
            <a:endParaRPr lang="ru-RU" b="1" dirty="0" smtClean="0"/>
          </a:p>
          <a:p>
            <a:endParaRPr lang="ru-RU" b="1" dirty="0"/>
          </a:p>
          <a:p>
            <a:r>
              <a:rPr lang="en-US" sz="1300" dirty="0">
                <a:hlinkClick r:id="rId2"/>
              </a:rPr>
              <a:t>https://vc.ru/marketing/89099-pr-strategiya-poshagovaya-instrukciya</a:t>
            </a:r>
            <a:endParaRPr lang="ru-RU" sz="1300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2896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86604"/>
            <a:ext cx="8640960" cy="1450757"/>
          </a:xfrm>
        </p:spPr>
        <p:txBody>
          <a:bodyPr>
            <a:normAutofit/>
          </a:bodyPr>
          <a:lstStyle/>
          <a:p>
            <a:pPr marL="484632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Два основных стратегических направления: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835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/>
              <a:t>Буферные стратегии.</a:t>
            </a:r>
            <a:r>
              <a:rPr lang="ru-RU" dirty="0" smtClean="0"/>
              <a:t> Любую организационную стратегию можно отнести к классу буферных в том случае, если организация стремится максимально изолировать себя от воздействий других организаций и ин­ститутов, сохраняя свою самостоятельность:</a:t>
            </a:r>
          </a:p>
          <a:p>
            <a:pPr marL="953262" lvl="1" indent="-514350" fontAlgn="auto">
              <a:spcAft>
                <a:spcPts val="0"/>
              </a:spcAft>
              <a:buFont typeface="+mj-lt"/>
              <a:buAutoNum type="alphaUcPeriod"/>
              <a:defRPr/>
            </a:pPr>
            <a:r>
              <a:rPr lang="ru-RU" i="1" dirty="0" smtClean="0"/>
              <a:t>Стратегия автономии от внешней среды</a:t>
            </a:r>
            <a:r>
              <a:rPr lang="ru-RU" dirty="0" smtClean="0"/>
              <a:t> (или стратегия создания запасов, когда организация, запасая сырье, накаливая информацию или собирая впрок другие ресурсы, становится независимой — на определенное время от других организаций).</a:t>
            </a:r>
            <a:r>
              <a:rPr lang="ru-RU" i="1" dirty="0" smtClean="0"/>
              <a:t>;</a:t>
            </a:r>
          </a:p>
          <a:p>
            <a:pPr marL="953262" lvl="1" indent="-514350" fontAlgn="auto">
              <a:spcAft>
                <a:spcPts val="0"/>
              </a:spcAft>
              <a:buFont typeface="+mj-lt"/>
              <a:buAutoNum type="alphaUcPeriod"/>
              <a:defRPr/>
            </a:pPr>
            <a:r>
              <a:rPr lang="ru-RU" i="1" dirty="0" smtClean="0"/>
              <a:t>Ужесточение контроля за входом и выходом организации.</a:t>
            </a:r>
            <a:r>
              <a:rPr lang="ru-RU" dirty="0" smtClean="0"/>
              <a:t> Сущность стратегии заключается в формализации и постоянных проверках положения при покупке ре­сурсов и сбыте продукта, проявлении жесткости в отношениях с парт­нерами, заказчиками и конкурентами;</a:t>
            </a:r>
          </a:p>
          <a:p>
            <a:pPr marL="953262" lvl="1" indent="-514350" fontAlgn="auto">
              <a:spcAft>
                <a:spcPts val="0"/>
              </a:spcAft>
              <a:buFont typeface="+mj-lt"/>
              <a:buAutoNum type="alphaUcPeriod"/>
              <a:defRPr/>
            </a:pPr>
            <a:r>
              <a:rPr lang="ru-RU" i="1" dirty="0" smtClean="0"/>
              <a:t>Стратегия экспансии,</a:t>
            </a:r>
            <a:r>
              <a:rPr lang="ru-RU" dirty="0" smtClean="0"/>
              <a:t> когда изоляция от внешнего окружения дости­гается путем расширения организации или завоеванием большей до­ли рынка.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Два основных стратегических направления</a:t>
            </a: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  <a:sym typeface="Wingdings" pitchFamily="2" charset="2"/>
              </a:rPr>
              <a:t>: (продолжение) 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78358" indent="-514350" fontAlgn="auto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ru-RU" b="1" dirty="0" smtClean="0"/>
              <a:t>Стратегии установления взаимосвязей. </a:t>
            </a:r>
            <a:r>
              <a:rPr lang="ru-RU" dirty="0" smtClean="0"/>
              <a:t>Основная цель организации при выборе и использовании стратегий установления взаимосвязей — упорядочить обменные отношения организации, расши­рить границы деловых контактов, приобрести новые сферы влияния во внешней среде:</a:t>
            </a:r>
          </a:p>
          <a:p>
            <a:pPr marL="953262" lvl="1" indent="-514350" fontAlgn="auto">
              <a:spcAft>
                <a:spcPts val="0"/>
              </a:spcAft>
              <a:buFont typeface="+mj-lt"/>
              <a:buAutoNum type="alphaUcPeriod"/>
              <a:defRPr/>
            </a:pPr>
            <a:r>
              <a:rPr lang="ru-RU" i="1" dirty="0" smtClean="0"/>
              <a:t>Стратегия заключения сделок,</a:t>
            </a:r>
            <a:r>
              <a:rPr lang="ru-RU" dirty="0" smtClean="0"/>
              <a:t> которая заключается в постоянном стремлении организации устанавливать новые связи с различными объектами внешнего окружения на основе эквивалентного взаимовы­годного обмена;</a:t>
            </a:r>
          </a:p>
          <a:p>
            <a:pPr marL="953262" lvl="1" indent="-514350" fontAlgn="auto">
              <a:spcAft>
                <a:spcPts val="0"/>
              </a:spcAft>
              <a:buFont typeface="+mj-lt"/>
              <a:buAutoNum type="alphaUcPeriod"/>
              <a:defRPr/>
            </a:pPr>
            <a:r>
              <a:rPr lang="ru-RU" i="1" dirty="0" smtClean="0"/>
              <a:t>Стратегия взаимной диффузии,</a:t>
            </a:r>
            <a:r>
              <a:rPr lang="ru-RU" dirty="0" smtClean="0"/>
              <a:t> сущность которой состоит во взаимо­проникновении отдельных областей деятельности одной организации в другую;</a:t>
            </a:r>
          </a:p>
          <a:p>
            <a:pPr marL="953262" lvl="1" indent="-514350" fontAlgn="auto">
              <a:spcAft>
                <a:spcPts val="0"/>
              </a:spcAft>
              <a:buFont typeface="+mj-lt"/>
              <a:buAutoNum type="alphaUcPeriod"/>
              <a:defRPr/>
            </a:pPr>
            <a:r>
              <a:rPr lang="ru-RU" i="1" smtClean="0"/>
              <a:t>Стратегия сращивания и слияния,</a:t>
            </a:r>
            <a:r>
              <a:rPr lang="ru-RU" smtClean="0"/>
              <a:t> сущность которой состоит в объе­динении отдельных организации в союзы или в укрупненные органи­зации для наиболее успешной деятельности в условиях рыночного или институционального окружения;</a:t>
            </a:r>
          </a:p>
          <a:p>
            <a:pPr marL="953262" lvl="1" indent="-514350" fontAlgn="auto">
              <a:spcAft>
                <a:spcPts val="0"/>
              </a:spcAft>
              <a:buFont typeface="+mj-lt"/>
              <a:buAutoNum type="alphaUcPeriod"/>
              <a:defRPr/>
            </a:pPr>
            <a:endParaRPr lang="ru-RU" smtClean="0"/>
          </a:p>
          <a:p>
            <a:pPr marL="953262" lvl="1" indent="-514350" fontAlgn="auto">
              <a:spcAft>
                <a:spcPts val="0"/>
              </a:spcAft>
              <a:buFont typeface="+mj-lt"/>
              <a:buAutoNum type="alphaUcPeriod"/>
              <a:defRPr/>
            </a:pPr>
            <a:endParaRPr lang="ru-RU" b="1" dirty="0" smtClean="0"/>
          </a:p>
          <a:p>
            <a:pPr marL="578358" indent="-514350" fontAlgn="auto">
              <a:spcAft>
                <a:spcPts val="0"/>
              </a:spcAft>
              <a:buFont typeface="+mj-lt"/>
              <a:buAutoNum type="arabicPeriod" startAt="2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Виды современных школ стратегий и их возможности в отношении деятельности по связям с общественностью.</a:t>
            </a:r>
            <a:endParaRPr lang="ru-RU" sz="28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Школа дизайна.</a:t>
            </a:r>
            <a:r>
              <a:rPr lang="ru-RU" dirty="0" smtClean="0"/>
              <a:t> Представляется как наиболее влиятельная школа стратегии, которая основана на осмыслении совпадения (или несов­падения) или соответствия внутренних и внешних возможностей ор­ганизации.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Школа позиционирования.</a:t>
            </a:r>
            <a:r>
              <a:rPr lang="ru-RU" dirty="0" smtClean="0"/>
              <a:t> Школа позиционирования представляет собой наиболее творческое направление в деле разработки стратегий.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Школа планирования.</a:t>
            </a:r>
            <a:r>
              <a:rPr lang="ru-RU" dirty="0" smtClean="0"/>
              <a:t> Данная школа построена на формализации рыночных процессов, создании большого количества моделей, таблиц, графиков, описывающих семейство планов деятельности, которые сводятся в большой стратегический план.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Школа предпринимательства.</a:t>
            </a:r>
            <a:r>
              <a:rPr lang="ru-RU" dirty="0" smtClean="0"/>
              <a:t> Стратегия полностью зависит от виде­ния руководителем ситуации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Когнитивная школа.</a:t>
            </a:r>
            <a:r>
              <a:rPr lang="ru-RU" dirty="0" smtClean="0"/>
              <a:t> Данная стратегия зарождается в виде перспек­тив, основанных на наиболее полной информации об окружающей среде.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Школа обучения.</a:t>
            </a:r>
            <a:r>
              <a:rPr lang="ru-RU" dirty="0" smtClean="0"/>
              <a:t> Центральным моментом стратегий подобного рода следует считать опыт.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Школа власти.</a:t>
            </a:r>
            <a:r>
              <a:rPr lang="ru-RU" dirty="0" smtClean="0"/>
              <a:t> Властные стратегии определяются почти исключи­тельно властными ресурсами руководителей организаций.</a:t>
            </a:r>
            <a:r>
              <a:rPr lang="ru-RU" i="1" dirty="0" smtClean="0"/>
              <a:t>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Школа культуры.</a:t>
            </a:r>
            <a:r>
              <a:rPr lang="ru-RU" dirty="0" smtClean="0"/>
              <a:t> Формирование стратегий в рамках этой школы ос­новано на общих для организации и представителей социальных групп систем ценностей, убеждений, нормативных основ.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Школа внешней среды.</a:t>
            </a:r>
            <a:r>
              <a:rPr lang="ru-RU" dirty="0" smtClean="0"/>
              <a:t> Школа внешней среды основана на том поло­жении, что внешнее окружение организации представляет собой сово­купность сил общего характера.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484632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Применение в деятельности по связям с общественностью основных положений школы дизайна основано на следующих посылках.</a:t>
            </a:r>
            <a:br>
              <a:rPr lang="ru-RU" sz="2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sz="24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Формулирование стратегии должно быть продуманным процессов сознательного мышления.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Ответственность и контроль реализации стратегии и ее сознательный характер возлагается на руководителя, который и выступает в роли стратега.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Стратегия в рамках школы дизайна должна быть единственной в сво­ем роде, исключительной и самой лучшей.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Процесс моделирования считается завершенным, когда стратегия сформулирована как перспектива.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Стратегия должна быть максимально простой и доступной большин­ству ее исполнителей.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Только после того как уникальная, созревшая, ясная и простая страте­гия окончательно сформулирована, начинается процесс ее внедрения.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Виды стратегий в деятельности по связям с общественностью</a:t>
            </a:r>
            <a:br>
              <a:rPr lang="ru-RU" sz="2800" b="1" i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sz="28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Конфликтные стратегии.</a:t>
            </a:r>
            <a:r>
              <a:rPr lang="ru-RU" dirty="0" smtClean="0"/>
              <a:t> К ним относятся стратегии, осуществляе­мые в условиях жесткого конкурентного воздействия со стороны различ­ных объектов внешней среды.;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Конкурентные стратегии;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Кризисные стратегии.</a:t>
            </a:r>
            <a:r>
              <a:rPr lang="ru-RU" dirty="0" smtClean="0"/>
              <a:t> Стратегии такого рода применяются при воз­никновения кризиса внутри организации, который проявляется из-за не­благоприятной конъюнктуры;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Стратегии формирования одного или нескольких брендов.</a:t>
            </a:r>
            <a:r>
              <a:rPr lang="ru-RU" dirty="0" smtClean="0"/>
              <a:t> Вся пиар- кампания в этом случае направлена только на «раскрутку» одного или не­скольких материальных или духовных продуктов фирмы;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Стратегия развития.</a:t>
            </a:r>
            <a:r>
              <a:rPr lang="ru-RU" dirty="0" smtClean="0"/>
              <a:t> Данная стратегия применяется в тех случаях, когда все усилия </a:t>
            </a:r>
            <a:r>
              <a:rPr lang="ru-RU" dirty="0" err="1" smtClean="0"/>
              <a:t>пиар-специалистов</a:t>
            </a:r>
            <a:r>
              <a:rPr lang="ru-RU" dirty="0" smtClean="0"/>
              <a:t> направлены на расширение фирмы, увеличения ее доли на рынке, линейного расширения брендов, территори­ального расширения организации (освоения новых площадей).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Стратегия диверсификации. </a:t>
            </a:r>
            <a:r>
              <a:rPr lang="ru-RU" dirty="0" smtClean="0"/>
              <a:t>. В основе лежит поддержание постоянного интереса потре­бителя к организации в ходе поиска новых и разнообразных черт, привле­кательных для целевых аудиторий.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Стратегия безопасности.</a:t>
            </a:r>
            <a:r>
              <a:rPr lang="ru-RU" dirty="0" smtClean="0"/>
              <a:t> Успешная фирма часто привлекает специа­листов по связям с общественностью для того, чтобы сохранить состояние стабильности и спокойствия.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84632" fontAlgn="auto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Виды стратегий в деятельности по связям с общественностью (продолжение)</a:t>
            </a:r>
            <a:br>
              <a:rPr lang="ru-RU" sz="2800" b="1" i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sz="28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Стратегия немедленного реагирования.</a:t>
            </a:r>
            <a:r>
              <a:rPr lang="ru-RU" dirty="0" smtClean="0"/>
              <a:t> Основанных только на изменениях во внешнем окружении.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Стратегия проникновения.</a:t>
            </a:r>
            <a:r>
              <a:rPr lang="ru-RU" dirty="0" smtClean="0"/>
              <a:t> Представляет собой одну из агрессивных буферных стратегий, подразумевающих не только поиск ниши на рынке, но и экспансию, освоение и захват этой ниши.;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Стратегия удержания.</a:t>
            </a:r>
            <a:r>
              <a:rPr lang="ru-RU" dirty="0" smtClean="0"/>
              <a:t> Стратегия применяется для процветающей фирмы, для которой важно сохранение имиджа, а также условий стабиль­ности и процветания;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Стратегия позиционирования.</a:t>
            </a:r>
            <a:r>
              <a:rPr lang="ru-RU" dirty="0" smtClean="0"/>
              <a:t> Представляет собой стратегию продви­жения продукта (материального продукта, услуги или духовного продукта) на рынок, а также занятия определенной ниши на рынке на основании огра­ниченного количества продукта деятельности организации.;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Стратегия полной «раскрутки».</a:t>
            </a:r>
            <a:r>
              <a:rPr lang="ru-RU" dirty="0" smtClean="0"/>
              <a:t> Стратегия полной «раскрутки» применяется в том случае, когда известность фирмы практически равна нулю.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 smtClean="0"/>
              <a:t>Стратегия имитации.</a:t>
            </a:r>
            <a:r>
              <a:rPr lang="ru-RU" dirty="0" smtClean="0"/>
              <a:t> Стратегия имитации построена на копирова­нии опыта наиболее успешных компаний.</a:t>
            </a:r>
            <a:endParaRPr lang="ru-RU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Стратегии </a:t>
            </a:r>
            <a:r>
              <a:rPr lang="ru-RU" dirty="0" smtClean="0"/>
              <a:t>PULL </a:t>
            </a:r>
            <a:r>
              <a:rPr lang="ru-RU" dirty="0"/>
              <a:t>и PUSH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3235"/>
          <a:stretch/>
        </p:blipFill>
        <p:spPr>
          <a:xfrm>
            <a:off x="1259632" y="1987548"/>
            <a:ext cx="6048672" cy="423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0522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79" y="332656"/>
            <a:ext cx="8640960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Pull</a:t>
            </a:r>
            <a:r>
              <a:rPr lang="ru-RU" dirty="0"/>
              <a:t> </a:t>
            </a:r>
            <a:r>
              <a:rPr lang="ru-RU" dirty="0" err="1"/>
              <a:t>Strategy</a:t>
            </a:r>
            <a:r>
              <a:rPr lang="ru-RU" dirty="0"/>
              <a:t> – Стратегия Притяжения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72816"/>
            <a:ext cx="8856984" cy="482453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Пул</a:t>
            </a:r>
            <a:r>
              <a:rPr lang="ru-RU" dirty="0"/>
              <a:t> (англ. </a:t>
            </a:r>
            <a:r>
              <a:rPr lang="ru-RU" b="1" dirty="0" err="1"/>
              <a:t>Pull</a:t>
            </a:r>
            <a:r>
              <a:rPr lang="ru-RU" dirty="0"/>
              <a:t> - «тянуть») </a:t>
            </a:r>
            <a:r>
              <a:rPr lang="ru-RU" b="1" dirty="0"/>
              <a:t>метод продвижения (продаж)</a:t>
            </a:r>
            <a:r>
              <a:rPr lang="ru-RU" dirty="0"/>
              <a:t> включает в себя маркетинговые коммуникации, направленные на широкую аудиторию. В таких коммуникация компания-производитель товаров или услуг делает акцент на особенностях, преимуществах и отличительных свойствах своих продуктов по сравнению с конкурентами. В расчете на то, что благодаря широкому охвату, маркетинговая коммуникация захватит тех потребителей, которым особенно ценны описанные в коммуникации свойства продукта, и эти потребители сами заявят о своем интересе к продукту и изыщут возможность его приобрести.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Пул метод: </a:t>
            </a:r>
            <a:r>
              <a:rPr lang="ru-RU" i="1" dirty="0"/>
              <a:t>«Покупатель приходит за </a:t>
            </a:r>
            <a:r>
              <a:rPr lang="ru-RU" i="1" dirty="0" err="1"/>
              <a:t>продуктом»</a:t>
            </a:r>
            <a:r>
              <a:rPr lang="ru-RU" dirty="0" err="1"/>
              <a:t>.</a:t>
            </a:r>
            <a:r>
              <a:rPr lang="ru-RU" dirty="0" err="1" smtClean="0"/>
              <a:t>Чаще</a:t>
            </a:r>
            <a:r>
              <a:rPr lang="ru-RU" dirty="0" smtClean="0"/>
              <a:t> </a:t>
            </a:r>
            <a:r>
              <a:rPr lang="ru-RU" dirty="0"/>
              <a:t>всего данная стратегия используется для привлечения внимания, создания позитивного имиджа. Это стратегия описания. Аудиторию не призывают ни к каким активным действиям. Важно чтобы респондент «проникся» теплыми чувствами, запомнил, что есть такой человек или фирма. В политике такая стратегия используется задолго до дня выборов. Избирателей «знакомят» с человеком. Тема выборов вообще не поднимается. Классический вариант создания позитивного имиджа. Часто так поступают и фирмы, только выходящие на рынок, или предлагающие новый товар-услугу. В таких случаях активную рекламу предваряют дискуссии о проблемах (которые в дальнейшем призван решать товар), рассказы о фирме, с целью повысить к ней доверие. Иногда фирма использует данную стратегию, чтобы ее просто «не забывали». Между прочим, большинство маркетинговых фирм и живут на этом. Из года в год они продают клиенту « PR-пакет», включающий в себя набор мероприятий, теоретически способный заинтересовать СМИ. На практике СМИ давно уже не считают «корпоративную елку» информационным поводом и резонно требуют денег за освещение банкета. Таким образом, сначала оплачивается мероприятие, а потом его освещение в СМИ. И это совершенно нормально, т.к. задача – держаться на плаву, не исчезать из публичного пространства.</a:t>
            </a:r>
          </a:p>
          <a:p>
            <a:r>
              <a:rPr lang="ru-RU" dirty="0"/>
              <a:t>Характерным примером данной стратегии является реклама и PR «Газпрома» или нефтяных компаний.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5565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1"/>
            <a:ext cx="8964488" cy="1152127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600" dirty="0" err="1"/>
              <a:t>Push</a:t>
            </a:r>
            <a:r>
              <a:rPr lang="ru-RU" sz="4600" dirty="0"/>
              <a:t> </a:t>
            </a:r>
            <a:r>
              <a:rPr lang="ru-RU" sz="4600" dirty="0" err="1"/>
              <a:t>Strategy</a:t>
            </a:r>
            <a:r>
              <a:rPr lang="ru-RU" sz="4600" dirty="0"/>
              <a:t> – Стратегия Подталкивания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5734"/>
            <a:ext cx="8352927" cy="417555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err="1"/>
              <a:t>Пуш</a:t>
            </a:r>
            <a:r>
              <a:rPr lang="ru-RU" dirty="0"/>
              <a:t> (англ. </a:t>
            </a:r>
            <a:r>
              <a:rPr lang="ru-RU" b="1" dirty="0" err="1"/>
              <a:t>Push</a:t>
            </a:r>
            <a:r>
              <a:rPr lang="ru-RU" dirty="0"/>
              <a:t> - «толкать») </a:t>
            </a:r>
            <a:r>
              <a:rPr lang="ru-RU" b="1" dirty="0"/>
              <a:t>метод продвижения (продаж)</a:t>
            </a:r>
            <a:r>
              <a:rPr lang="ru-RU" dirty="0"/>
              <a:t> предполагает прямой выход на целевого покупателя с конкретизированным предложением продукта или услуги. При этом потребности и покупательское поведение покупателя должны быть хорошо изучены, рекламное сообщение и предлагаемый ему продукт «заточены» под эти потребности, а каналы распространения продукта соответствовали его покупательскому поведению.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Пуш</a:t>
            </a:r>
            <a:r>
              <a:rPr lang="ru-RU" dirty="0"/>
              <a:t> метод: </a:t>
            </a:r>
            <a:r>
              <a:rPr lang="ru-RU" i="1" dirty="0"/>
              <a:t>«Продукт идет к покупателю</a:t>
            </a:r>
            <a:r>
              <a:rPr lang="ru-RU" i="1" dirty="0" smtClean="0"/>
              <a:t>»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Данная </a:t>
            </a:r>
            <a:r>
              <a:rPr lang="ru-RU" dirty="0"/>
              <a:t>стратегия имеет целью подтолкнуть респондента к активным действиям. Проголосовать на выборах за определенного кандидата, купить определенный товар, зайти в какой-то конкретный магазин. Большинство рекламной продукции использует Стратегию Подталкивания.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PR </a:t>
            </a:r>
            <a:r>
              <a:rPr lang="ru-RU" dirty="0"/>
              <a:t>-мероприятия с использованием данной стратегии </a:t>
            </a:r>
            <a:r>
              <a:rPr lang="ru-RU" dirty="0" smtClean="0"/>
              <a:t>могут выглядеть </a:t>
            </a:r>
            <a:r>
              <a:rPr lang="ru-RU" dirty="0" err="1" smtClean="0"/>
              <a:t>неискренными</a:t>
            </a:r>
            <a:r>
              <a:rPr lang="ru-RU" dirty="0" smtClean="0"/>
              <a:t>  </a:t>
            </a:r>
            <a:r>
              <a:rPr lang="ru-RU" dirty="0"/>
              <a:t>и </a:t>
            </a:r>
            <a:r>
              <a:rPr lang="ru-RU" dirty="0" smtClean="0"/>
              <a:t>«заказными». </a:t>
            </a:r>
            <a:r>
              <a:rPr lang="ru-RU" dirty="0"/>
              <a:t>Многочисленные исследования показывают, что избиратели абсолютно не верят, что, к примеру, кандидата на пост мэра из российской глубинки могут сильно волновать проблемы Российского Черноморского флота. Также вызывают сомнение наукообразные статьи об ужасах гриппа, подкрепленные рекламой чудодейственных препаратов.</a:t>
            </a:r>
          </a:p>
        </p:txBody>
      </p:sp>
    </p:spTree>
    <p:extLst>
      <p:ext uri="{BB962C8B-B14F-4D97-AF65-F5344CB8AC3E}">
        <p14:creationId xmlns:p14="http://schemas.microsoft.com/office/powerpoint/2010/main" val="373824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84632" fontAlgn="auto"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PR – </a:t>
            </a:r>
            <a:r>
              <a:rPr lang="ru-RU" sz="54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стратегия </a:t>
            </a:r>
            <a:endParaRPr lang="ru-RU" sz="54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 fontAlgn="auto">
              <a:spcAft>
                <a:spcPts val="0"/>
              </a:spcAft>
              <a:buNone/>
              <a:defRPr/>
            </a:pPr>
            <a:r>
              <a:rPr lang="ru-RU" dirty="0"/>
              <a:t>структурированные действия, направленные на продвижения проекта/ продукта/ компании на рынке посредством работы </a:t>
            </a:r>
            <a:r>
              <a:rPr lang="ru-RU" dirty="0" smtClean="0"/>
              <a:t>с целевой аудиторией; </a:t>
            </a:r>
            <a:r>
              <a:rPr lang="ru-RU" dirty="0"/>
              <a:t>то есть план использования информации для </a:t>
            </a:r>
            <a:r>
              <a:rPr lang="ru-RU" dirty="0" smtClean="0"/>
              <a:t>управления общественным мнением. </a:t>
            </a:r>
            <a:r>
              <a:rPr lang="ru-RU" dirty="0"/>
              <a:t>Эффективная PR-стратегия оптимизирует затраты маркетинговой компании, учитывая, что </a:t>
            </a:r>
            <a:r>
              <a:rPr lang="ru-RU" dirty="0" smtClean="0"/>
              <a:t>задачи </a:t>
            </a:r>
            <a:r>
              <a:rPr lang="en-US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PR </a:t>
            </a:r>
            <a:r>
              <a:rPr lang="ru-RU" dirty="0"/>
              <a:t> </a:t>
            </a:r>
            <a:r>
              <a:rPr lang="ru-RU" dirty="0" smtClean="0"/>
              <a:t>и маркетинга </a:t>
            </a:r>
            <a:r>
              <a:rPr lang="ru-RU" dirty="0"/>
              <a:t> всё чаще переплетаются и дополняют друг друга, несмотря на очевидные различия в целях и методах</a:t>
            </a:r>
            <a:r>
              <a:rPr lang="ru-RU" dirty="0" smtClean="0"/>
              <a:t>.</a:t>
            </a:r>
          </a:p>
          <a:p>
            <a:pPr marL="64008" indent="0" fontAlgn="auto">
              <a:spcAft>
                <a:spcPts val="0"/>
              </a:spcAft>
              <a:buNone/>
              <a:defRPr/>
            </a:pPr>
            <a:endParaRPr lang="ru-RU" dirty="0"/>
          </a:p>
          <a:p>
            <a:pPr marL="64008" indent="0" fontAlgn="auto">
              <a:spcAft>
                <a:spcPts val="0"/>
              </a:spcAft>
              <a:buNone/>
              <a:defRPr/>
            </a:pPr>
            <a:r>
              <a:rPr lang="en-US" dirty="0">
                <a:hlinkClick r:id="rId2"/>
              </a:rPr>
              <a:t>https://ru.wikipedia.org/wiki/PR-%D1%81%D1%82%D1%80%D0%B0%D1%82%D0%B5%D0%B3%D0%B8%D1%8F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Стратегии PULL и PUSH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endParaRPr lang="ru-RU" dirty="0" smtClean="0"/>
          </a:p>
          <a:p>
            <a:pPr fontAlgn="base"/>
            <a:endParaRPr lang="ru-RU" dirty="0"/>
          </a:p>
          <a:p>
            <a:pPr fontAlgn="base"/>
            <a:r>
              <a:rPr lang="ru-RU" dirty="0" err="1" smtClean="0"/>
              <a:t>Пуш</a:t>
            </a:r>
            <a:r>
              <a:rPr lang="ru-RU" dirty="0" smtClean="0"/>
              <a:t> </a:t>
            </a:r>
            <a:r>
              <a:rPr lang="ru-RU" dirty="0"/>
              <a:t>методы продвижения хорошо работают для продуктов, находящихся </a:t>
            </a:r>
            <a:r>
              <a:rPr lang="ru-RU" b="1" dirty="0"/>
              <a:t>на более поздних</a:t>
            </a:r>
            <a:r>
              <a:rPr lang="ru-RU" dirty="0"/>
              <a:t> этапах </a:t>
            </a:r>
            <a:r>
              <a:rPr lang="ru-RU" u="sng" dirty="0">
                <a:hlinkClick r:id="rId2"/>
              </a:rPr>
              <a:t>жизненного цикла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Пул методы продвижения хорошо работают для продуктов, находящихся </a:t>
            </a:r>
            <a:r>
              <a:rPr lang="ru-RU" b="1" dirty="0"/>
              <a:t>на ранних этапах</a:t>
            </a:r>
            <a:r>
              <a:rPr lang="ru-RU" dirty="0"/>
              <a:t> </a:t>
            </a:r>
            <a:r>
              <a:rPr lang="ru-RU" u="sng" dirty="0">
                <a:hlinkClick r:id="rId2"/>
              </a:rPr>
              <a:t>жизненного цикла</a:t>
            </a:r>
            <a:r>
              <a:rPr lang="ru-RU" dirty="0"/>
              <a:t>, когда возможности для </a:t>
            </a:r>
            <a:r>
              <a:rPr lang="ru-RU" u="sng" dirty="0">
                <a:hlinkClick r:id="rId3"/>
              </a:rPr>
              <a:t>изучения</a:t>
            </a:r>
            <a:r>
              <a:rPr lang="ru-RU" dirty="0"/>
              <a:t> потребностей и </a:t>
            </a:r>
            <a:r>
              <a:rPr lang="ru-RU" u="sng" dirty="0">
                <a:hlinkClick r:id="rId4"/>
              </a:rPr>
              <a:t>сегментации</a:t>
            </a:r>
            <a:r>
              <a:rPr lang="ru-RU" dirty="0"/>
              <a:t> потребителей ограничены и затруднены.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en-US" dirty="0"/>
              <a:t>pribylov.ru/</a:t>
            </a:r>
            <a:r>
              <a:rPr lang="en-US" dirty="0" err="1"/>
              <a:t>bip</a:t>
            </a:r>
            <a:r>
              <a:rPr lang="en-US" dirty="0"/>
              <a:t>/pull_push_methods.html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32887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Стратегии PULL и PUSH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Ведущие транснациональные компании, такие как </a:t>
            </a:r>
            <a:r>
              <a:rPr lang="ru-RU" dirty="0" err="1"/>
              <a:t>Coca-Cola</a:t>
            </a:r>
            <a:r>
              <a:rPr lang="ru-RU" dirty="0"/>
              <a:t>, </a:t>
            </a:r>
            <a:r>
              <a:rPr lang="ru-RU" dirty="0" err="1"/>
              <a:t>Intel</a:t>
            </a:r>
            <a:r>
              <a:rPr lang="ru-RU" dirty="0"/>
              <a:t>, </a:t>
            </a:r>
            <a:r>
              <a:rPr lang="ru-RU" dirty="0" err="1"/>
              <a:t>Nike</a:t>
            </a:r>
            <a:r>
              <a:rPr lang="ru-RU" dirty="0"/>
              <a:t> и многие другие, эффективно используют стратегии как </a:t>
            </a:r>
            <a:r>
              <a:rPr lang="ru-RU" dirty="0" err="1"/>
              <a:t>push</a:t>
            </a:r>
            <a:r>
              <a:rPr lang="ru-RU" dirty="0"/>
              <a:t>, так и </a:t>
            </a:r>
            <a:r>
              <a:rPr lang="ru-RU" dirty="0" err="1"/>
              <a:t>pull</a:t>
            </a:r>
            <a:r>
              <a:rPr lang="ru-RU" dirty="0"/>
              <a:t>. Когда стратегия </a:t>
            </a:r>
            <a:r>
              <a:rPr lang="ru-RU" dirty="0" err="1"/>
              <a:t>push</a:t>
            </a:r>
            <a:r>
              <a:rPr lang="ru-RU" dirty="0"/>
              <a:t> реализуется с помощью хорошо разработанной и выполненной стратегии </a:t>
            </a:r>
            <a:r>
              <a:rPr lang="ru-RU" dirty="0" err="1"/>
              <a:t>pull</a:t>
            </a:r>
            <a:r>
              <a:rPr lang="ru-RU" dirty="0"/>
              <a:t>, результат является феноменальным, поскольку он генерирует потребительский спрос.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4284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PR – </a:t>
            </a:r>
            <a:r>
              <a:rPr lang="ru-RU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стратегия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PR</a:t>
            </a:r>
            <a:r>
              <a:rPr lang="ru-RU" dirty="0" smtClean="0"/>
              <a:t>-</a:t>
            </a:r>
            <a:r>
              <a:rPr lang="ru-RU" b="1" dirty="0" smtClean="0"/>
              <a:t>стратегия</a:t>
            </a:r>
            <a:r>
              <a:rPr lang="ru-RU" dirty="0"/>
              <a:t> – </a:t>
            </a:r>
            <a:r>
              <a:rPr lang="ru-RU" b="1" dirty="0"/>
              <a:t>это</a:t>
            </a:r>
            <a:r>
              <a:rPr lang="ru-RU" dirty="0"/>
              <a:t> система, которая создается для вырабатывания и реализации конкретного плана действий в рамках определенного проекта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1521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 чего состоит PR-стратегия: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dirty="0" smtClean="0"/>
              <a:t>Цели</a:t>
            </a:r>
            <a:endParaRPr lang="ru-RU" dirty="0"/>
          </a:p>
          <a:p>
            <a:pPr fontAlgn="base"/>
            <a:r>
              <a:rPr lang="ru-RU" dirty="0"/>
              <a:t>Анализ эффективности (KPI)</a:t>
            </a:r>
          </a:p>
          <a:p>
            <a:pPr fontAlgn="base"/>
            <a:r>
              <a:rPr lang="ru-RU" dirty="0" err="1"/>
              <a:t>Антикризис</a:t>
            </a:r>
            <a:endParaRPr lang="ru-RU" dirty="0"/>
          </a:p>
          <a:p>
            <a:pPr fontAlgn="base"/>
            <a:r>
              <a:rPr lang="ru-RU" dirty="0"/>
              <a:t>Каналы коммуникации и инструменты</a:t>
            </a:r>
          </a:p>
          <a:p>
            <a:pPr fontAlgn="base"/>
            <a:r>
              <a:rPr lang="ru-RU" dirty="0"/>
              <a:t>Позиционирование/Ключевые сообщения</a:t>
            </a:r>
          </a:p>
          <a:p>
            <a:pPr fontAlgn="base"/>
            <a:r>
              <a:rPr lang="ru-RU" dirty="0"/>
              <a:t>Задачи</a:t>
            </a:r>
          </a:p>
          <a:p>
            <a:pPr fontAlgn="base"/>
            <a:r>
              <a:rPr lang="ru-RU" dirty="0"/>
              <a:t>PR-план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4602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Шаги по созданию PR-стратегии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b="1" dirty="0" smtClean="0"/>
              <a:t>Шаг </a:t>
            </a:r>
            <a:r>
              <a:rPr lang="ru-RU" b="1" dirty="0"/>
              <a:t>1: определить, где мы сейчас</a:t>
            </a:r>
          </a:p>
          <a:p>
            <a:pPr fontAlgn="base"/>
            <a:r>
              <a:rPr lang="ru-RU" b="1" dirty="0"/>
              <a:t>Определите ваши ресурсы</a:t>
            </a:r>
            <a:r>
              <a:rPr lang="ru-RU" dirty="0"/>
              <a:t>, как минимум сколько человек будут реализовывать эту стратегию. </a:t>
            </a:r>
            <a:endParaRPr lang="ru-RU" dirty="0" smtClean="0"/>
          </a:p>
          <a:p>
            <a:pPr fontAlgn="base"/>
            <a:r>
              <a:rPr lang="ru-RU" b="1" dirty="0" smtClean="0"/>
              <a:t>Проанализируйте </a:t>
            </a:r>
            <a:r>
              <a:rPr lang="ru-RU" b="1" dirty="0" err="1"/>
              <a:t>медиапространство</a:t>
            </a:r>
            <a:r>
              <a:rPr lang="ru-RU" dirty="0"/>
              <a:t>. </a:t>
            </a:r>
          </a:p>
          <a:p>
            <a:pPr fontAlgn="base"/>
            <a:r>
              <a:rPr lang="ru-RU" b="1" dirty="0"/>
              <a:t>Шаг 2: определить PR-цели, синхронизироваться с бизнес-целями и маркетинг-целями</a:t>
            </a:r>
          </a:p>
          <a:p>
            <a:pPr fontAlgn="base"/>
            <a:r>
              <a:rPr lang="ru-RU" dirty="0"/>
              <a:t>Стратегическая цель, например, запуск продукта, привлечение другого профиля целевой аудитории, привлечение инвесторов, построение личного бренда СЕО и т.д</a:t>
            </a:r>
            <a:r>
              <a:rPr lang="ru-RU" dirty="0" smtClean="0"/>
              <a:t>. важно понять, что </a:t>
            </a:r>
            <a:r>
              <a:rPr lang="ru-RU" dirty="0"/>
              <a:t>хотят получить от PR, где мы хотим оказаться в будущем.</a:t>
            </a:r>
          </a:p>
          <a:p>
            <a:pPr fontAlgn="base"/>
            <a:r>
              <a:rPr lang="ru-RU" b="1" dirty="0"/>
              <a:t>Шаг 3: </a:t>
            </a:r>
            <a:r>
              <a:rPr lang="ru-RU" b="1" dirty="0" smtClean="0"/>
              <a:t>задача (в концепции </a:t>
            </a:r>
            <a:r>
              <a:rPr lang="en-US" dirty="0" smtClean="0"/>
              <a:t>SMART</a:t>
            </a:r>
            <a:r>
              <a:rPr lang="ru-RU" dirty="0" smtClean="0"/>
              <a:t>!!!)</a:t>
            </a:r>
          </a:p>
          <a:p>
            <a:pPr fontAlgn="base"/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9555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86605"/>
            <a:ext cx="8496944" cy="910148"/>
          </a:xfrm>
        </p:spPr>
        <p:txBody>
          <a:bodyPr/>
          <a:lstStyle/>
          <a:p>
            <a:r>
              <a:rPr lang="ru-RU" b="1" dirty="0"/>
              <a:t>Шаги по созданию PR-стратегии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798" y="1484784"/>
            <a:ext cx="9000999" cy="5904656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b="1" dirty="0"/>
              <a:t>Шаг 4: позиционирование и тональность бренда (</a:t>
            </a:r>
            <a:r>
              <a:rPr lang="ru-RU" b="1" dirty="0" err="1"/>
              <a:t>Tone</a:t>
            </a:r>
            <a:r>
              <a:rPr lang="ru-RU" b="1" dirty="0"/>
              <a:t> </a:t>
            </a:r>
            <a:r>
              <a:rPr lang="ru-RU" b="1" dirty="0" err="1"/>
              <a:t>of</a:t>
            </a:r>
            <a:r>
              <a:rPr lang="ru-RU" b="1" dirty="0"/>
              <a:t> </a:t>
            </a:r>
            <a:r>
              <a:rPr lang="ru-RU" b="1" dirty="0" err="1"/>
              <a:t>voice</a:t>
            </a:r>
            <a:r>
              <a:rPr lang="ru-RU" b="1" dirty="0"/>
              <a:t>)</a:t>
            </a:r>
          </a:p>
          <a:p>
            <a:pPr fontAlgn="base"/>
            <a:r>
              <a:rPr lang="ru-RU" b="1" dirty="0"/>
              <a:t>Какой вас должна видеть аудитория?</a:t>
            </a:r>
            <a:r>
              <a:rPr lang="ru-RU" dirty="0"/>
              <a:t> Чем вы отличаетесь от других</a:t>
            </a:r>
            <a:r>
              <a:rPr lang="ru-RU" dirty="0" smtClean="0"/>
              <a:t>? Постарайтесь </a:t>
            </a:r>
            <a:r>
              <a:rPr lang="ru-RU" dirty="0"/>
              <a:t>определить топ-5 важных понятий, которые должны отображаться во всем, что будет создаваться и </a:t>
            </a:r>
            <a:r>
              <a:rPr lang="ru-RU" dirty="0" err="1"/>
              <a:t>коммуницироваться</a:t>
            </a:r>
            <a:r>
              <a:rPr lang="ru-RU" dirty="0"/>
              <a:t>.</a:t>
            </a:r>
          </a:p>
          <a:p>
            <a:pPr fontAlgn="base"/>
            <a:r>
              <a:rPr lang="ru-RU" b="1" dirty="0" smtClean="0"/>
              <a:t>Шаг </a:t>
            </a:r>
            <a:r>
              <a:rPr lang="ru-RU" b="1" dirty="0"/>
              <a:t>5: Определить инструменты</a:t>
            </a:r>
          </a:p>
          <a:p>
            <a:pPr fontAlgn="base"/>
            <a:r>
              <a:rPr lang="ru-RU" dirty="0" smtClean="0"/>
              <a:t>Важно </a:t>
            </a:r>
            <a:r>
              <a:rPr lang="ru-RU" dirty="0"/>
              <a:t>на старте определить, </a:t>
            </a:r>
            <a:r>
              <a:rPr lang="ru-RU" b="1" dirty="0"/>
              <a:t>какие инструменты будут эффективны</a:t>
            </a:r>
            <a:r>
              <a:rPr lang="ru-RU" dirty="0"/>
              <a:t> в вашем </a:t>
            </a:r>
            <a:r>
              <a:rPr lang="ru-RU" dirty="0" smtClean="0"/>
              <a:t>случае: </a:t>
            </a:r>
            <a:endParaRPr lang="ru-RU" dirty="0"/>
          </a:p>
          <a:p>
            <a:pPr fontAlgn="base"/>
            <a:r>
              <a:rPr lang="ru-RU" dirty="0"/>
              <a:t>Как потребляет информацию ваша ЦА (СМИ, </a:t>
            </a:r>
            <a:r>
              <a:rPr lang="ru-RU" dirty="0" err="1"/>
              <a:t>telegram</a:t>
            </a:r>
            <a:r>
              <a:rPr lang="ru-RU" dirty="0"/>
              <a:t>, </a:t>
            </a:r>
            <a:r>
              <a:rPr lang="ru-RU" dirty="0" err="1"/>
              <a:t>Instagram</a:t>
            </a:r>
            <a:r>
              <a:rPr lang="ru-RU" dirty="0"/>
              <a:t>, </a:t>
            </a:r>
            <a:r>
              <a:rPr lang="ru-RU" dirty="0" err="1"/>
              <a:t>twitter</a:t>
            </a:r>
            <a:r>
              <a:rPr lang="ru-RU" dirty="0"/>
              <a:t>, газеты);</a:t>
            </a:r>
          </a:p>
          <a:p>
            <a:pPr fontAlgn="base"/>
            <a:r>
              <a:rPr lang="ru-RU" dirty="0"/>
              <a:t>Какие медиа читают (есть ли у них лояльность к определенным медиа, куда они «ходят», чтобы узнать последние новости, где «</a:t>
            </a:r>
            <a:r>
              <a:rPr lang="ru-RU" dirty="0" err="1"/>
              <a:t>серфят</a:t>
            </a:r>
            <a:r>
              <a:rPr lang="ru-RU" dirty="0"/>
              <a:t>» в свободное время);</a:t>
            </a:r>
          </a:p>
          <a:p>
            <a:pPr fontAlgn="base"/>
            <a:r>
              <a:rPr lang="ru-RU" dirty="0"/>
              <a:t>Проанализировать конкурентов (всегда нужно понимать, как используют эти же инструменты другие);</a:t>
            </a:r>
          </a:p>
          <a:p>
            <a:pPr fontAlgn="base"/>
            <a:r>
              <a:rPr lang="ru-RU" dirty="0"/>
              <a:t>Поставить цели для каждого инструмента, использовать их системно в комплексе, а не дублировать одну и ту же информацию в разные каналы.</a:t>
            </a:r>
          </a:p>
          <a:p>
            <a:pPr fontAlgn="base"/>
            <a:r>
              <a:rPr lang="ru-RU" b="1" dirty="0" smtClean="0"/>
              <a:t>Существует </a:t>
            </a:r>
            <a:r>
              <a:rPr lang="ru-RU" b="1" dirty="0"/>
              <a:t>три типа каналов коммуникации в маркетинге:</a:t>
            </a:r>
            <a:endParaRPr lang="ru-RU" dirty="0"/>
          </a:p>
          <a:p>
            <a:pPr fontAlgn="base"/>
            <a:r>
              <a:rPr lang="ru-RU" b="1" dirty="0" err="1"/>
              <a:t>Owned</a:t>
            </a:r>
            <a:r>
              <a:rPr lang="ru-RU" b="1" dirty="0"/>
              <a:t>: </a:t>
            </a:r>
            <a:r>
              <a:rPr lang="ru-RU" dirty="0"/>
              <a:t>вы ими владеете, другими словами, создание контента на этих площадках полностью на ваше усмотрение — пишете, что хотите. Это может быть блог, сайт или страница в социальных сетях.</a:t>
            </a:r>
          </a:p>
          <a:p>
            <a:pPr fontAlgn="base"/>
            <a:r>
              <a:rPr lang="ru-RU" b="1" dirty="0" err="1"/>
              <a:t>Paid</a:t>
            </a:r>
            <a:r>
              <a:rPr lang="ru-RU" b="1" dirty="0"/>
              <a:t>: </a:t>
            </a:r>
            <a:r>
              <a:rPr lang="ru-RU" dirty="0"/>
              <a:t>это ваша реклама, те каналы коммуникации, за которые вы платите. Например, PPC, баннерная реклама или платное размещение рекламы у </a:t>
            </a:r>
            <a:r>
              <a:rPr lang="ru-RU" dirty="0" err="1"/>
              <a:t>блогеров</a:t>
            </a:r>
            <a:r>
              <a:rPr lang="ru-RU" dirty="0"/>
              <a:t>.</a:t>
            </a:r>
          </a:p>
          <a:p>
            <a:pPr fontAlgn="base"/>
            <a:r>
              <a:rPr lang="ru-RU" b="1" dirty="0" err="1"/>
              <a:t>Earned</a:t>
            </a:r>
            <a:r>
              <a:rPr lang="ru-RU" b="1" dirty="0"/>
              <a:t>:</a:t>
            </a:r>
            <a:r>
              <a:rPr lang="ru-RU" dirty="0"/>
              <a:t> </a:t>
            </a:r>
            <a:r>
              <a:rPr lang="ru-RU" dirty="0" smtClean="0"/>
              <a:t>это </a:t>
            </a:r>
            <a:r>
              <a:rPr lang="ru-RU" dirty="0"/>
              <a:t>те каналы коммуникации, на которые вы можете влиять только косвенно: СМИ, отзывы клиентов, рейтинги, обзоры у лидеров мнений и т.д.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1380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86605"/>
            <a:ext cx="8496944" cy="982156"/>
          </a:xfrm>
        </p:spPr>
        <p:txBody>
          <a:bodyPr/>
          <a:lstStyle/>
          <a:p>
            <a:r>
              <a:rPr lang="ru-RU" b="1" dirty="0"/>
              <a:t>Шаги по созданию PR-стратегии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1" y="2060848"/>
            <a:ext cx="7755200" cy="3808246"/>
          </a:xfrm>
        </p:spPr>
        <p:txBody>
          <a:bodyPr>
            <a:noAutofit/>
          </a:bodyPr>
          <a:lstStyle/>
          <a:p>
            <a:pPr fontAlgn="base"/>
            <a:r>
              <a:rPr lang="ru-RU" sz="1800" b="1" dirty="0"/>
              <a:t>Шаг 6: детализация инструментов</a:t>
            </a:r>
          </a:p>
          <a:p>
            <a:pPr fontAlgn="base"/>
            <a:r>
              <a:rPr lang="ru-RU" sz="1800" dirty="0" smtClean="0"/>
              <a:t> Например</a:t>
            </a:r>
            <a:r>
              <a:rPr lang="ru-RU" sz="1800" dirty="0"/>
              <a:t>, если это СМИ, нужно понять, какие именно медиа нам интересны (</a:t>
            </a:r>
            <a:r>
              <a:rPr lang="ru-RU" sz="1800" dirty="0" err="1"/>
              <a:t>business</a:t>
            </a:r>
            <a:r>
              <a:rPr lang="ru-RU" sz="1800" dirty="0"/>
              <a:t>/</a:t>
            </a:r>
            <a:r>
              <a:rPr lang="ru-RU" sz="1800" dirty="0" err="1"/>
              <a:t>lifestyle</a:t>
            </a:r>
            <a:r>
              <a:rPr lang="ru-RU" sz="1800" dirty="0"/>
              <a:t>/</a:t>
            </a:r>
            <a:r>
              <a:rPr lang="ru-RU" sz="1800" dirty="0" err="1"/>
              <a:t>tech</a:t>
            </a:r>
            <a:r>
              <a:rPr lang="ru-RU" sz="1800" dirty="0"/>
              <a:t>, месячные охваты, география), какие темы для публикаций можно им предложить, что нам важно рассказать в первую очередь и на чем сделать акцент. Нужно составить медиа-карту, со списком потенциально интересных медиа и с контактами журналистов.</a:t>
            </a:r>
          </a:p>
          <a:p>
            <a:pPr fontAlgn="base"/>
            <a:r>
              <a:rPr lang="ru-RU" sz="1800" dirty="0"/>
              <a:t>Если это мероприятия, нужно понимать, какие форматы нам интересны, где мы можем поучаствовать как гости, а где стоит принять участие как спикер, что для этого нужно и т.д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835567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86605"/>
            <a:ext cx="8496944" cy="1054164"/>
          </a:xfrm>
        </p:spPr>
        <p:txBody>
          <a:bodyPr/>
          <a:lstStyle/>
          <a:p>
            <a:r>
              <a:rPr lang="ru-RU" b="1" dirty="0"/>
              <a:t>Шаги по созданию PR-стратегии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5734"/>
            <a:ext cx="8496943" cy="4023360"/>
          </a:xfrm>
        </p:spPr>
        <p:txBody>
          <a:bodyPr>
            <a:noAutofit/>
          </a:bodyPr>
          <a:lstStyle/>
          <a:p>
            <a:pPr fontAlgn="base"/>
            <a:r>
              <a:rPr lang="ru-RU" sz="1400" b="1" dirty="0"/>
              <a:t>Шаг 7: </a:t>
            </a:r>
            <a:r>
              <a:rPr lang="ru-RU" sz="1400" b="1" dirty="0" err="1"/>
              <a:t>Антикризис</a:t>
            </a:r>
            <a:endParaRPr lang="ru-RU" sz="1400" b="1" dirty="0"/>
          </a:p>
          <a:p>
            <a:pPr fontAlgn="base"/>
            <a:r>
              <a:rPr lang="ru-RU" sz="1400" dirty="0"/>
              <a:t>Уже на этапе стратегии вам нужно подумать о возможных кризисах. </a:t>
            </a:r>
            <a:r>
              <a:rPr lang="ru-RU" sz="1400" b="1" dirty="0"/>
              <a:t>О чем нужно думать:</a:t>
            </a:r>
            <a:r>
              <a:rPr lang="ru-RU" sz="1400" dirty="0"/>
              <a:t> возможные масштабы и варианты кризиса, варианты ответов на этот самый кризис, экстренный план действий и состав команды реагирования. В случае «может быть все очень плохо» стоит составить список людей, лидеров мнений и медиа, которые могли бы вас поддержать в случае кризиса.</a:t>
            </a:r>
          </a:p>
          <a:p>
            <a:pPr fontAlgn="base"/>
            <a:r>
              <a:rPr lang="ru-RU" sz="1400" dirty="0"/>
              <a:t>Ориентировочный </a:t>
            </a:r>
            <a:r>
              <a:rPr lang="ru-RU" sz="1400" b="1" dirty="0"/>
              <a:t>план действий</a:t>
            </a:r>
            <a:r>
              <a:rPr lang="ru-RU" sz="1400" dirty="0"/>
              <a:t> на случай кризиса:</a:t>
            </a:r>
          </a:p>
          <a:p>
            <a:pPr fontAlgn="base"/>
            <a:r>
              <a:rPr lang="ru-RU" sz="1400" b="1" dirty="0"/>
              <a:t>Оценка ситуации.</a:t>
            </a:r>
            <a:r>
              <a:rPr lang="ru-RU" sz="1400" dirty="0"/>
              <a:t> Анализируем, что именно произошло, масштабы кризиса, собираем все факты и обстоятельства, максимально честно и объективно;</a:t>
            </a:r>
          </a:p>
          <a:p>
            <a:pPr fontAlgn="base"/>
            <a:r>
              <a:rPr lang="ru-RU" sz="1400" dirty="0"/>
              <a:t>Максимально оперативно совместно </a:t>
            </a:r>
            <a:r>
              <a:rPr lang="ru-RU" sz="1400" b="1" dirty="0"/>
              <a:t>определяем основную цель,</a:t>
            </a:r>
            <a:r>
              <a:rPr lang="ru-RU" sz="1400" dirty="0"/>
              <a:t> за что боремся и какая цель в финале, на что мы готовы ради этой цели пойти. И собственно риторику «защиты», кто говорит и что говорит;</a:t>
            </a:r>
          </a:p>
          <a:p>
            <a:pPr fontAlgn="base"/>
            <a:r>
              <a:rPr lang="ru-RU" sz="1400" b="1" dirty="0"/>
              <a:t>Выступаем</a:t>
            </a:r>
            <a:r>
              <a:rPr lang="ru-RU" sz="1400" dirty="0"/>
              <a:t> с согласованным заявлением, максимально оперативно, канал коммуникации зависит от масштаба кризиса;</a:t>
            </a:r>
          </a:p>
          <a:p>
            <a:pPr fontAlgn="base"/>
            <a:r>
              <a:rPr lang="ru-RU" sz="1400" dirty="0"/>
              <a:t>PR-менеджер </a:t>
            </a:r>
            <a:r>
              <a:rPr lang="ru-RU" sz="1400" b="1" dirty="0" err="1"/>
              <a:t>мониторит</a:t>
            </a:r>
            <a:r>
              <a:rPr lang="ru-RU" sz="1400" b="1" dirty="0"/>
              <a:t> все комментарии,</a:t>
            </a:r>
            <a:r>
              <a:rPr lang="ru-RU" sz="1400" dirty="0"/>
              <a:t> упоминания, реакцию, держит руку на пульсе, 24/7.</a:t>
            </a:r>
          </a:p>
          <a:p>
            <a:pPr fontAlgn="base"/>
            <a:r>
              <a:rPr lang="ru-RU" sz="1400" dirty="0"/>
              <a:t>Если есть в этом необходимость, оперативно собирает список </a:t>
            </a:r>
            <a:r>
              <a:rPr lang="ru-RU" sz="1400" b="1" dirty="0"/>
              <a:t>людей/медиа,</a:t>
            </a:r>
            <a:r>
              <a:rPr lang="ru-RU" sz="1400" dirty="0"/>
              <a:t> которые могли бы нас </a:t>
            </a:r>
            <a:r>
              <a:rPr lang="ru-RU" sz="1400" b="1" dirty="0"/>
              <a:t>поддержать</a:t>
            </a:r>
            <a:r>
              <a:rPr lang="ru-RU" sz="1400" dirty="0"/>
              <a:t> в случае ухудшения ситуации, просим публичную поддержку.</a:t>
            </a:r>
          </a:p>
          <a:p>
            <a:pPr fontAlgn="base"/>
            <a:r>
              <a:rPr lang="ru-RU" sz="1400" dirty="0"/>
              <a:t>Самое важное, что стоит помнить во время кризиса — чем быстрее вы реагируете, тем лучше. </a:t>
            </a:r>
            <a:r>
              <a:rPr lang="ru-RU" sz="1400" b="1" dirty="0"/>
              <a:t>Все должно быть максимально оперативно и честно.</a:t>
            </a:r>
            <a:endParaRPr lang="ru-RU" sz="1400" dirty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091694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86605"/>
            <a:ext cx="8856984" cy="1054164"/>
          </a:xfrm>
        </p:spPr>
        <p:txBody>
          <a:bodyPr/>
          <a:lstStyle/>
          <a:p>
            <a:r>
              <a:rPr lang="ru-RU" b="1" dirty="0"/>
              <a:t>Шаги по созданию PR-стратегии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1845734"/>
            <a:ext cx="7971224" cy="4751618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b="1" dirty="0" smtClean="0"/>
              <a:t>Шаг </a:t>
            </a:r>
            <a:r>
              <a:rPr lang="ru-RU" b="1" dirty="0"/>
              <a:t>8: Оценка эффективности</a:t>
            </a:r>
          </a:p>
          <a:p>
            <a:pPr fontAlgn="base"/>
            <a:r>
              <a:rPr lang="ru-RU" dirty="0"/>
              <a:t>Определитесь в начале, что для вас будет являться показателем эффективности PR. </a:t>
            </a:r>
            <a:endParaRPr lang="ru-RU" dirty="0" smtClean="0"/>
          </a:p>
          <a:p>
            <a:pPr fontAlgn="base"/>
            <a:r>
              <a:rPr lang="ru-RU" dirty="0" smtClean="0"/>
              <a:t>KPI</a:t>
            </a:r>
            <a:r>
              <a:rPr lang="ru-RU" dirty="0"/>
              <a:t>, </a:t>
            </a:r>
            <a:r>
              <a:rPr lang="ru-RU" dirty="0" err="1"/>
              <a:t>Key</a:t>
            </a:r>
            <a:r>
              <a:rPr lang="ru-RU" dirty="0"/>
              <a:t> </a:t>
            </a:r>
            <a:r>
              <a:rPr lang="ru-RU" dirty="0" err="1"/>
              <a:t>performance</a:t>
            </a:r>
            <a:r>
              <a:rPr lang="ru-RU" dirty="0"/>
              <a:t> </a:t>
            </a:r>
            <a:r>
              <a:rPr lang="ru-RU" dirty="0" err="1"/>
              <a:t>indicator</a:t>
            </a:r>
            <a:r>
              <a:rPr lang="ru-RU" dirty="0"/>
              <a:t> — ключевые показатели деятельности, по которым отслеживается результат активностей.</a:t>
            </a:r>
          </a:p>
          <a:p>
            <a:pPr fontAlgn="base"/>
            <a:r>
              <a:rPr lang="ru-RU" b="1" dirty="0"/>
              <a:t>Для PR это могут быть следующие показатели:</a:t>
            </a:r>
            <a:endParaRPr lang="ru-RU" dirty="0"/>
          </a:p>
          <a:p>
            <a:pPr fontAlgn="base"/>
            <a:r>
              <a:rPr lang="ru-RU" dirty="0"/>
              <a:t>Количество публикаций в месяц</a:t>
            </a:r>
          </a:p>
          <a:p>
            <a:pPr fontAlgn="base"/>
            <a:r>
              <a:rPr lang="ru-RU" dirty="0"/>
              <a:t>Количество упоминаний в месяц</a:t>
            </a:r>
          </a:p>
          <a:p>
            <a:pPr fontAlgn="base"/>
            <a:r>
              <a:rPr lang="ru-RU" dirty="0"/>
              <a:t>Охват в СМИ (месяц)</a:t>
            </a:r>
          </a:p>
          <a:p>
            <a:pPr fontAlgn="base"/>
            <a:r>
              <a:rPr lang="ru-RU" dirty="0"/>
              <a:t>Взаимодействие с материалами в СМИ — лайки, комментарии, </a:t>
            </a:r>
            <a:r>
              <a:rPr lang="ru-RU" dirty="0" err="1"/>
              <a:t>репосты</a:t>
            </a:r>
            <a:endParaRPr lang="ru-RU" dirty="0"/>
          </a:p>
          <a:p>
            <a:pPr fontAlgn="base"/>
            <a:r>
              <a:rPr lang="ru-RU" dirty="0"/>
              <a:t>Трафик на ваш сайт</a:t>
            </a:r>
          </a:p>
          <a:p>
            <a:pPr fontAlgn="base"/>
            <a:r>
              <a:rPr lang="ru-RU" dirty="0"/>
              <a:t>Количество запросов на интервью/выступление</a:t>
            </a:r>
          </a:p>
          <a:p>
            <a:pPr fontAlgn="base"/>
            <a:r>
              <a:rPr lang="ru-RU" dirty="0"/>
              <a:t>Узнаваемость бренда (глубинные интервью)</a:t>
            </a:r>
          </a:p>
          <a:p>
            <a:pPr fontAlgn="base"/>
            <a:r>
              <a:rPr lang="ru-RU" dirty="0"/>
              <a:t>Их намного больше, все зависит от цели компании и кампании.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3899838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189</TotalTime>
  <Words>1399</Words>
  <Application>Microsoft Office PowerPoint</Application>
  <PresentationFormat>Экран (4:3)</PresentationFormat>
  <Paragraphs>138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Calibri</vt:lpstr>
      <vt:lpstr>Calibri Light</vt:lpstr>
      <vt:lpstr>Wingdings</vt:lpstr>
      <vt:lpstr>Wingdings 2</vt:lpstr>
      <vt:lpstr>Ретро</vt:lpstr>
      <vt:lpstr>Тема 5. Стратегии в деятельности по связям с общественностью</vt:lpstr>
      <vt:lpstr>PR – стратегия </vt:lpstr>
      <vt:lpstr>PR – стратегия </vt:lpstr>
      <vt:lpstr>Из чего состоит PR-стратегия: </vt:lpstr>
      <vt:lpstr>Шаги по созданию PR-стратегии </vt:lpstr>
      <vt:lpstr>Шаги по созданию PR-стратегии</vt:lpstr>
      <vt:lpstr>Шаги по созданию PR-стратегии</vt:lpstr>
      <vt:lpstr>Шаги по созданию PR-стратегии</vt:lpstr>
      <vt:lpstr>Шаги по созданию PR-стратегии</vt:lpstr>
      <vt:lpstr>Шаги по созданию PR-стратегии</vt:lpstr>
      <vt:lpstr>Два основных стратегических направления:</vt:lpstr>
      <vt:lpstr>Два основных стратегических направления: (продолжение) </vt:lpstr>
      <vt:lpstr>Виды современных школ стратегий и их возможности в отношении деятельности по связям с общественностью.</vt:lpstr>
      <vt:lpstr>Применение в деятельности по связям с общественностью основных положений школы дизайна основано на следующих посылках. </vt:lpstr>
      <vt:lpstr>Виды стратегий в деятельности по связям с общественностью </vt:lpstr>
      <vt:lpstr>Виды стратегий в деятельности по связям с общественностью (продолжение) </vt:lpstr>
      <vt:lpstr>Стратегии PULL и PUSH </vt:lpstr>
      <vt:lpstr>   Pull Strategy – Стратегия Притяжения</vt:lpstr>
      <vt:lpstr> Push Strategy – Стратегия Подталкивания</vt:lpstr>
      <vt:lpstr>Стратегии PULL и PUSH</vt:lpstr>
      <vt:lpstr>Стратегии PULL и PUSH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Галя</dc:creator>
  <cp:lastModifiedBy>Пользователь Windows</cp:lastModifiedBy>
  <cp:revision>22</cp:revision>
  <dcterms:created xsi:type="dcterms:W3CDTF">2012-09-19T23:52:48Z</dcterms:created>
  <dcterms:modified xsi:type="dcterms:W3CDTF">2020-10-10T18:00:34Z</dcterms:modified>
</cp:coreProperties>
</file>