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1" r:id="rId4"/>
    <p:sldId id="262" r:id="rId5"/>
    <p:sldId id="263" r:id="rId6"/>
    <p:sldId id="258" r:id="rId7"/>
    <p:sldId id="259" r:id="rId8"/>
    <p:sldId id="260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59" d="100"/>
          <a:sy n="59" d="100"/>
        </p:scale>
        <p:origin x="75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9F2D-B14D-4B3B-90C0-DD3B94F4014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41BB0-9358-4757-9473-4B143D62FE2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9732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9F2D-B14D-4B3B-90C0-DD3B94F4014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41BB0-9358-4757-9473-4B143D62F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279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9F2D-B14D-4B3B-90C0-DD3B94F4014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41BB0-9358-4757-9473-4B143D62F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974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9F2D-B14D-4B3B-90C0-DD3B94F4014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41BB0-9358-4757-9473-4B143D62F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253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9F2D-B14D-4B3B-90C0-DD3B94F4014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41BB0-9358-4757-9473-4B143D62FE2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941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9F2D-B14D-4B3B-90C0-DD3B94F4014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41BB0-9358-4757-9473-4B143D62F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921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9F2D-B14D-4B3B-90C0-DD3B94F4014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41BB0-9358-4757-9473-4B143D62F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638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9F2D-B14D-4B3B-90C0-DD3B94F4014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41BB0-9358-4757-9473-4B143D62F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785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9F2D-B14D-4B3B-90C0-DD3B94F4014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41BB0-9358-4757-9473-4B143D62F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020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7F09F2D-B14D-4B3B-90C0-DD3B94F4014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141BB0-9358-4757-9473-4B143D62F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84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9F2D-B14D-4B3B-90C0-DD3B94F4014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41BB0-9358-4757-9473-4B143D62F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537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7F09F2D-B14D-4B3B-90C0-DD3B94F40142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E141BB0-9358-4757-9473-4B143D62FE26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1739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Псевдособытия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pPr algn="r"/>
            <a:r>
              <a:rPr lang="ru-RU" dirty="0" smtClean="0"/>
              <a:t>Дополнение к теме 6</a:t>
            </a:r>
          </a:p>
          <a:p>
            <a:pPr algn="r"/>
            <a:r>
              <a:rPr lang="ru-RU" dirty="0" smtClean="0"/>
              <a:t>Курс: Организация и проведение</a:t>
            </a:r>
          </a:p>
          <a:p>
            <a:pPr algn="r"/>
            <a:r>
              <a:rPr lang="ru-RU" dirty="0" smtClean="0"/>
              <a:t> кампаний в сфере СО</a:t>
            </a:r>
          </a:p>
          <a:p>
            <a:pPr algn="r"/>
            <a:r>
              <a:rPr lang="ru-RU" dirty="0" smtClean="0"/>
              <a:t>Преподаватель: Аникина Т.А.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17146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Тридцать два способа создать новости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8. Организовать рекламную акцию знаменитости.</a:t>
            </a:r>
          </a:p>
          <a:p>
            <a:r>
              <a:rPr lang="ru-RU" dirty="0"/>
              <a:t>9. Организовать выступление.</a:t>
            </a:r>
          </a:p>
          <a:p>
            <a:r>
              <a:rPr lang="ru-RU" dirty="0"/>
              <a:t>10. Сделать анализ или прогноз.</a:t>
            </a:r>
          </a:p>
          <a:p>
            <a:r>
              <a:rPr lang="ru-RU" dirty="0"/>
              <a:t>11. Создать комитеты и объявить об этом.</a:t>
            </a:r>
          </a:p>
          <a:p>
            <a:r>
              <a:rPr lang="ru-RU" dirty="0"/>
              <a:t>12. Провести выборы.</a:t>
            </a:r>
          </a:p>
          <a:p>
            <a:r>
              <a:rPr lang="ru-RU" dirty="0"/>
              <a:t>13. Объявить о новом назначении.</a:t>
            </a:r>
          </a:p>
          <a:p>
            <a:r>
              <a:rPr lang="ru-RU" dirty="0"/>
              <a:t>14. Отметить юбилей.</a:t>
            </a:r>
          </a:p>
          <a:p>
            <a:r>
              <a:rPr lang="ru-RU" dirty="0"/>
              <a:t>15. Выпустить подборку фактов.</a:t>
            </a:r>
          </a:p>
        </p:txBody>
      </p:sp>
    </p:spTree>
    <p:extLst>
      <p:ext uri="{BB962C8B-B14F-4D97-AF65-F5344CB8AC3E}">
        <p14:creationId xmlns:p14="http://schemas.microsoft.com/office/powerpoint/2010/main" val="3035712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394977"/>
            <a:ext cx="10058400" cy="1139909"/>
          </a:xfrm>
        </p:spPr>
        <p:txBody>
          <a:bodyPr/>
          <a:lstStyle/>
          <a:p>
            <a:r>
              <a:rPr lang="ru-RU" b="1" dirty="0" smtClean="0"/>
              <a:t>Тридцать два способа создать новости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16. Привязать к празднику.</a:t>
            </a:r>
          </a:p>
          <a:p>
            <a:r>
              <a:rPr lang="ru-RU" dirty="0"/>
              <a:t>17. Совершить путешествие.</a:t>
            </a:r>
          </a:p>
          <a:p>
            <a:r>
              <a:rPr lang="ru-RU" dirty="0"/>
              <a:t>18. Учредить награду.</a:t>
            </a:r>
          </a:p>
          <a:p>
            <a:r>
              <a:rPr lang="ru-RU" dirty="0"/>
              <a:t>19. Провести конкурс.</a:t>
            </a:r>
          </a:p>
          <a:p>
            <a:r>
              <a:rPr lang="ru-RU" dirty="0"/>
              <a:t>20. Принять резолюцию.</a:t>
            </a:r>
          </a:p>
          <a:p>
            <a:r>
              <a:rPr lang="ru-RU" dirty="0"/>
              <a:t>21. Предстать перед общественной организацией.</a:t>
            </a:r>
          </a:p>
          <a:p>
            <a:r>
              <a:rPr lang="ru-RU" dirty="0"/>
              <a:t>22. Устроить специальное мероприятие.</a:t>
            </a:r>
          </a:p>
          <a:p>
            <a:r>
              <a:rPr lang="ru-RU" dirty="0"/>
              <a:t>23. Написать письмо.</a:t>
            </a:r>
          </a:p>
          <a:p>
            <a:r>
              <a:rPr lang="ru-RU" dirty="0"/>
              <a:t>24. Распространить полученное вами письмо (с разрешения отправителя).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1953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117654"/>
          </a:xfrm>
        </p:spPr>
        <p:txBody>
          <a:bodyPr/>
          <a:lstStyle/>
          <a:p>
            <a:r>
              <a:rPr lang="ru-RU" b="1" dirty="0" smtClean="0"/>
              <a:t>Тридцать два способа создать новости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25. Переработать федеральные отчеты и исследования с учетом местной специфики.</a:t>
            </a:r>
          </a:p>
          <a:p>
            <a:r>
              <a:rPr lang="ru-RU" dirty="0"/>
              <a:t>26. Начать дискуссию.</a:t>
            </a:r>
          </a:p>
          <a:p>
            <a:r>
              <a:rPr lang="ru-RU" dirty="0"/>
              <a:t>27. Привязать в известной дате.</a:t>
            </a:r>
          </a:p>
          <a:p>
            <a:r>
              <a:rPr lang="ru-RU" dirty="0"/>
              <a:t>28. Чествовать какое-либо учреждение.</a:t>
            </a:r>
          </a:p>
          <a:p>
            <a:r>
              <a:rPr lang="ru-RU" dirty="0"/>
              <a:t>29. Организовать посещение вашего предприятия.</a:t>
            </a:r>
          </a:p>
          <a:p>
            <a:r>
              <a:rPr lang="ru-RU" dirty="0"/>
              <a:t>30. Проверить проект.</a:t>
            </a:r>
          </a:p>
          <a:p>
            <a:r>
              <a:rPr lang="ru-RU" dirty="0"/>
              <a:t>31. Объявить благодарность.</a:t>
            </a:r>
          </a:p>
          <a:p>
            <a:r>
              <a:rPr lang="ru-RU" dirty="0"/>
              <a:t>32. Заявить протест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0197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При проведении специальных событий существует определенная опасность перерождения специальных мероприятий по связям с общественностью в псевдо-события, которые представляют собой неудачный вариант специальных мероприятий. </a:t>
            </a:r>
          </a:p>
          <a:p>
            <a:r>
              <a:rPr lang="ru-RU" sz="2400" dirty="0" smtClean="0"/>
              <a:t>Дело в том, что псевдо-события пытаются представить простые факты более глубокими, более сложными, чем они есть на самом деле.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589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Термин «</a:t>
            </a:r>
            <a:r>
              <a:rPr lang="ru-RU" dirty="0" err="1" smtClean="0"/>
              <a:t>Псевдособытие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Историку </a:t>
            </a:r>
            <a:r>
              <a:rPr lang="ru-RU" sz="2400" dirty="0" err="1" smtClean="0"/>
              <a:t>Дэниэлу</a:t>
            </a:r>
            <a:r>
              <a:rPr lang="ru-RU" sz="2400" dirty="0" smtClean="0"/>
              <a:t> </a:t>
            </a:r>
            <a:r>
              <a:rPr lang="ru-RU" sz="2400" dirty="0" err="1" smtClean="0"/>
              <a:t>Бурстину</a:t>
            </a:r>
            <a:r>
              <a:rPr lang="ru-RU" sz="2400" dirty="0" smtClean="0"/>
              <a:t>  (</a:t>
            </a:r>
            <a:r>
              <a:rPr lang="ru-RU" sz="2400" dirty="0" err="1" smtClean="0"/>
              <a:t>Daniel</a:t>
            </a:r>
            <a:r>
              <a:rPr lang="ru-RU" sz="2400" dirty="0" smtClean="0"/>
              <a:t> </a:t>
            </a:r>
            <a:r>
              <a:rPr lang="ru-RU" sz="2400" dirty="0" err="1" smtClean="0"/>
              <a:t>Boorstin</a:t>
            </a:r>
            <a:r>
              <a:rPr lang="ru-RU" sz="2400" dirty="0" smtClean="0"/>
              <a:t>) принадлежит термин </a:t>
            </a:r>
          </a:p>
          <a:p>
            <a:r>
              <a:rPr lang="ru-RU" sz="2400" dirty="0" smtClean="0"/>
              <a:t>«</a:t>
            </a:r>
            <a:r>
              <a:rPr lang="ru-RU" sz="2400" dirty="0" err="1" smtClean="0"/>
              <a:t>псевдособытие</a:t>
            </a:r>
            <a:r>
              <a:rPr lang="ru-RU" sz="2400" dirty="0" smtClean="0"/>
              <a:t>»</a:t>
            </a:r>
          </a:p>
          <a:p>
            <a:r>
              <a:rPr lang="ru-RU" sz="2400" dirty="0" smtClean="0"/>
              <a:t>для </a:t>
            </a:r>
            <a:r>
              <a:rPr lang="ru-RU" sz="2400" dirty="0"/>
              <a:t>обозначения действий и положений, которые в основном подготовлены для того, чтобы привлечь внимание прессы</a:t>
            </a:r>
          </a:p>
        </p:txBody>
      </p:sp>
    </p:spTree>
    <p:extLst>
      <p:ext uri="{BB962C8B-B14F-4D97-AF65-F5344CB8AC3E}">
        <p14:creationId xmlns:p14="http://schemas.microsoft.com/office/powerpoint/2010/main" val="3522054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</a:t>
            </a:r>
            <a:r>
              <a:rPr lang="ru-RU" dirty="0" err="1" smtClean="0"/>
              <a:t>псевдособытий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237014"/>
            <a:ext cx="10058400" cy="3632080"/>
          </a:xfrm>
        </p:spPr>
        <p:txBody>
          <a:bodyPr>
            <a:normAutofit/>
          </a:bodyPr>
          <a:lstStyle/>
          <a:p>
            <a:r>
              <a:rPr lang="ru-RU" sz="2400" dirty="0"/>
              <a:t>Два наиболее ранних примера, которые не потеряли значения до сих пор, — это конкурс «Мисс Америка» и церемония вручения наград Киноакадемии (премия «Оскар»).</a:t>
            </a:r>
          </a:p>
          <a:p>
            <a:r>
              <a:rPr lang="ru-RU" sz="2400" dirty="0"/>
              <a:t>Конкурс «Мисс Америка» изначально создан в результате творческого решения вопроса, стоящего перед большинством американских курортов: «Как нам продлить туристический сезон и после Дня труда?» Этот конкурс не только способствовал расцвету экономики Атлантик-Сити, но и стал прекрасным развлечением для всей Америки.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20678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Другое американское изобретение, которое тоже предназначалось для паблисити, — церемония вручения наград Киноакадемии. Она превратилась в целую отрасль с оборотом в 100 млн. долл. и аудиторией по всему миру. Об этой истории рассказывала репортер </a:t>
            </a:r>
            <a:r>
              <a:rPr lang="ru-RU" sz="2400" i="1" dirty="0" err="1"/>
              <a:t>The</a:t>
            </a:r>
            <a:r>
              <a:rPr lang="ru-RU" sz="2400" i="1" dirty="0"/>
              <a:t> </a:t>
            </a:r>
            <a:r>
              <a:rPr lang="ru-RU" sz="2400" i="1" dirty="0" err="1"/>
              <a:t>Wall</a:t>
            </a:r>
            <a:r>
              <a:rPr lang="ru-RU" sz="2400" i="1" dirty="0"/>
              <a:t> </a:t>
            </a:r>
            <a:r>
              <a:rPr lang="ru-RU" sz="2400" i="1" dirty="0" err="1"/>
              <a:t>Street</a:t>
            </a:r>
            <a:r>
              <a:rPr lang="ru-RU" sz="2400" i="1" dirty="0"/>
              <a:t> </a:t>
            </a:r>
            <a:r>
              <a:rPr lang="ru-RU" sz="2400" i="1" dirty="0" err="1"/>
              <a:t>Journal</a:t>
            </a:r>
            <a:r>
              <a:rPr lang="ru-RU" sz="2400" dirty="0"/>
              <a:t> </a:t>
            </a:r>
            <a:r>
              <a:rPr lang="ru-RU" sz="2400" dirty="0" err="1"/>
              <a:t>Лайза</a:t>
            </a:r>
            <a:r>
              <a:rPr lang="ru-RU" sz="2400" dirty="0"/>
              <a:t> </a:t>
            </a:r>
            <a:r>
              <a:rPr lang="ru-RU" sz="2400" dirty="0" err="1"/>
              <a:t>Бэннон</a:t>
            </a:r>
            <a:r>
              <a:rPr lang="ru-RU" sz="2400" dirty="0"/>
              <a:t> </a:t>
            </a:r>
            <a:r>
              <a:rPr lang="ru-RU" sz="2400" i="1" dirty="0" smtClean="0"/>
              <a:t>(</a:t>
            </a:r>
            <a:r>
              <a:rPr lang="ru-RU" sz="2400" i="1" dirty="0" err="1"/>
              <a:t>Lisa</a:t>
            </a:r>
            <a:r>
              <a:rPr lang="ru-RU" sz="2400" i="1" dirty="0"/>
              <a:t> </a:t>
            </a:r>
            <a:r>
              <a:rPr lang="ru-RU" sz="2400" i="1" dirty="0" err="1"/>
              <a:t>Bannon</a:t>
            </a:r>
            <a:r>
              <a:rPr lang="ru-RU" sz="2400" i="1" dirty="0"/>
              <a:t>)</a:t>
            </a:r>
            <a:r>
              <a:rPr lang="ru-RU" sz="2400" dirty="0"/>
              <a:t>:</a:t>
            </a:r>
          </a:p>
          <a:p>
            <a:r>
              <a:rPr lang="ru-RU" sz="2400" dirty="0"/>
              <a:t>«Все началось в 1929 г. в отеле Рузвельт (</a:t>
            </a:r>
            <a:r>
              <a:rPr lang="ru-RU" sz="2400" dirty="0" err="1"/>
              <a:t>Roosevelt</a:t>
            </a:r>
            <a:r>
              <a:rPr lang="ru-RU" sz="2400" dirty="0"/>
              <a:t> </a:t>
            </a:r>
            <a:r>
              <a:rPr lang="ru-RU" sz="2400" dirty="0" err="1"/>
              <a:t>Hotel</a:t>
            </a:r>
            <a:r>
              <a:rPr lang="ru-RU" sz="2400" dirty="0"/>
              <a:t>) в Голливуде как экспериментальное шоу для привлечения внимания прессы к кинопроизводству. Теперь это крупнейшее событие года в мире развлечений. Оно не только дает такой доход, которого достаточно для года работы некоммерческой Академии киноискусства, но и может удвоить кассовый сбор фильма-победителя, стать площадкой для демонстрации изделий ювелиров и модельеров, обеспечить процветание индустрии гостеприимства и попутно благоприятно повлиять на многие другие сферы деловой активности.»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00393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Причина появления </a:t>
            </a:r>
            <a:r>
              <a:rPr lang="ru-RU" dirty="0" err="1" smtClean="0"/>
              <a:t>псевдособытий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514600"/>
            <a:ext cx="10058400" cy="335449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Широкое распространение псевдо-событий в практике связей с общественностью связано с тем, что повседневная деятельность большинства промышленных предприятий не создает достаточного количества новой информации. Поэтому и специалисты по связям с общественностью и журналисты заинтересованы в проведении псевдо-событий.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29871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Преимущества </a:t>
            </a:r>
            <a:r>
              <a:rPr lang="ru-RU" dirty="0" err="1" smtClean="0"/>
              <a:t>псевдособытий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677886"/>
            <a:ext cx="10058400" cy="3191208"/>
          </a:xfrm>
        </p:spPr>
        <p:txBody>
          <a:bodyPr/>
          <a:lstStyle/>
          <a:p>
            <a:r>
              <a:rPr lang="ru-RU" sz="2800" dirty="0" smtClean="0"/>
              <a:t>они более приспособлены к стандартам СМИ; </a:t>
            </a:r>
            <a:br>
              <a:rPr lang="ru-RU" sz="2800" dirty="0" smtClean="0"/>
            </a:br>
            <a:r>
              <a:rPr lang="ru-RU" sz="2800" dirty="0"/>
              <a:t>о</a:t>
            </a:r>
            <a:r>
              <a:rPr lang="ru-RU" sz="2800" dirty="0" smtClean="0"/>
              <a:t>ни быстрее распространяются и более хорошо запоминаются; </a:t>
            </a:r>
            <a:br>
              <a:rPr lang="ru-RU" sz="2800" dirty="0" smtClean="0"/>
            </a:br>
            <a:r>
              <a:rPr lang="ru-RU" sz="2800" dirty="0" smtClean="0"/>
              <a:t>более </a:t>
            </a:r>
            <a:r>
              <a:rPr lang="ru-RU" sz="2800" dirty="0" err="1" smtClean="0"/>
              <a:t>социабельны</a:t>
            </a:r>
            <a:r>
              <a:rPr lang="ru-RU" sz="2800" dirty="0" smtClean="0"/>
              <a:t>, т.е. доступны наблюдению; </a:t>
            </a:r>
            <a:br>
              <a:rPr lang="ru-RU" sz="2800" dirty="0" smtClean="0"/>
            </a:br>
            <a:r>
              <a:rPr lang="ru-RU" sz="2800" dirty="0" smtClean="0"/>
              <a:t>они могут быть повторены, усилены и ретранслированы.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3533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Недостатки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628900"/>
            <a:ext cx="10058400" cy="3240194"/>
          </a:xfrm>
        </p:spPr>
        <p:txBody>
          <a:bodyPr/>
          <a:lstStyle/>
          <a:p>
            <a:r>
              <a:rPr lang="ru-RU" sz="3200" dirty="0" smtClean="0"/>
              <a:t>Главный недостаток псевдо-событий связан с тем, что они преувеличивают или искажают реальную подоплеку событий, происходящих в организации.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7206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2114" y="391886"/>
            <a:ext cx="10515600" cy="16002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Тридцать </a:t>
            </a:r>
            <a:r>
              <a:rPr lang="ru-RU" b="1" dirty="0"/>
              <a:t>два способа создать новости для своей организации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Привязать к теме дня.</a:t>
            </a:r>
          </a:p>
          <a:p>
            <a:r>
              <a:rPr lang="ru-RU" dirty="0"/>
              <a:t>2. Объединить усилия с другой организацией в работе над общим проектом.</a:t>
            </a:r>
          </a:p>
          <a:p>
            <a:r>
              <a:rPr lang="ru-RU" dirty="0"/>
              <a:t>3. Объединить усилия с газетой или вещательной станцией в работе над общим проектом.</a:t>
            </a:r>
          </a:p>
          <a:p>
            <a:r>
              <a:rPr lang="ru-RU" dirty="0"/>
              <a:t>4. Провести опрос общественного мнения.</a:t>
            </a:r>
          </a:p>
          <a:p>
            <a:r>
              <a:rPr lang="ru-RU" dirty="0"/>
              <a:t>5. Выпустить отчет об исследованиях.</a:t>
            </a:r>
          </a:p>
          <a:p>
            <a:r>
              <a:rPr lang="ru-RU" dirty="0"/>
              <a:t>6. Организовать интервью с известным человеком.</a:t>
            </a:r>
          </a:p>
          <a:p>
            <a:r>
              <a:rPr lang="ru-RU" dirty="0"/>
              <a:t>7. Вступить в полемику.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6222239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Фиолетовый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32</TotalTime>
  <Words>624</Words>
  <Application>Microsoft Office PowerPoint</Application>
  <PresentationFormat>Широкоэкранный</PresentationFormat>
  <Paragraphs>60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Calibri</vt:lpstr>
      <vt:lpstr>Calibri Light</vt:lpstr>
      <vt:lpstr>Ретро</vt:lpstr>
      <vt:lpstr>Псевдособытия </vt:lpstr>
      <vt:lpstr>Презентация PowerPoint</vt:lpstr>
      <vt:lpstr>Термин «Псевдособытие»</vt:lpstr>
      <vt:lpstr>Примеры псевдособытий </vt:lpstr>
      <vt:lpstr>Пример 2</vt:lpstr>
      <vt:lpstr>Причина появления псевдособытий</vt:lpstr>
      <vt:lpstr>Преимущества псевдособытий</vt:lpstr>
      <vt:lpstr>Недостатки </vt:lpstr>
      <vt:lpstr>   Тридцать два способа создать новости для своей организации </vt:lpstr>
      <vt:lpstr>Тридцать два способа создать новости</vt:lpstr>
      <vt:lpstr>Тридцать два способа создать новости</vt:lpstr>
      <vt:lpstr>Тридцать два способа создать новости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Псевдособытия</dc:title>
  <dc:creator>Пользователь Windows</dc:creator>
  <cp:lastModifiedBy>Пользователь Windows</cp:lastModifiedBy>
  <cp:revision>4</cp:revision>
  <dcterms:created xsi:type="dcterms:W3CDTF">2020-04-13T03:12:11Z</dcterms:created>
  <dcterms:modified xsi:type="dcterms:W3CDTF">2020-04-13T03:44:12Z</dcterms:modified>
</cp:coreProperties>
</file>