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70" r:id="rId4"/>
    <p:sldId id="271" r:id="rId5"/>
    <p:sldId id="272" r:id="rId6"/>
    <p:sldId id="273" r:id="rId7"/>
    <p:sldId id="260" r:id="rId8"/>
    <p:sldId id="263" r:id="rId9"/>
    <p:sldId id="261" r:id="rId10"/>
    <p:sldId id="262" r:id="rId11"/>
    <p:sldId id="264" r:id="rId12"/>
    <p:sldId id="265" r:id="rId13"/>
    <p:sldId id="266" r:id="rId14"/>
    <p:sldId id="267" r:id="rId15"/>
    <p:sldId id="268" r:id="rId16"/>
    <p:sldId id="269" r:id="rId17"/>
    <p:sldId id="274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4" d="100"/>
          <a:sy n="84" d="100"/>
        </p:scale>
        <p:origin x="14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5AF9-78EA-4743-A774-14D7B8A57A3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7DCF4-754E-48B6-BFB0-ADEAB6B89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582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5AF9-78EA-4743-A774-14D7B8A57A3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7DCF4-754E-48B6-BFB0-ADEAB6B89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458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5AF9-78EA-4743-A774-14D7B8A57A3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7DCF4-754E-48B6-BFB0-ADEAB6B89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030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5AF9-78EA-4743-A774-14D7B8A57A3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7DCF4-754E-48B6-BFB0-ADEAB6B89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801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5AF9-78EA-4743-A774-14D7B8A57A3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7DCF4-754E-48B6-BFB0-ADEAB6B89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654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5AF9-78EA-4743-A774-14D7B8A57A3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7DCF4-754E-48B6-BFB0-ADEAB6B89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292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5AF9-78EA-4743-A774-14D7B8A57A3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7DCF4-754E-48B6-BFB0-ADEAB6B89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052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5AF9-78EA-4743-A774-14D7B8A57A3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7DCF4-754E-48B6-BFB0-ADEAB6B89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785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5AF9-78EA-4743-A774-14D7B8A57A3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7DCF4-754E-48B6-BFB0-ADEAB6B89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638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5AF9-78EA-4743-A774-14D7B8A57A3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7DCF4-754E-48B6-BFB0-ADEAB6B89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05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5AF9-78EA-4743-A774-14D7B8A57A3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7DCF4-754E-48B6-BFB0-ADEAB6B89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629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55AF9-78EA-4743-A774-14D7B8A57A3A}" type="datetimeFigureOut">
              <a:rPr lang="ru-RU" smtClean="0"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7DCF4-754E-48B6-BFB0-ADEAB6B89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3992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62151" y="533784"/>
            <a:ext cx="10731062" cy="2387600"/>
          </a:xfrm>
        </p:spPr>
        <p:txBody>
          <a:bodyPr>
            <a:normAutofit fontScale="90000"/>
          </a:bodyPr>
          <a:lstStyle/>
          <a:p>
            <a:r>
              <a:rPr lang="ru-RU" dirty="0"/>
              <a:t>3.4. Основные подходы к пониманию цели. Концепция SMART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95600" y="3886200"/>
            <a:ext cx="7376864" cy="1752600"/>
          </a:xfrm>
        </p:spPr>
        <p:txBody>
          <a:bodyPr/>
          <a:lstStyle/>
          <a:p>
            <a:pPr algn="r"/>
            <a:r>
              <a:rPr lang="ru-RU" dirty="0"/>
              <a:t>Курс: Организация и проведение кампаний в сфере СО</a:t>
            </a:r>
          </a:p>
          <a:p>
            <a:pPr algn="r"/>
            <a:r>
              <a:rPr lang="ru-RU" dirty="0"/>
              <a:t>Преподаватель: Аникина Т.А.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90890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b="1" dirty="0" smtClean="0"/>
              <a:t> </a:t>
            </a:r>
            <a:r>
              <a:rPr lang="en-US" sz="8000" b="1" dirty="0" smtClean="0"/>
              <a:t>S</a:t>
            </a:r>
            <a:r>
              <a:rPr lang="ru-RU" b="1" dirty="0" smtClean="0"/>
              <a:t>   -  </a:t>
            </a:r>
            <a:r>
              <a:rPr lang="en-US" b="1" dirty="0" smtClean="0"/>
              <a:t>SPECIFIC</a:t>
            </a:r>
            <a:r>
              <a:rPr lang="ru-RU" b="1" dirty="0" smtClean="0"/>
              <a:t>  - КОНКРЕТНОСТЬ 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 </a:t>
            </a:r>
            <a:r>
              <a:rPr lang="ru-RU" dirty="0" smtClean="0"/>
              <a:t>менее </a:t>
            </a:r>
            <a:r>
              <a:rPr lang="ru-RU" dirty="0"/>
              <a:t>частые</a:t>
            </a:r>
            <a:r>
              <a:rPr lang="en-US" dirty="0"/>
              <a:t>, </a:t>
            </a:r>
            <a:r>
              <a:rPr lang="ru-RU" dirty="0"/>
              <a:t>но возможные вариации</a:t>
            </a:r>
            <a:r>
              <a:rPr lang="en-US" dirty="0"/>
              <a:t> – significant, stretching, </a:t>
            </a:r>
            <a:r>
              <a:rPr lang="en-US" dirty="0" smtClean="0"/>
              <a:t>simple.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достижения этой характеристики нужно ответить на пять «W» вопросов:</a:t>
            </a:r>
          </a:p>
          <a:p>
            <a:r>
              <a:rPr lang="ru-RU" b="1" dirty="0" err="1"/>
              <a:t>What</a:t>
            </a:r>
            <a:r>
              <a:rPr lang="ru-RU" dirty="0"/>
              <a:t>: Что нужно достичь?</a:t>
            </a:r>
          </a:p>
          <a:p>
            <a:r>
              <a:rPr lang="ru-RU" b="1" dirty="0" err="1"/>
              <a:t>Why</a:t>
            </a:r>
            <a:r>
              <a:rPr lang="ru-RU" dirty="0"/>
              <a:t>: Почему это нужно достичь? Какие выгоды и преимущества будут получены?</a:t>
            </a:r>
          </a:p>
          <a:p>
            <a:r>
              <a:rPr lang="ru-RU" b="1" dirty="0" err="1"/>
              <a:t>Who</a:t>
            </a:r>
            <a:r>
              <a:rPr lang="ru-RU" dirty="0"/>
              <a:t>: Кто вовлечен в работу?</a:t>
            </a:r>
          </a:p>
          <a:p>
            <a:r>
              <a:rPr lang="ru-RU" b="1" dirty="0" err="1"/>
              <a:t>Where</a:t>
            </a:r>
            <a:r>
              <a:rPr lang="ru-RU" dirty="0"/>
              <a:t>: Где происходит работа?</a:t>
            </a:r>
          </a:p>
          <a:p>
            <a:r>
              <a:rPr lang="ru-RU" b="1" dirty="0" err="1"/>
              <a:t>Which</a:t>
            </a:r>
            <a:r>
              <a:rPr lang="ru-RU" dirty="0"/>
              <a:t>: Какие требования, условия и ограничения ставятся к работе?</a:t>
            </a:r>
            <a:r>
              <a:rPr lang="ru-RU" b="1" dirty="0"/>
              <a:t> </a:t>
            </a:r>
            <a:endParaRPr lang="ru-RU" dirty="0"/>
          </a:p>
          <a:p>
            <a:r>
              <a:rPr lang="ru-RU" dirty="0" smtClean="0"/>
              <a:t>воде </a:t>
            </a:r>
            <a:r>
              <a:rPr lang="ru-RU" dirty="0"/>
              <a:t>на русский это значит </a:t>
            </a:r>
            <a:r>
              <a:rPr lang="ru-RU" b="1" dirty="0"/>
              <a:t>КОНКРЕТНОСТЬ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743995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dirty="0" smtClean="0"/>
              <a:t>  М </a:t>
            </a:r>
            <a:r>
              <a:rPr lang="ru-RU" b="1" dirty="0" smtClean="0"/>
              <a:t>  - MEASURABLE  -  ИЗМЕРИМОСТЬ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 </a:t>
            </a:r>
            <a:r>
              <a:rPr lang="ru-RU" dirty="0"/>
              <a:t>(реже – </a:t>
            </a:r>
            <a:r>
              <a:rPr lang="ru-RU" dirty="0" err="1"/>
              <a:t>motivational</a:t>
            </a:r>
            <a:r>
              <a:rPr lang="ru-RU" dirty="0"/>
              <a:t>, </a:t>
            </a:r>
            <a:r>
              <a:rPr lang="ru-RU" dirty="0" err="1"/>
              <a:t>manageable</a:t>
            </a:r>
            <a:r>
              <a:rPr lang="ru-RU" dirty="0"/>
              <a:t>). </a:t>
            </a:r>
            <a:endParaRPr lang="ru-RU" dirty="0" smtClean="0"/>
          </a:p>
          <a:p>
            <a:r>
              <a:rPr lang="ru-RU" dirty="0" smtClean="0"/>
              <a:t>SMART </a:t>
            </a:r>
            <a:r>
              <a:rPr lang="ru-RU" dirty="0"/>
              <a:t>критерий, задача которого на количественном материале продемонстрировать, как достигается цель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Любая </a:t>
            </a:r>
            <a:r>
              <a:rPr lang="ru-RU" dirty="0"/>
              <a:t>работа подразумевает наличие результата. Для токаря на заводе это количество изготовленных за смену деталей. Для писателя – напечатанный роман или повесть. </a:t>
            </a:r>
            <a:endParaRPr lang="ru-RU" dirty="0" smtClean="0"/>
          </a:p>
          <a:p>
            <a:r>
              <a:rPr lang="ru-RU" dirty="0"/>
              <a:t>И</a:t>
            </a:r>
            <a:r>
              <a:rPr lang="ru-RU" dirty="0" smtClean="0"/>
              <a:t>змеримость </a:t>
            </a:r>
            <a:r>
              <a:rPr lang="ru-RU" dirty="0"/>
              <a:t>– система мерок с помощью которой определяется степень достижения цели. Если нет таких критериев, то невозможно ни оценивать выполнение работы, ни контролировать сам процесс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коммуникационных кампаниях: количество участников, организаторов, количество, упоминаний, отзывов и т.д.; увеличение контактов,  количества звонков, подписчиков и т.д.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6388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dirty="0" smtClean="0"/>
              <a:t>А</a:t>
            </a:r>
            <a:r>
              <a:rPr lang="ru-RU" b="1" dirty="0" smtClean="0"/>
              <a:t>    -   </a:t>
            </a:r>
            <a:r>
              <a:rPr lang="en-US" b="1" dirty="0" smtClean="0"/>
              <a:t>ACHIEVABLE</a:t>
            </a:r>
            <a:r>
              <a:rPr lang="ru-RU" b="1" dirty="0" smtClean="0"/>
              <a:t>   -   ДОСТИЖИМОСТЬ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 </a:t>
            </a:r>
            <a:r>
              <a:rPr lang="ru-RU" dirty="0" smtClean="0"/>
              <a:t>возможные </a:t>
            </a:r>
            <a:r>
              <a:rPr lang="ru-RU" dirty="0"/>
              <a:t>вариации</a:t>
            </a:r>
            <a:r>
              <a:rPr lang="en-US" dirty="0"/>
              <a:t> – </a:t>
            </a:r>
            <a:r>
              <a:rPr lang="ru-RU" dirty="0"/>
              <a:t>а</a:t>
            </a:r>
            <a:r>
              <a:rPr lang="en-US" dirty="0" err="1"/>
              <a:t>ppropriate</a:t>
            </a:r>
            <a:r>
              <a:rPr lang="en-US" dirty="0"/>
              <a:t>, agreed, attainable, </a:t>
            </a:r>
            <a:r>
              <a:rPr lang="en-US" dirty="0" smtClean="0"/>
              <a:t>actionable.</a:t>
            </a:r>
            <a:endParaRPr lang="ru-RU" dirty="0" smtClean="0"/>
          </a:p>
          <a:p>
            <a:r>
              <a:rPr lang="en-US" dirty="0" smtClean="0"/>
              <a:t> </a:t>
            </a:r>
            <a:r>
              <a:rPr lang="ru-RU" b="1" dirty="0"/>
              <a:t>ДОСТИЖИМОСТЬ </a:t>
            </a:r>
            <a:r>
              <a:rPr lang="ru-RU" dirty="0"/>
              <a:t>является очень важным показателем постановки SMART цели. </a:t>
            </a:r>
            <a:endParaRPr lang="ru-RU" dirty="0" smtClean="0"/>
          </a:p>
          <a:p>
            <a:r>
              <a:rPr lang="ru-RU" dirty="0" smtClean="0"/>
              <a:t>Проверить </a:t>
            </a:r>
            <a:r>
              <a:rPr lang="ru-RU" dirty="0"/>
              <a:t>умность поставленной задачи можно ответив на вопрос: как цель должна быть достигнута с учетом имеющихся в распоряжении </a:t>
            </a:r>
            <a:r>
              <a:rPr lang="ru-RU" dirty="0" smtClean="0"/>
              <a:t>кадров и ресурсов?</a:t>
            </a:r>
            <a:r>
              <a:rPr lang="ru-RU" b="1" dirty="0" smtClean="0"/>
              <a:t> </a:t>
            </a:r>
          </a:p>
          <a:p>
            <a:r>
              <a:rPr lang="ru-RU" dirty="0"/>
              <a:t>Над достижением запланированного результата работают разные люди с разным образованием, трудоспособностью, уровнем самоотдачи, самоорганизации и многое другое. Поэтому часто употребляется слово «</a:t>
            </a:r>
            <a:r>
              <a:rPr lang="ru-RU" dirty="0" err="1"/>
              <a:t>аppropriate</a:t>
            </a:r>
            <a:r>
              <a:rPr lang="ru-RU" dirty="0"/>
              <a:t>» – соответствующий, что значит применение менеджером различных подходов касательно каждого сотрудника работающего над достижением поставленной цели в силу возможных, описанных выше и характерных только ему особенностей.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9798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dirty="0" smtClean="0"/>
              <a:t>    </a:t>
            </a:r>
            <a:r>
              <a:rPr lang="en-US" sz="7200" b="1" dirty="0" smtClean="0"/>
              <a:t>R</a:t>
            </a:r>
            <a:r>
              <a:rPr lang="ru-RU" b="1" dirty="0" smtClean="0"/>
              <a:t>   -  </a:t>
            </a:r>
            <a:r>
              <a:rPr lang="en-US" b="1" dirty="0" smtClean="0"/>
              <a:t>RELEVANT</a:t>
            </a:r>
            <a:r>
              <a:rPr lang="ru-RU" b="1" dirty="0" smtClean="0"/>
              <a:t>  - 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 </a:t>
            </a:r>
            <a:r>
              <a:rPr lang="ru-RU" dirty="0" smtClean="0"/>
              <a:t>также</a:t>
            </a:r>
            <a:r>
              <a:rPr lang="en-US" dirty="0" smtClean="0"/>
              <a:t> </a:t>
            </a:r>
            <a:r>
              <a:rPr lang="en-US" dirty="0"/>
              <a:t>– results-oriented, resonant, </a:t>
            </a:r>
            <a:r>
              <a:rPr lang="en-US" dirty="0" smtClean="0"/>
              <a:t>realistic. </a:t>
            </a:r>
            <a:endParaRPr lang="ru-RU" dirty="0" smtClean="0"/>
          </a:p>
          <a:p>
            <a:r>
              <a:rPr lang="ru-RU" dirty="0" smtClean="0"/>
              <a:t>SMART </a:t>
            </a:r>
            <a:r>
              <a:rPr lang="ru-RU" dirty="0"/>
              <a:t>критерий </a:t>
            </a:r>
            <a:r>
              <a:rPr lang="ru-RU" b="1" dirty="0"/>
              <a:t>АКТУАЛЬНОСТЬ </a:t>
            </a:r>
            <a:r>
              <a:rPr lang="ru-RU" dirty="0"/>
              <a:t>объясняет, как максимально эффективно достичь поставленной цели, выяснить достаточно ли актуальны (правильно определены) способы достижения результата, есть ли возможности для позитивного решения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Для определения цели в соответствии с этой категорией к предмету ставятся следующие вопросы: эта цель стоящая? правильно ли выбрано время для решения? совпадает ли это с другими нашими усилиями и потребностями? есть ли люди способные это сделать? это осуществимо в условиях нашей деятельности (экономической, технической)?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146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b="1" dirty="0" smtClean="0"/>
              <a:t>Т</a:t>
            </a:r>
            <a:r>
              <a:rPr lang="ru-RU" b="1" dirty="0" smtClean="0"/>
              <a:t>  -  TIME-BOUND - привязанный </a:t>
            </a:r>
            <a:r>
              <a:rPr lang="ru-RU" b="1" dirty="0"/>
              <a:t>ко </a:t>
            </a:r>
            <a:r>
              <a:rPr lang="ru-RU" b="1" dirty="0" smtClean="0"/>
              <a:t>времени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Несмотря </a:t>
            </a:r>
            <a:r>
              <a:rPr lang="ru-RU" dirty="0"/>
              <a:t>на то, что является самой простой для понимания – одна из самых важных для выполнения. </a:t>
            </a:r>
            <a:endParaRPr lang="ru-RU" dirty="0" smtClean="0"/>
          </a:p>
          <a:p>
            <a:r>
              <a:rPr lang="ru-RU" dirty="0" smtClean="0"/>
              <a:t>Любая </a:t>
            </a:r>
            <a:r>
              <a:rPr lang="ru-RU" dirty="0"/>
              <a:t>важная цель должна быть ограничена во времени, должен отводиться некоторый срок на ее выполнение. </a:t>
            </a:r>
            <a:endParaRPr lang="ru-RU" dirty="0" smtClean="0"/>
          </a:p>
          <a:p>
            <a:r>
              <a:rPr lang="ru-RU" dirty="0" smtClean="0"/>
              <a:t>Особое </a:t>
            </a:r>
            <a:r>
              <a:rPr lang="ru-RU" dirty="0"/>
              <a:t>значение этот SMART критерий имеет в составлении программ личного роста, где так же, как и в случае с воплощением проектов в жизнь на производстве, временные рамки нужно определять четко.</a:t>
            </a:r>
          </a:p>
        </p:txBody>
      </p:sp>
    </p:spTree>
    <p:extLst>
      <p:ext uri="{BB962C8B-B14F-4D97-AF65-F5344CB8AC3E}">
        <p14:creationId xmlns:p14="http://schemas.microsoft.com/office/powerpoint/2010/main" val="34200048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SMARTER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Параллельно с классической формулировкой SMART, а точнее в ее дополнение, употребляется также аббревиатура SMARTER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Е – </a:t>
            </a:r>
            <a:r>
              <a:rPr lang="ru-RU" dirty="0" err="1" smtClean="0"/>
              <a:t>Evaluate</a:t>
            </a:r>
            <a:r>
              <a:rPr lang="ru-RU" dirty="0" smtClean="0"/>
              <a:t> </a:t>
            </a:r>
            <a:r>
              <a:rPr lang="ru-RU" dirty="0" smtClean="0"/>
              <a:t>и </a:t>
            </a:r>
            <a:r>
              <a:rPr lang="ru-RU" dirty="0" smtClean="0"/>
              <a:t>R – </a:t>
            </a:r>
            <a:r>
              <a:rPr lang="ru-RU" dirty="0" err="1" smtClean="0"/>
              <a:t>Reevaluate</a:t>
            </a:r>
            <a:r>
              <a:rPr lang="ru-RU" dirty="0" smtClean="0"/>
              <a:t> (оценивать и пересматривать) характеризируют последовательность процесса постановки целей, где каждая следующая должна корректироваться, учитывать и использовать предыдущий опыт планирования. Такое целеполагание умнее (в англ. </a:t>
            </a:r>
            <a:r>
              <a:rPr lang="ru-RU" dirty="0" err="1" smtClean="0"/>
              <a:t>smarter</a:t>
            </a:r>
            <a:r>
              <a:rPr lang="ru-RU" dirty="0" smtClean="0"/>
              <a:t> – сравнительная степень сравнения, переводится как «умнее»).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69295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65125"/>
            <a:ext cx="3554730" cy="6195695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Пример использования </a:t>
            </a:r>
            <a:r>
              <a:rPr lang="ru-RU" b="1" dirty="0"/>
              <a:t>Цели </a:t>
            </a:r>
            <a:r>
              <a:rPr lang="ru-RU" b="1" dirty="0" smtClean="0"/>
              <a:t>SMART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/>
              <a:t>для решения конкретных проблем в формате таблицы «правильно – неправильно»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b="1029"/>
          <a:stretch/>
        </p:blipFill>
        <p:spPr bwMode="auto">
          <a:xfrm>
            <a:off x="4194810" y="148590"/>
            <a:ext cx="7783830" cy="64922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72630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/>
          <a:lstStyle/>
          <a:p>
            <a:r>
              <a:rPr lang="ru-RU" dirty="0" smtClean="0"/>
              <a:t>Пример цели SMART </a:t>
            </a:r>
            <a:r>
              <a:rPr lang="ru-RU" dirty="0" err="1" smtClean="0"/>
              <a:t>коммуникацинной</a:t>
            </a:r>
            <a:r>
              <a:rPr lang="ru-RU" dirty="0" smtClean="0"/>
              <a:t> кампании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5770" y="2125981"/>
            <a:ext cx="11430000" cy="4389120"/>
          </a:xfrm>
        </p:spPr>
        <p:txBody>
          <a:bodyPr/>
          <a:lstStyle/>
          <a:p>
            <a:r>
              <a:rPr lang="ru-RU" dirty="0" smtClean="0"/>
              <a:t>Организовать и провести молодёжный профессиональный форум «Каждое 20е» для студентов направления </a:t>
            </a:r>
            <a:r>
              <a:rPr lang="ru-RU" dirty="0" err="1" smtClean="0"/>
              <a:t>РиСО</a:t>
            </a:r>
            <a:r>
              <a:rPr lang="ru-RU" dirty="0" smtClean="0"/>
              <a:t>, менеджмент, управление персоналом, экономика  вузов г. Новосибирск  в количестве не менее 200 чел. для развития  профессиональных навыков в концепции </a:t>
            </a:r>
            <a:r>
              <a:rPr lang="en-US" dirty="0"/>
              <a:t>T-shaped person </a:t>
            </a:r>
            <a:r>
              <a:rPr lang="ru-RU" dirty="0" smtClean="0"/>
              <a:t>силами команды из 12 чел ГФ </a:t>
            </a:r>
            <a:r>
              <a:rPr lang="ru-RU" dirty="0" err="1" smtClean="0"/>
              <a:t>СибГУТИ</a:t>
            </a:r>
            <a:r>
              <a:rPr lang="ru-RU" dirty="0" smtClean="0"/>
              <a:t> с привлечением не менее 12 спикеров и 6 менторов из профессионального сообщества г. Новосибирска в период с 20.09.20 по 20.12.20 на базе </a:t>
            </a:r>
            <a:r>
              <a:rPr lang="ru-RU" dirty="0" err="1" smtClean="0"/>
              <a:t>конференцзала</a:t>
            </a:r>
            <a:r>
              <a:rPr lang="ru-RU" dirty="0" smtClean="0"/>
              <a:t> ГПНТБ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704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цели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7172" y="2427889"/>
            <a:ext cx="9146628" cy="3749073"/>
          </a:xfrm>
        </p:spPr>
        <p:txBody>
          <a:bodyPr/>
          <a:lstStyle/>
          <a:p>
            <a:pPr marL="0" indent="0">
              <a:buNone/>
            </a:pPr>
            <a:r>
              <a:rPr lang="ru-RU" i="1" dirty="0"/>
              <a:t>Трагедия жизни заключается не в том,</a:t>
            </a:r>
            <a:br>
              <a:rPr lang="ru-RU" i="1" dirty="0"/>
            </a:br>
            <a:r>
              <a:rPr lang="ru-RU" i="1" dirty="0"/>
              <a:t>что цель не достигнута.</a:t>
            </a:r>
            <a:br>
              <a:rPr lang="ru-RU" i="1" dirty="0"/>
            </a:br>
            <a:r>
              <a:rPr lang="ru-RU" i="1" dirty="0"/>
              <a:t>Трагедия жизни заключается</a:t>
            </a:r>
            <a:br>
              <a:rPr lang="ru-RU" i="1" dirty="0"/>
            </a:br>
            <a:r>
              <a:rPr lang="ru-RU" i="1" dirty="0"/>
              <a:t>в отсутствии цели для достижения.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Бенджамин </a:t>
            </a:r>
            <a:r>
              <a:rPr lang="ru-RU" dirty="0" err="1"/>
              <a:t>Мейс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2327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Цель можно рассматривать как своеобразное описание объекта в будущем, т.е. с </a:t>
            </a:r>
            <a:r>
              <a:rPr lang="ru-RU" dirty="0" smtClean="0"/>
              <a:t>помощью </a:t>
            </a:r>
            <a:r>
              <a:rPr lang="ru-RU" dirty="0"/>
              <a:t>цели мы описываем то, как будет выглядеть проектная ситуация после завершения </a:t>
            </a:r>
            <a:r>
              <a:rPr lang="ru-RU" dirty="0" err="1" smtClean="0"/>
              <a:t>комуникационной</a:t>
            </a:r>
            <a:r>
              <a:rPr lang="ru-RU" dirty="0" smtClean="0"/>
              <a:t> </a:t>
            </a:r>
            <a:r>
              <a:rPr lang="ru-RU" dirty="0"/>
              <a:t>кампании. Детализация цели PR-кампании и есть обозначение ожидаемых результатов.</a:t>
            </a:r>
          </a:p>
          <a:p>
            <a:r>
              <a:rPr lang="ru-RU" dirty="0"/>
              <a:t>Сама формулировка цели, </a:t>
            </a:r>
            <a:r>
              <a:rPr lang="ru-RU" dirty="0" smtClean="0"/>
              <a:t>претендует </a:t>
            </a:r>
            <a:r>
              <a:rPr lang="ru-RU" dirty="0"/>
              <a:t>всегда на </a:t>
            </a:r>
            <a:r>
              <a:rPr lang="ru-RU" dirty="0" smtClean="0"/>
              <a:t>определённую </a:t>
            </a:r>
            <a:r>
              <a:rPr lang="ru-RU" dirty="0"/>
              <a:t>концептуальность и часто носит общий </a:t>
            </a:r>
            <a:r>
              <a:rPr lang="ru-RU" dirty="0" smtClean="0"/>
              <a:t>характер</a:t>
            </a:r>
            <a:r>
              <a:rPr lang="ru-RU" dirty="0"/>
              <a:t>, </a:t>
            </a:r>
            <a:r>
              <a:rPr lang="ru-RU" dirty="0" smtClean="0"/>
              <a:t>например, </a:t>
            </a:r>
            <a:r>
              <a:rPr lang="ru-RU" dirty="0"/>
              <a:t>"</a:t>
            </a:r>
            <a:r>
              <a:rPr lang="ru-RU" dirty="0" smtClean="0"/>
              <a:t>формирование </a:t>
            </a:r>
            <a:r>
              <a:rPr lang="ru-RU" dirty="0"/>
              <a:t>положительного имиджа компании" (что неправильно). </a:t>
            </a:r>
            <a:endParaRPr lang="ru-RU" dirty="0" smtClean="0"/>
          </a:p>
          <a:p>
            <a:r>
              <a:rPr lang="ru-RU" dirty="0" smtClean="0"/>
              <a:t>Ключевые </a:t>
            </a:r>
            <a:r>
              <a:rPr lang="ru-RU" dirty="0"/>
              <a:t>слова для формулировки целей: формировать, развивать, способствовать, усиливать. Цель </a:t>
            </a:r>
            <a:r>
              <a:rPr lang="ru-RU" dirty="0" smtClean="0"/>
              <a:t>должна быть </a:t>
            </a:r>
            <a:r>
              <a:rPr lang="ru-RU" dirty="0"/>
              <a:t>конкретной, с измеримой результативностью – </a:t>
            </a:r>
            <a:r>
              <a:rPr lang="ru-RU" dirty="0" smtClean="0"/>
              <a:t>например, </a:t>
            </a:r>
            <a:r>
              <a:rPr lang="ru-RU" dirty="0"/>
              <a:t>"повысить </a:t>
            </a:r>
            <a:r>
              <a:rPr lang="ru-RU" dirty="0" err="1"/>
              <a:t>упоминаемость</a:t>
            </a:r>
            <a:r>
              <a:rPr lang="ru-RU" dirty="0"/>
              <a:t> бренда в СМИ в 2 раза за </a:t>
            </a:r>
            <a:r>
              <a:rPr lang="ru-RU" dirty="0" smtClean="0"/>
              <a:t>определённый </a:t>
            </a:r>
            <a:r>
              <a:rPr lang="ru-RU" dirty="0"/>
              <a:t>период времени".</a:t>
            </a:r>
          </a:p>
          <a:p>
            <a:r>
              <a:rPr lang="ru-RU" dirty="0"/>
              <a:t>Есть разный масштаб и уровень целей: </a:t>
            </a:r>
            <a:r>
              <a:rPr lang="ru-RU" i="1" dirty="0"/>
              <a:t>масштабные цели</a:t>
            </a:r>
            <a:r>
              <a:rPr lang="ru-RU" dirty="0"/>
              <a:t> требуют описания подцелей - перед тем как переходить к задачам. </a:t>
            </a:r>
            <a:r>
              <a:rPr lang="ru-RU" i="1" dirty="0"/>
              <a:t>Менее масштабные</a:t>
            </a:r>
            <a:r>
              <a:rPr lang="ru-RU" dirty="0"/>
              <a:t>: для их достижения достаточно реализовать ряд задач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3035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Задачи - конкретные шаги по достижению цели. </a:t>
            </a:r>
            <a:endParaRPr lang="ru-RU" dirty="0" smtClean="0"/>
          </a:p>
          <a:p>
            <a:r>
              <a:rPr lang="ru-RU" dirty="0" smtClean="0"/>
              <a:t>Ключевые </a:t>
            </a:r>
            <a:r>
              <a:rPr lang="ru-RU" dirty="0"/>
              <a:t>слова: организовать, провести, создать, разработать, разместить, опубликовать и т.п. </a:t>
            </a:r>
            <a:endParaRPr lang="ru-RU" dirty="0" smtClean="0"/>
          </a:p>
          <a:p>
            <a:r>
              <a:rPr lang="ru-RU" dirty="0" smtClean="0"/>
              <a:t>Задачи </a:t>
            </a:r>
            <a:r>
              <a:rPr lang="ru-RU" dirty="0"/>
              <a:t>следует отличать от операций и процедур: </a:t>
            </a:r>
            <a:r>
              <a:rPr lang="ru-RU" dirty="0" smtClean="0"/>
              <a:t>например, </a:t>
            </a:r>
            <a:r>
              <a:rPr lang="ru-RU" dirty="0"/>
              <a:t>задачами вряд ли можно считать такие операции как "взять телефон" или "набрать номер".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современной теории и практике </a:t>
            </a:r>
            <a:r>
              <a:rPr lang="ru-RU" dirty="0" smtClean="0"/>
              <a:t>связей с общественностью (СО) часто </a:t>
            </a:r>
            <a:r>
              <a:rPr lang="ru-RU" dirty="0"/>
              <a:t>цели и задачи PR-кампании с большой натяжкой можно отнести к СО. В большинстве случаев они носят скорее маркетинговый </a:t>
            </a:r>
            <a:r>
              <a:rPr lang="ru-RU" dirty="0" smtClean="0"/>
              <a:t>или рекламный </a:t>
            </a:r>
            <a:r>
              <a:rPr lang="ru-RU" dirty="0"/>
              <a:t>характер. В таких случаях корректнее говорить не PR-, а о </a:t>
            </a:r>
            <a:r>
              <a:rPr lang="ru-RU" dirty="0" smtClean="0"/>
              <a:t>коммуникационной </a:t>
            </a:r>
            <a:r>
              <a:rPr lang="ru-RU" dirty="0"/>
              <a:t>кампании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8902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Процессный </a:t>
            </a:r>
            <a:r>
              <a:rPr lang="ru-RU" dirty="0" smtClean="0"/>
              <a:t>подход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Управление </a:t>
            </a:r>
            <a:r>
              <a:rPr lang="ru-RU" dirty="0"/>
              <a:t>рассматривается как процесс, потому что работа по достижению целей с помощью других (организаций, людей</a:t>
            </a:r>
            <a:r>
              <a:rPr lang="ru-RU" dirty="0" smtClean="0"/>
              <a:t>)  есть </a:t>
            </a:r>
            <a:r>
              <a:rPr lang="ru-RU" dirty="0"/>
              <a:t>серия непрерывных взаимосвязанных действий. </a:t>
            </a:r>
            <a:endParaRPr lang="ru-RU" dirty="0" smtClean="0"/>
          </a:p>
          <a:p>
            <a:r>
              <a:rPr lang="ru-RU" dirty="0" smtClean="0"/>
              <a:t>Цели процессные носят </a:t>
            </a:r>
            <a:r>
              <a:rPr lang="ru-RU" dirty="0"/>
              <a:t>рутинный </a:t>
            </a:r>
            <a:r>
              <a:rPr lang="ru-RU" dirty="0" smtClean="0"/>
              <a:t>характер. В формулировке такой цели </a:t>
            </a:r>
            <a:r>
              <a:rPr lang="ru-RU" dirty="0"/>
              <a:t>не заложены никакие показатели, по </a:t>
            </a:r>
            <a:r>
              <a:rPr lang="ru-RU" dirty="0" smtClean="0"/>
              <a:t>которым </a:t>
            </a:r>
            <a:r>
              <a:rPr lang="ru-RU" dirty="0"/>
              <a:t>мы можем оценить </a:t>
            </a:r>
            <a:r>
              <a:rPr lang="ru-RU" dirty="0" smtClean="0"/>
              <a:t>результат</a:t>
            </a:r>
            <a:r>
              <a:rPr lang="ru-RU" dirty="0"/>
              <a:t>; </a:t>
            </a:r>
            <a:r>
              <a:rPr lang="ru-RU" dirty="0" smtClean="0"/>
              <a:t>формулируются </a:t>
            </a:r>
            <a:r>
              <a:rPr lang="ru-RU" dirty="0"/>
              <a:t>обычно как ежемесячные задачи, напр., каждый месяц проводить мониторинг) </a:t>
            </a:r>
            <a:endParaRPr lang="ru-RU" dirty="0" smtClean="0"/>
          </a:p>
          <a:p>
            <a:r>
              <a:rPr lang="ru-RU" dirty="0" smtClean="0"/>
              <a:t>2ой вариант процессных целей - </a:t>
            </a:r>
            <a:r>
              <a:rPr lang="ru-RU" dirty="0"/>
              <a:t>ориентированные на результат (не </a:t>
            </a:r>
            <a:r>
              <a:rPr lang="ru-RU" dirty="0" smtClean="0"/>
              <a:t>является </a:t>
            </a:r>
            <a:r>
              <a:rPr lang="ru-RU" dirty="0"/>
              <a:t>периодической и не носит рутинный характер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189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Ситуационный подход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Концепция</a:t>
            </a:r>
            <a:r>
              <a:rPr lang="ru-RU" dirty="0"/>
              <a:t>, утверждающая, что оптимальное решение есть функция факторов среды в самой организации (внутренние переменные) и в окружающей среде. </a:t>
            </a:r>
            <a:endParaRPr lang="ru-RU" dirty="0" smtClean="0"/>
          </a:p>
          <a:p>
            <a:r>
              <a:rPr lang="ru-RU" dirty="0" smtClean="0"/>
              <a:t>Под </a:t>
            </a:r>
            <a:r>
              <a:rPr lang="ru-RU" dirty="0"/>
              <a:t>ситуацией в теории и практике менеджмента понимается вся совокупность обстоятельств и условий, побуждающих или вынуждающих менеджера принимать решения и предпринимать управленческие действия. </a:t>
            </a:r>
            <a:endParaRPr lang="ru-RU" dirty="0" smtClean="0"/>
          </a:p>
          <a:p>
            <a:r>
              <a:rPr lang="ru-RU" dirty="0" smtClean="0"/>
              <a:t>Ситуационный </a:t>
            </a:r>
            <a:r>
              <a:rPr lang="ru-RU" dirty="0"/>
              <a:t>подход стремится не просто ввести градацию организационных структур, механизмов координации в зависимости от ситуации, но и дать систему взаимосвязанных характеристик ситуации. К таким характеристикам относятся: окружающая среда, организационная задача, технология организационных процессов, фактор нововведений и т. п</a:t>
            </a:r>
            <a:r>
              <a:rPr lang="ru-RU" dirty="0" smtClean="0"/>
              <a:t>. </a:t>
            </a:r>
            <a:endParaRPr lang="ru-RU" i="1" u="sng" dirty="0" smtClean="0"/>
          </a:p>
          <a:p>
            <a:r>
              <a:rPr lang="ru-RU" dirty="0" smtClean="0"/>
              <a:t>Ситуационный подход</a:t>
            </a:r>
            <a:r>
              <a:rPr lang="ru-RU" dirty="0"/>
              <a:t> </a:t>
            </a:r>
            <a:r>
              <a:rPr lang="ru-RU" dirty="0" smtClean="0"/>
              <a:t>фокусирует </a:t>
            </a:r>
            <a:r>
              <a:rPr lang="ru-RU" dirty="0"/>
              <a:t>внимание менеджеров на отношениях между </a:t>
            </a:r>
            <a:r>
              <a:rPr lang="ru-RU" dirty="0" smtClean="0"/>
              <a:t>внутренней </a:t>
            </a:r>
            <a:r>
              <a:rPr lang="ru-RU" dirty="0"/>
              <a:t>и </a:t>
            </a:r>
            <a:r>
              <a:rPr lang="ru-RU" dirty="0" smtClean="0"/>
              <a:t>внешней </a:t>
            </a:r>
            <a:r>
              <a:rPr lang="ru-RU" dirty="0"/>
              <a:t>средой </a:t>
            </a:r>
            <a:r>
              <a:rPr lang="ru-RU" dirty="0" smtClean="0"/>
              <a:t>организации: социальные, политические, экономические, общественные </a:t>
            </a:r>
            <a:r>
              <a:rPr lang="ru-RU" dirty="0"/>
              <a:t>факторы, </a:t>
            </a:r>
            <a:r>
              <a:rPr lang="ru-RU" dirty="0" smtClean="0"/>
              <a:t>которые </a:t>
            </a:r>
            <a:r>
              <a:rPr lang="ru-RU" dirty="0"/>
              <a:t>могут влиять на </a:t>
            </a:r>
            <a:r>
              <a:rPr lang="ru-RU" dirty="0" smtClean="0"/>
              <a:t>организацию.</a:t>
            </a:r>
            <a:endParaRPr lang="ru-RU" dirty="0"/>
          </a:p>
          <a:p>
            <a:r>
              <a:rPr lang="ru-RU" dirty="0" smtClean="0"/>
              <a:t>Ситуационный </a:t>
            </a:r>
            <a:r>
              <a:rPr lang="ru-RU" dirty="0"/>
              <a:t>анализ вскрывает проблемы или </a:t>
            </a:r>
            <a:r>
              <a:rPr lang="ru-RU" dirty="0" smtClean="0"/>
              <a:t>возможности.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9553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Цели SMART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Два простых </a:t>
            </a:r>
            <a:r>
              <a:rPr lang="ru-RU" dirty="0" smtClean="0"/>
              <a:t>вопроса: </a:t>
            </a:r>
            <a:r>
              <a:rPr lang="ru-RU" dirty="0" smtClean="0"/>
              <a:t> </a:t>
            </a:r>
            <a:r>
              <a:rPr lang="ru-RU" dirty="0" smtClean="0"/>
              <a:t>Эффективно ли все то, что вы делаете в профессиональной сфере? </a:t>
            </a:r>
          </a:p>
          <a:p>
            <a:r>
              <a:rPr lang="ru-RU" dirty="0"/>
              <a:t>П</a:t>
            </a:r>
            <a:r>
              <a:rPr lang="ru-RU" dirty="0" smtClean="0"/>
              <a:t>риводит ли это к желаемому результату? </a:t>
            </a:r>
          </a:p>
          <a:p>
            <a:r>
              <a:rPr lang="ru-RU" dirty="0" smtClean="0"/>
              <a:t>Система </a:t>
            </a:r>
            <a:r>
              <a:rPr lang="ru-RU" dirty="0"/>
              <a:t>постановки целей в соответствии со SMART критериями зарекомендовала себя как довольно прогрессивная и действенная в менеджменте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Цель – это то, что нужно достигнуть, то к чему стоит стремиться. Из этого определения следует, что техника постановки умной цели пригодится не только в работе, но и в решении каких-либо личных заданий.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3006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Исторический аспект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Критерии </a:t>
            </a:r>
            <a:r>
              <a:rPr lang="ru-RU" dirty="0"/>
              <a:t>SMART – мнемоническая аббревиатура, используемая для определения целей и постановки задач в проектном менеджменте, управлении производством и личном развитии.</a:t>
            </a:r>
          </a:p>
          <a:p>
            <a:r>
              <a:rPr lang="ru-RU" dirty="0" smtClean="0"/>
              <a:t>Авторство </a:t>
            </a:r>
            <a:r>
              <a:rPr lang="ru-RU" dirty="0"/>
              <a:t>термина связывают с несколькими именами. Одни утверждают, что впервые SMART употребил в 1965 г. П. Мейер, который изучал проблематику эффективного менеджмента. Другие основываются на разработке концепции умных целей Дж. </a:t>
            </a:r>
            <a:r>
              <a:rPr lang="ru-RU" dirty="0" err="1"/>
              <a:t>Дораном</a:t>
            </a:r>
            <a:r>
              <a:rPr lang="ru-RU" dirty="0"/>
              <a:t> в статье, вмещенной в журнале «</a:t>
            </a:r>
            <a:r>
              <a:rPr lang="ru-RU" dirty="0" err="1"/>
              <a:t>Management</a:t>
            </a:r>
            <a:r>
              <a:rPr lang="ru-RU" dirty="0"/>
              <a:t> </a:t>
            </a:r>
            <a:r>
              <a:rPr lang="ru-RU" dirty="0" err="1"/>
              <a:t>Review</a:t>
            </a:r>
            <a:r>
              <a:rPr lang="ru-RU" dirty="0"/>
              <a:t>» за 1981 г. и считают автором его. Упоминается также имя П. </a:t>
            </a:r>
            <a:r>
              <a:rPr lang="ru-RU" dirty="0" err="1"/>
              <a:t>Дракера</a:t>
            </a:r>
            <a:r>
              <a:rPr lang="ru-RU" dirty="0"/>
              <a:t>, который работал над теорией управления по целям, широко применяя целеполагание по SMART.</a:t>
            </a:r>
          </a:p>
          <a:p>
            <a:r>
              <a:rPr lang="ru-RU" dirty="0" smtClean="0"/>
              <a:t>Расшифровка </a:t>
            </a:r>
            <a:r>
              <a:rPr lang="ru-RU" dirty="0"/>
              <a:t>со смыслом, вкладываемым в каждое отдельное понятие, описана в </a:t>
            </a:r>
            <a:r>
              <a:rPr lang="ru-RU" dirty="0" smtClean="0"/>
              <a:t>статье </a:t>
            </a:r>
            <a:r>
              <a:rPr lang="ru-RU" dirty="0"/>
              <a:t>Дж. </a:t>
            </a:r>
            <a:r>
              <a:rPr lang="ru-RU" dirty="0" err="1"/>
              <a:t>Дорана</a:t>
            </a:r>
            <a:r>
              <a:rPr lang="ru-RU" dirty="0"/>
              <a:t> «</a:t>
            </a:r>
            <a:r>
              <a:rPr lang="ru-RU" dirty="0" err="1"/>
              <a:t>There’s</a:t>
            </a:r>
            <a:r>
              <a:rPr lang="ru-RU" dirty="0"/>
              <a:t> a S.M.A.R.T. </a:t>
            </a:r>
            <a:r>
              <a:rPr lang="ru-RU" dirty="0" err="1"/>
              <a:t>way</a:t>
            </a:r>
            <a:r>
              <a:rPr lang="ru-RU" dirty="0"/>
              <a:t>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write</a:t>
            </a:r>
            <a:r>
              <a:rPr lang="ru-RU" dirty="0"/>
              <a:t> </a:t>
            </a:r>
            <a:r>
              <a:rPr lang="ru-RU" dirty="0" err="1"/>
              <a:t>management’s</a:t>
            </a:r>
            <a:r>
              <a:rPr lang="ru-RU" dirty="0"/>
              <a:t> </a:t>
            </a:r>
            <a:r>
              <a:rPr lang="ru-RU" dirty="0" err="1"/>
              <a:t>goals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objectives</a:t>
            </a:r>
            <a:r>
              <a:rPr lang="ru-RU" dirty="0"/>
              <a:t>» (буквально «Вот умный путь написать управленческие цели и задачи»). </a:t>
            </a:r>
            <a:endParaRPr lang="ru-RU" dirty="0" smtClean="0"/>
          </a:p>
          <a:p>
            <a:r>
              <a:rPr lang="ru-RU" dirty="0" smtClean="0"/>
              <a:t>Помимо </a:t>
            </a:r>
            <a:r>
              <a:rPr lang="ru-RU" dirty="0"/>
              <a:t>значения термина SMART как аббревиатуры, в английском языке слово «</a:t>
            </a:r>
            <a:r>
              <a:rPr lang="ru-RU" dirty="0" err="1"/>
              <a:t>smart</a:t>
            </a:r>
            <a:r>
              <a:rPr lang="ru-RU" dirty="0"/>
              <a:t>» применяется в значении «умный». Отсюда и требование к процессу целеполагания, который должен быть умным, и синонимичная форма – умные цели, которую мы и многие другие употребляем параллельно со SMART целями.</a:t>
            </a:r>
          </a:p>
          <a:p>
            <a:r>
              <a:rPr lang="ru-RU" dirty="0"/>
              <a:t>Возвращаясь непосредственно к труду Дж. </a:t>
            </a:r>
            <a:r>
              <a:rPr lang="ru-RU" dirty="0" err="1"/>
              <a:t>Дорана</a:t>
            </a:r>
            <a:r>
              <a:rPr lang="ru-RU" dirty="0"/>
              <a:t>, приведем перевод его расшифровки аббревиатуры (она изменилась в сравнении с ноябрем 1981 г. и сегодня выглядит немного по-другому, но об этом далее). Итак, цели, которые ставятся перед корпорацией, компанией, отделом должны быть: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7596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должны быть: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S (</a:t>
            </a:r>
            <a:r>
              <a:rPr lang="ru-RU" dirty="0" err="1" smtClean="0"/>
              <a:t>Specific</a:t>
            </a:r>
            <a:r>
              <a:rPr lang="ru-RU" dirty="0" smtClean="0"/>
              <a:t>) – конкретными; направленными на те или иные аспекты в одной области;</a:t>
            </a:r>
          </a:p>
          <a:p>
            <a:r>
              <a:rPr lang="ru-RU" dirty="0" smtClean="0"/>
              <a:t>M (</a:t>
            </a:r>
            <a:r>
              <a:rPr lang="ru-RU" dirty="0" err="1" smtClean="0"/>
              <a:t>Measurable</a:t>
            </a:r>
            <a:r>
              <a:rPr lang="ru-RU" dirty="0" smtClean="0"/>
              <a:t>) – измеримыми; чтоб на основе их анализа можно было вывести показатель прогресса;</a:t>
            </a:r>
          </a:p>
          <a:p>
            <a:r>
              <a:rPr lang="ru-RU" dirty="0" smtClean="0"/>
              <a:t>A (</a:t>
            </a:r>
            <a:r>
              <a:rPr lang="ru-RU" dirty="0" err="1" smtClean="0"/>
              <a:t>Assignable</a:t>
            </a:r>
            <a:r>
              <a:rPr lang="ru-RU" dirty="0" smtClean="0"/>
              <a:t>) – назначаемыми; нужно указать кто отвечает за реализацию;</a:t>
            </a:r>
          </a:p>
          <a:p>
            <a:r>
              <a:rPr lang="ru-RU" dirty="0" smtClean="0"/>
              <a:t>R (</a:t>
            </a:r>
            <a:r>
              <a:rPr lang="ru-RU" dirty="0" err="1" smtClean="0"/>
              <a:t>Realistic</a:t>
            </a:r>
            <a:r>
              <a:rPr lang="ru-RU" dirty="0" smtClean="0"/>
              <a:t>) – реальными; с нацеленностью на результат, который может быть достигнут с учетом имеющихся ресурсов;</a:t>
            </a:r>
          </a:p>
          <a:p>
            <a:r>
              <a:rPr lang="ru-RU" dirty="0" smtClean="0"/>
              <a:t>T (</a:t>
            </a:r>
            <a:r>
              <a:rPr lang="ru-RU" dirty="0" err="1" smtClean="0"/>
              <a:t>Time</a:t>
            </a:r>
            <a:r>
              <a:rPr lang="ru-RU" dirty="0" smtClean="0"/>
              <a:t>—</a:t>
            </a:r>
            <a:r>
              <a:rPr lang="ru-RU" dirty="0" err="1" smtClean="0"/>
              <a:t>related</a:t>
            </a:r>
            <a:r>
              <a:rPr lang="ru-RU" dirty="0" smtClean="0"/>
              <a:t>) – связанными временем; границы достижения цели должны быть четко определены.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75201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1206</Words>
  <Application>Microsoft Office PowerPoint</Application>
  <PresentationFormat>Широкоэкранный</PresentationFormat>
  <Paragraphs>78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3.4. Основные подходы к пониманию цели. Концепция SMART</vt:lpstr>
      <vt:lpstr>О цели </vt:lpstr>
      <vt:lpstr>Цель </vt:lpstr>
      <vt:lpstr>Задачи </vt:lpstr>
      <vt:lpstr>Процессный подход</vt:lpstr>
      <vt:lpstr>Ситуационный подход</vt:lpstr>
      <vt:lpstr>Цели SMART</vt:lpstr>
      <vt:lpstr>Исторический аспект </vt:lpstr>
      <vt:lpstr>Цели должны быть:</vt:lpstr>
      <vt:lpstr> S   -  SPECIFIC  - КОНКРЕТНОСТЬ </vt:lpstr>
      <vt:lpstr>  М   - MEASURABLE  -  ИЗМЕРИМОСТЬ</vt:lpstr>
      <vt:lpstr>А    -   ACHIEVABLE   -   ДОСТИЖИМОСТЬ</vt:lpstr>
      <vt:lpstr>    R   -  RELEVANT  - АКТУАЛЬНОСТЬ</vt:lpstr>
      <vt:lpstr>Т  -  TIME-BOUND - привязанный ко времени </vt:lpstr>
      <vt:lpstr>SMARTER</vt:lpstr>
      <vt:lpstr>Пример использования Цели SMART  для решения конкретных проблем в формате таблицы «правильно – неправильно» </vt:lpstr>
      <vt:lpstr>Пример цели SMART коммуникацинной кампании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3.4. Основные подходы к пониманию цели. Концепция SMART</dc:title>
  <dc:creator>Пользователь Windows</dc:creator>
  <cp:lastModifiedBy>Пользователь Windows</cp:lastModifiedBy>
  <cp:revision>11</cp:revision>
  <dcterms:created xsi:type="dcterms:W3CDTF">2020-10-22T07:00:03Z</dcterms:created>
  <dcterms:modified xsi:type="dcterms:W3CDTF">2020-10-23T05:02:12Z</dcterms:modified>
</cp:coreProperties>
</file>