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9" r:id="rId10"/>
    <p:sldId id="265" r:id="rId11"/>
    <p:sldId id="264" r:id="rId12"/>
    <p:sldId id="266" r:id="rId13"/>
    <p:sldId id="267" r:id="rId14"/>
    <p:sldId id="270" r:id="rId15"/>
    <p:sldId id="268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67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51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74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39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95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720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01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40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01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70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89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3B17E-878F-4D12-9BFD-5F559B3485DB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5EA9-1EDB-40F9-869E-DDD922A77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8339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4.2. Персонификация  целевой аудитории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Курс: Организация и проведение кампаний в сфере связей с общественностью </a:t>
            </a:r>
          </a:p>
          <a:p>
            <a:pPr algn="r"/>
            <a:r>
              <a:rPr lang="ru-RU" dirty="0" smtClean="0"/>
              <a:t>Преподаватель: Аникина </a:t>
            </a:r>
            <a:r>
              <a:rPr lang="ru-RU" dirty="0" err="1" smtClean="0"/>
              <a:t>Т.а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6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Типичная ситуация поведения в сети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Активность</a:t>
            </a:r>
          </a:p>
          <a:p>
            <a:r>
              <a:rPr lang="ru-RU" dirty="0" err="1" smtClean="0"/>
              <a:t>Аватар</a:t>
            </a:r>
            <a:r>
              <a:rPr lang="ru-RU" dirty="0" smtClean="0"/>
              <a:t> реальный или вымышленный</a:t>
            </a:r>
          </a:p>
          <a:p>
            <a:r>
              <a:rPr lang="ru-RU" dirty="0" smtClean="0"/>
              <a:t>Характер присутствия</a:t>
            </a:r>
          </a:p>
          <a:p>
            <a:r>
              <a:rPr lang="ru-RU" dirty="0" smtClean="0"/>
              <a:t>Приватность профиля и данных</a:t>
            </a:r>
          </a:p>
          <a:p>
            <a:r>
              <a:rPr lang="ru-RU" dirty="0" smtClean="0"/>
              <a:t>Ищет информацию или делится</a:t>
            </a:r>
          </a:p>
          <a:p>
            <a:r>
              <a:rPr lang="ru-RU" dirty="0" smtClean="0"/>
              <a:t>Сколько подписок /подписчиков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Сообщества (какие, о чем и т.д.)</a:t>
            </a:r>
          </a:p>
          <a:p>
            <a:r>
              <a:rPr lang="ru-RU" dirty="0" smtClean="0"/>
              <a:t>наблюдатель или активный пользователь</a:t>
            </a:r>
          </a:p>
          <a:p>
            <a:r>
              <a:rPr lang="ru-RU" dirty="0" smtClean="0"/>
              <a:t>Оптимист или </a:t>
            </a:r>
            <a:r>
              <a:rPr lang="ru-RU" dirty="0" err="1" smtClean="0"/>
              <a:t>хейтер</a:t>
            </a:r>
            <a:endParaRPr lang="ru-RU" dirty="0" smtClean="0"/>
          </a:p>
          <a:p>
            <a:r>
              <a:rPr lang="ru-RU" dirty="0" smtClean="0"/>
              <a:t>Профессиональный пользователь</a:t>
            </a:r>
          </a:p>
          <a:p>
            <a:r>
              <a:rPr lang="ru-RU" dirty="0" smtClean="0"/>
              <a:t>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3589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Типичная ситуация осознания потребности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В КАКОЙ МОМЕНТ И СИТУЦИИ ПРИХОДИТ ОСОЗНАНИЕ: МНЕ НУЖЕН ЭТОТ ПРОДУКТ?</a:t>
            </a:r>
          </a:p>
          <a:p>
            <a:pPr lvl="0"/>
            <a:r>
              <a:rPr lang="ru-RU" dirty="0" smtClean="0"/>
              <a:t>У </a:t>
            </a:r>
            <a:r>
              <a:rPr lang="ru-RU" dirty="0"/>
              <a:t>кого мог увидеть продукт;</a:t>
            </a:r>
          </a:p>
          <a:p>
            <a:pPr lvl="0"/>
            <a:r>
              <a:rPr lang="ru-RU" dirty="0"/>
              <a:t>Связан ли с приобретением  нового социального статуса; </a:t>
            </a:r>
          </a:p>
          <a:p>
            <a:pPr lvl="0"/>
            <a:r>
              <a:rPr lang="ru-RU" dirty="0"/>
              <a:t>Влияет ли на выбор психологическое состояние; </a:t>
            </a:r>
          </a:p>
          <a:p>
            <a:pPr lvl="0"/>
            <a:r>
              <a:rPr lang="ru-RU" dirty="0"/>
              <a:t>Соотносится ли с какой-либо из сфер жизни;</a:t>
            </a:r>
          </a:p>
          <a:p>
            <a:pPr lvl="0"/>
            <a:r>
              <a:rPr lang="ru-RU" dirty="0"/>
              <a:t>Необходимый предмет или второстепенный;</a:t>
            </a:r>
          </a:p>
          <a:p>
            <a:pPr lvl="0"/>
            <a:r>
              <a:rPr lang="ru-RU" dirty="0"/>
              <a:t>Связан ли с образом жизни в целом или нет;</a:t>
            </a:r>
          </a:p>
          <a:p>
            <a:pPr lvl="0"/>
            <a:r>
              <a:rPr lang="ru-RU" dirty="0"/>
              <a:t>Для себя или для кого-то была совершена покупка;</a:t>
            </a:r>
          </a:p>
          <a:p>
            <a:pPr lvl="0"/>
            <a:r>
              <a:rPr lang="ru-RU" dirty="0"/>
              <a:t>При выборе ориентировался на себя или на советы других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Для чего нужна покупка;</a:t>
            </a:r>
          </a:p>
          <a:p>
            <a:pPr lvl="0"/>
            <a:r>
              <a:rPr lang="ru-RU" dirty="0" smtClean="0"/>
              <a:t>Критерий выбора покупки; </a:t>
            </a:r>
          </a:p>
          <a:p>
            <a:pPr lvl="0"/>
            <a:r>
              <a:rPr lang="ru-RU" dirty="0" smtClean="0"/>
              <a:t>Характер осознания покупки (спонтанный/долгое обдумывание);</a:t>
            </a:r>
          </a:p>
          <a:p>
            <a:pPr lvl="0"/>
            <a:r>
              <a:rPr lang="ru-RU" dirty="0" smtClean="0"/>
              <a:t>Является ли покупка отражением его личности; </a:t>
            </a:r>
          </a:p>
          <a:p>
            <a:pPr lvl="0"/>
            <a:r>
              <a:rPr lang="ru-RU" dirty="0" smtClean="0"/>
              <a:t>Влияют ли на покупку потребности (саморазвития, физиологические, демонстрация статуса, самовыражения); </a:t>
            </a:r>
          </a:p>
          <a:p>
            <a:pPr lvl="0"/>
            <a:r>
              <a:rPr lang="ru-RU" dirty="0" smtClean="0"/>
              <a:t>Влияют ли на покупку реклама, акции, скидки, бонусы и др.;</a:t>
            </a:r>
          </a:p>
          <a:p>
            <a:pPr lvl="0"/>
            <a:r>
              <a:rPr lang="ru-RU" dirty="0" smtClean="0"/>
              <a:t>Использовалась ли покупка ранее, в другое время;</a:t>
            </a:r>
          </a:p>
          <a:p>
            <a:pPr lvl="0"/>
            <a:r>
              <a:rPr lang="ru-RU" dirty="0" smtClean="0"/>
              <a:t>Полезность покупки.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911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Типичная ситуация покупки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Выбирает продукт быстро или возвращается несколько раз</a:t>
            </a:r>
          </a:p>
          <a:p>
            <a:r>
              <a:rPr lang="ru-RU" dirty="0" smtClean="0"/>
              <a:t>Покупает один или с кем-то вместе; </a:t>
            </a:r>
          </a:p>
          <a:p>
            <a:pPr lvl="0"/>
            <a:r>
              <a:rPr lang="ru-RU" dirty="0" smtClean="0"/>
              <a:t>Спрашивает консультации продавца</a:t>
            </a:r>
          </a:p>
          <a:p>
            <a:pPr lvl="0"/>
            <a:r>
              <a:rPr lang="ru-RU" dirty="0" smtClean="0"/>
              <a:t>На первом месте Цена </a:t>
            </a:r>
            <a:r>
              <a:rPr lang="ru-RU" dirty="0"/>
              <a:t>покупки;</a:t>
            </a:r>
          </a:p>
          <a:p>
            <a:pPr lvl="0"/>
            <a:r>
              <a:rPr lang="ru-RU" dirty="0"/>
              <a:t>Место </a:t>
            </a:r>
            <a:r>
              <a:rPr lang="ru-RU" dirty="0" smtClean="0"/>
              <a:t>покупки (ТЦ, интернет, маленький магазин и т.д.);</a:t>
            </a:r>
            <a:endParaRPr lang="ru-RU" dirty="0"/>
          </a:p>
          <a:p>
            <a:pPr lvl="0"/>
            <a:r>
              <a:rPr lang="ru-RU" dirty="0"/>
              <a:t>Разнообразие выбора товара или услуги;</a:t>
            </a:r>
          </a:p>
          <a:p>
            <a:pPr lvl="0"/>
            <a:r>
              <a:rPr lang="ru-RU" dirty="0" smtClean="0"/>
              <a:t>Приобретает </a:t>
            </a:r>
            <a:r>
              <a:rPr lang="ru-RU" dirty="0"/>
              <a:t>сразу много или поштучно; </a:t>
            </a:r>
          </a:p>
          <a:p>
            <a:pPr lvl="0"/>
            <a:r>
              <a:rPr lang="ru-RU" dirty="0"/>
              <a:t>Пользуется ли интернетом во время покупки;</a:t>
            </a:r>
          </a:p>
          <a:p>
            <a:pPr lvl="0"/>
            <a:r>
              <a:rPr lang="ru-RU" dirty="0"/>
              <a:t>Нужны ли вспомогательные средства для покупки, такие как кредит, </a:t>
            </a:r>
            <a:r>
              <a:rPr lang="ru-RU" dirty="0" err="1"/>
              <a:t>скидочные</a:t>
            </a:r>
            <a:r>
              <a:rPr lang="ru-RU" dirty="0"/>
              <a:t> карты, купоны;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Качество товара или услуги;</a:t>
            </a:r>
          </a:p>
          <a:p>
            <a:pPr lvl="0"/>
            <a:r>
              <a:rPr lang="ru-RU" dirty="0" smtClean="0"/>
              <a:t>Модный товар или старый;</a:t>
            </a:r>
          </a:p>
          <a:p>
            <a:pPr lvl="0"/>
            <a:r>
              <a:rPr lang="ru-RU" dirty="0" smtClean="0"/>
              <a:t>Срочная покупка или можно отложить;</a:t>
            </a:r>
          </a:p>
          <a:p>
            <a:pPr lvl="0"/>
            <a:r>
              <a:rPr lang="ru-RU" dirty="0" smtClean="0"/>
              <a:t>В какой период времени была совершена покупка;</a:t>
            </a:r>
          </a:p>
          <a:p>
            <a:pPr lvl="0"/>
            <a:r>
              <a:rPr lang="ru-RU" dirty="0" smtClean="0"/>
              <a:t>Каким образом приобрёл;</a:t>
            </a:r>
          </a:p>
          <a:p>
            <a:pPr lvl="0"/>
            <a:r>
              <a:rPr lang="ru-RU" dirty="0" smtClean="0"/>
              <a:t>Описание товара глазами потребителя;</a:t>
            </a:r>
          </a:p>
          <a:p>
            <a:pPr lvl="0"/>
            <a:r>
              <a:rPr lang="ru-RU" dirty="0" smtClean="0"/>
              <a:t>Покупку можно совершить быстро или придётся ждать некоторое время;</a:t>
            </a:r>
          </a:p>
          <a:p>
            <a:pPr lvl="0"/>
            <a:r>
              <a:rPr lang="ru-RU" dirty="0" smtClean="0"/>
              <a:t>Гарантии на товар или услугу.</a:t>
            </a:r>
          </a:p>
          <a:p>
            <a:pPr lvl="0"/>
            <a:r>
              <a:rPr lang="ru-RU" dirty="0" smtClean="0"/>
              <a:t>Расчёт наличными, картой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196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Типичная ситуация потребления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С какой частотой потребляет тот или иной товар или услугу;</a:t>
            </a:r>
          </a:p>
          <a:p>
            <a:pPr lvl="0"/>
            <a:r>
              <a:rPr lang="ru-RU" dirty="0"/>
              <a:t>В каких количествах потребляет;</a:t>
            </a:r>
          </a:p>
          <a:p>
            <a:pPr lvl="0"/>
            <a:r>
              <a:rPr lang="ru-RU" dirty="0"/>
              <a:t>Где потребляет;</a:t>
            </a:r>
          </a:p>
          <a:p>
            <a:pPr lvl="0"/>
            <a:r>
              <a:rPr lang="ru-RU" dirty="0"/>
              <a:t>С кем;</a:t>
            </a:r>
          </a:p>
          <a:p>
            <a:pPr lvl="0"/>
            <a:r>
              <a:rPr lang="ru-RU" dirty="0"/>
              <a:t>Когда;</a:t>
            </a:r>
          </a:p>
          <a:p>
            <a:pPr lvl="0"/>
            <a:r>
              <a:rPr lang="ru-RU" dirty="0"/>
              <a:t>Рационально потребляет или все сразу;</a:t>
            </a:r>
          </a:p>
          <a:p>
            <a:pPr lvl="0"/>
            <a:r>
              <a:rPr lang="ru-RU" dirty="0"/>
              <a:t>В случае необходимости или беспричинно;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Мотив потребления;</a:t>
            </a:r>
          </a:p>
          <a:p>
            <a:pPr lvl="0"/>
            <a:r>
              <a:rPr lang="ru-RU" dirty="0" smtClean="0"/>
              <a:t>Что удовлетворяет этой покупкой;</a:t>
            </a:r>
          </a:p>
          <a:p>
            <a:pPr lvl="0"/>
            <a:r>
              <a:rPr lang="ru-RU" dirty="0" smtClean="0"/>
              <a:t>Доволен ли своим выбором;</a:t>
            </a:r>
          </a:p>
          <a:p>
            <a:pPr lvl="0"/>
            <a:r>
              <a:rPr lang="ru-RU" dirty="0" smtClean="0"/>
              <a:t>Как применяет на практике;</a:t>
            </a:r>
          </a:p>
          <a:p>
            <a:pPr lvl="0"/>
            <a:r>
              <a:rPr lang="ru-RU" dirty="0" smtClean="0"/>
              <a:t>Будет ли советовать покупку другим;</a:t>
            </a:r>
          </a:p>
          <a:p>
            <a:pPr lvl="0"/>
            <a:r>
              <a:rPr lang="ru-RU" dirty="0" smtClean="0"/>
              <a:t>Собирается ли стать лояльным покупателем,</a:t>
            </a:r>
          </a:p>
          <a:p>
            <a:pPr lvl="0"/>
            <a:r>
              <a:rPr lang="ru-RU" dirty="0" smtClean="0"/>
              <a:t>Делится в сети фото и отзывами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551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862" y="365125"/>
            <a:ext cx="11393214" cy="1325563"/>
          </a:xfrm>
        </p:spPr>
        <p:txBody>
          <a:bodyPr/>
          <a:lstStyle/>
          <a:p>
            <a:pPr algn="ctr"/>
            <a:r>
              <a:rPr lang="ru-RU" dirty="0" smtClean="0"/>
              <a:t>Пример визуализации ЦА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6449" y="1825625"/>
            <a:ext cx="557910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812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Резюме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 составлении </a:t>
            </a:r>
            <a:r>
              <a:rPr lang="ru-RU" dirty="0" err="1" smtClean="0"/>
              <a:t>аватара</a:t>
            </a:r>
            <a:r>
              <a:rPr lang="ru-RU" dirty="0" smtClean="0"/>
              <a:t> Клиента, важно понимать , кто он, чем занимается, как покупает. И главное, какие у него «боли» и потребности. </a:t>
            </a:r>
          </a:p>
          <a:p>
            <a:r>
              <a:rPr lang="ru-RU" dirty="0" smtClean="0"/>
              <a:t>Для персонификации ЦА в описании типичных ситуаций в каждом пункте выбирается 3-5 критериев, казанных выше в чек-листе. Критерии выбираются в зависимости от Рынка, характера продукта, коммуникационных </a:t>
            </a:r>
            <a:r>
              <a:rPr lang="ru-RU" dirty="0" smtClean="0"/>
              <a:t>задач.</a:t>
            </a:r>
          </a:p>
          <a:p>
            <a:r>
              <a:rPr lang="ru-RU" dirty="0" smtClean="0"/>
              <a:t>К каждому пункту подбирается соответствующая визуализация</a:t>
            </a:r>
          </a:p>
          <a:p>
            <a:r>
              <a:rPr lang="ru-RU" dirty="0" smtClean="0"/>
              <a:t>В результате, сделать </a:t>
            </a:r>
            <a:r>
              <a:rPr lang="ru-RU" dirty="0"/>
              <a:t>вывод: какие «боли» есть у данной ЦА, какие акценты  следует делать в коммуникациях с этой аудиторией, какие каналы выбирать для данной ЦА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264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дальше?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результате, сделать вывод: какие «боли» есть у данной ЦА, какие акценты  следует делать в коммуникациях с этой аудиторией, какие каналы выбирать для </a:t>
            </a:r>
            <a:r>
              <a:rPr lang="ru-RU" smtClean="0"/>
              <a:t>данной ЦА</a:t>
            </a:r>
          </a:p>
          <a:p>
            <a:endParaRPr lang="ru-RU" dirty="0" smtClean="0"/>
          </a:p>
          <a:p>
            <a:r>
              <a:rPr lang="ru-RU" dirty="0" smtClean="0"/>
              <a:t>На основании этого, сформулировать </a:t>
            </a:r>
            <a:r>
              <a:rPr lang="ru-RU" dirty="0" err="1" smtClean="0"/>
              <a:t>оффер</a:t>
            </a:r>
            <a:r>
              <a:rPr lang="ru-RU" dirty="0" smtClean="0"/>
              <a:t> или УТП, определить дальнейшие цели коммуникаций с данной ЦА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040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нужен портрет ЦА?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 каждой компании можно выделить несколько целевых аудиторий. От трёх и до … большого количества</a:t>
            </a:r>
          </a:p>
          <a:p>
            <a:r>
              <a:rPr lang="ru-RU" dirty="0" smtClean="0"/>
              <a:t>Все эти ЦА различаются по ценностям и потребностям; по количеству персон в ней и по сумме приносимых в компанию денег </a:t>
            </a:r>
          </a:p>
          <a:p>
            <a:r>
              <a:rPr lang="ru-RU" b="1" dirty="0" smtClean="0"/>
              <a:t>LTV</a:t>
            </a:r>
            <a:r>
              <a:rPr lang="en-US" b="1" dirty="0" smtClean="0"/>
              <a:t> </a:t>
            </a:r>
            <a:r>
              <a:rPr lang="ru-RU" dirty="0" smtClean="0"/>
              <a:t>Пожизненная </a:t>
            </a:r>
            <a:r>
              <a:rPr lang="ru-RU" dirty="0"/>
              <a:t>ценность клиента (</a:t>
            </a:r>
            <a:r>
              <a:rPr lang="ru-RU" dirty="0" err="1"/>
              <a:t>Customer</a:t>
            </a:r>
            <a:r>
              <a:rPr lang="ru-RU" dirty="0"/>
              <a:t> </a:t>
            </a:r>
            <a:r>
              <a:rPr lang="ru-RU" dirty="0" err="1"/>
              <a:t>Lifetime</a:t>
            </a:r>
            <a:r>
              <a:rPr lang="ru-RU" dirty="0"/>
              <a:t> </a:t>
            </a:r>
            <a:r>
              <a:rPr lang="ru-RU" dirty="0" err="1"/>
              <a:t>Value</a:t>
            </a:r>
            <a:r>
              <a:rPr lang="ru-RU" dirty="0"/>
              <a:t>). </a:t>
            </a:r>
            <a:r>
              <a:rPr lang="en-US" dirty="0" smtClean="0"/>
              <a:t> </a:t>
            </a:r>
            <a:r>
              <a:rPr lang="ru-RU" dirty="0" smtClean="0"/>
              <a:t>Есть несколько подходов. Основной: сколько денег принесет человек в компанию за всю жизнь. </a:t>
            </a:r>
          </a:p>
          <a:p>
            <a:r>
              <a:rPr lang="ru-RU" dirty="0" smtClean="0"/>
              <a:t>20% клиентов приносят 80% прибыли</a:t>
            </a:r>
          </a:p>
          <a:p>
            <a:r>
              <a:rPr lang="ru-RU" dirty="0" smtClean="0"/>
              <a:t>Задача: выбрать 2-3 ключевые </a:t>
            </a:r>
            <a:r>
              <a:rPr lang="ru-RU" dirty="0" err="1" smtClean="0"/>
              <a:t>кагорты</a:t>
            </a:r>
            <a:r>
              <a:rPr lang="ru-RU" dirty="0" smtClean="0"/>
              <a:t> ЦА, на которые будет ориентирована коммуникационная стратегия компании. </a:t>
            </a:r>
          </a:p>
          <a:p>
            <a:r>
              <a:rPr lang="ru-RU" dirty="0" smtClean="0"/>
              <a:t>Сейчас актуально ПЕРСОНАЛИЗАЦИЯ и ИНДИВИДУАЛЬНЫЙ ПОДХОД (здесь нам в помощь автоматизированный </a:t>
            </a:r>
            <a:r>
              <a:rPr lang="ru-RU" dirty="0" err="1" smtClean="0"/>
              <a:t>таргетинг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614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создании портрета видеть конкретный типаж и уметь идентифицировать под него конкретных людей (потребителей)</a:t>
            </a:r>
          </a:p>
          <a:p>
            <a:r>
              <a:rPr lang="ru-RU" dirty="0" smtClean="0"/>
              <a:t>Таких конкретных людей со схожими типичными ситуациями поведения должно быть много (исключение составляют рынки с единичными, штучными товарами, например, эксклюзивные марки, личные яхты и самолеты, коллекционные раритеты и т.д.)</a:t>
            </a:r>
          </a:p>
          <a:p>
            <a:r>
              <a:rPr lang="ru-RU" dirty="0" smtClean="0"/>
              <a:t>Понимание  потребностей, «Болей» Клиента, его критериев выбора позволяет более точно сфокусировать коммуникационные сообщения и выстроить эффективную воронку продаж.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24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286605"/>
            <a:ext cx="8424936" cy="1198180"/>
          </a:xfrm>
        </p:spPr>
        <p:txBody>
          <a:bodyPr/>
          <a:lstStyle/>
          <a:p>
            <a:r>
              <a:rPr lang="ru-RU" dirty="0" smtClean="0"/>
              <a:t>Схема составления портрета 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1. определение </a:t>
            </a:r>
            <a:r>
              <a:rPr lang="ru-RU" dirty="0" smtClean="0"/>
              <a:t>типажа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 smtClean="0"/>
              <a:t>поведение </a:t>
            </a:r>
            <a:r>
              <a:rPr lang="ru-RU" dirty="0" smtClean="0"/>
              <a:t>данного типажа в типичных </a:t>
            </a:r>
            <a:r>
              <a:rPr lang="ru-RU" dirty="0" smtClean="0"/>
              <a:t>ситуациях (ТС):</a:t>
            </a:r>
            <a:endParaRPr lang="ru-RU" dirty="0" smtClean="0"/>
          </a:p>
          <a:p>
            <a:r>
              <a:rPr lang="ru-RU" dirty="0" smtClean="0"/>
              <a:t>ТС дома</a:t>
            </a:r>
          </a:p>
          <a:p>
            <a:r>
              <a:rPr lang="ru-RU" dirty="0" smtClean="0"/>
              <a:t>ТС на работе</a:t>
            </a:r>
          </a:p>
          <a:p>
            <a:r>
              <a:rPr lang="ru-RU" dirty="0" smtClean="0"/>
              <a:t>ТС досуга</a:t>
            </a:r>
          </a:p>
          <a:p>
            <a:r>
              <a:rPr lang="ru-RU" dirty="0" smtClean="0"/>
              <a:t>ТС поведения в Сети (интернет)</a:t>
            </a:r>
          </a:p>
          <a:p>
            <a:r>
              <a:rPr lang="ru-RU" dirty="0" smtClean="0"/>
              <a:t>ТС осознания потребности </a:t>
            </a:r>
          </a:p>
          <a:p>
            <a:r>
              <a:rPr lang="ru-RU" dirty="0" smtClean="0"/>
              <a:t>ТС покупки</a:t>
            </a:r>
          </a:p>
          <a:p>
            <a:r>
              <a:rPr lang="ru-RU" dirty="0" smtClean="0"/>
              <a:t>ТС </a:t>
            </a:r>
            <a:r>
              <a:rPr lang="ru-RU" dirty="0" smtClean="0"/>
              <a:t>потребления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*** портрет ЦА необходимо визуализировать. Желательно использовать фото конкретных потребителей из этой ЦА в разных ситуациях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462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определение типажа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Дать название типажу. </a:t>
            </a:r>
          </a:p>
          <a:p>
            <a:r>
              <a:rPr lang="ru-RU" dirty="0" smtClean="0"/>
              <a:t>Название должно быть кратким, ёмким, ярким, чтобы сразу возникал конкретный образ. Например: молодые-</a:t>
            </a:r>
            <a:r>
              <a:rPr lang="ru-RU" dirty="0" err="1" smtClean="0"/>
              <a:t>перспетивные</a:t>
            </a:r>
            <a:r>
              <a:rPr lang="ru-RU" dirty="0" smtClean="0"/>
              <a:t>, </a:t>
            </a:r>
            <a:r>
              <a:rPr lang="ru-RU" dirty="0" err="1" smtClean="0"/>
              <a:t>ботаны</a:t>
            </a:r>
            <a:r>
              <a:rPr lang="ru-RU" dirty="0" smtClean="0"/>
              <a:t>, содержанки, </a:t>
            </a:r>
            <a:r>
              <a:rPr lang="ru-RU" dirty="0" err="1" smtClean="0"/>
              <a:t>инста</a:t>
            </a:r>
            <a:r>
              <a:rPr lang="ru-RU" dirty="0" smtClean="0"/>
              <a:t>-мамы и т.д.</a:t>
            </a:r>
            <a:endParaRPr lang="ru-RU" dirty="0" smtClean="0"/>
          </a:p>
          <a:p>
            <a:r>
              <a:rPr lang="ru-RU" dirty="0" smtClean="0"/>
              <a:t>Написать краткую </a:t>
            </a:r>
            <a:r>
              <a:rPr lang="ru-RU" dirty="0" err="1" smtClean="0"/>
              <a:t>характеристистику</a:t>
            </a:r>
            <a:r>
              <a:rPr lang="ru-RU" dirty="0" smtClean="0"/>
              <a:t> признаков внешних и поведенческих представителя этого типажа в 10-15 слов, по которым мы определим его из общей массы(свойственные привычки, стиль поведения, стиль в одежде, на кого хочет быть похожим, чем интересуется)</a:t>
            </a:r>
          </a:p>
          <a:p>
            <a:r>
              <a:rPr lang="ru-RU" dirty="0" smtClean="0"/>
              <a:t>Подобрать соответствующее фото ЦА</a:t>
            </a:r>
            <a:r>
              <a:rPr lang="ru-RU" dirty="0"/>
              <a:t> </a:t>
            </a:r>
            <a:r>
              <a:rPr lang="ru-RU" dirty="0" smtClean="0"/>
              <a:t>(визуализация </a:t>
            </a:r>
            <a:r>
              <a:rPr lang="ru-RU" dirty="0"/>
              <a:t>полученного типажа в реальном </a:t>
            </a:r>
            <a:r>
              <a:rPr lang="ru-RU" dirty="0" smtClean="0"/>
              <a:t>окружении).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013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Персонификация целевой аудитории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527" t="19396"/>
          <a:stretch/>
        </p:blipFill>
        <p:spPr>
          <a:xfrm>
            <a:off x="2396359" y="1690688"/>
            <a:ext cx="7399282" cy="478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014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Типичная с</a:t>
            </a:r>
            <a:r>
              <a:rPr lang="ru-RU" b="1" dirty="0" smtClean="0"/>
              <a:t>итуация дома: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Как </a:t>
            </a:r>
            <a:r>
              <a:rPr lang="ru-RU" dirty="0"/>
              <a:t>ведет быт;</a:t>
            </a:r>
          </a:p>
          <a:p>
            <a:pPr lvl="0"/>
            <a:r>
              <a:rPr lang="ru-RU" dirty="0"/>
              <a:t>Описание семьи;</a:t>
            </a:r>
          </a:p>
          <a:p>
            <a:pPr lvl="0"/>
            <a:r>
              <a:rPr lang="ru-RU" dirty="0"/>
              <a:t>Описание квартиры или дома;</a:t>
            </a:r>
          </a:p>
          <a:p>
            <a:pPr lvl="0"/>
            <a:r>
              <a:rPr lang="ru-RU" dirty="0"/>
              <a:t>Что делает дома; </a:t>
            </a:r>
          </a:p>
          <a:p>
            <a:pPr lvl="0"/>
            <a:r>
              <a:rPr lang="ru-RU" dirty="0"/>
              <a:t>В чем ходит/как выглядит дома;</a:t>
            </a:r>
          </a:p>
          <a:p>
            <a:pPr lvl="0"/>
            <a:r>
              <a:rPr lang="ru-RU" dirty="0"/>
              <a:t>Как часто приглашает гостей; </a:t>
            </a:r>
          </a:p>
          <a:p>
            <a:pPr lvl="0"/>
            <a:r>
              <a:rPr lang="ru-RU" dirty="0"/>
              <a:t>Психологическое поведение в домашних условиях;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Как отдыхает внутри дома;</a:t>
            </a:r>
          </a:p>
          <a:p>
            <a:pPr lvl="0"/>
            <a:r>
              <a:rPr lang="ru-RU" dirty="0" smtClean="0"/>
              <a:t>Какая мебель и оборудование есть в квартире или доме;</a:t>
            </a:r>
          </a:p>
          <a:p>
            <a:pPr lvl="0"/>
            <a:r>
              <a:rPr lang="ru-RU" dirty="0" smtClean="0"/>
              <a:t>Какой вид ремонта;</a:t>
            </a:r>
          </a:p>
          <a:p>
            <a:pPr lvl="0"/>
            <a:r>
              <a:rPr lang="ru-RU" dirty="0" smtClean="0"/>
              <a:t>Какую роль играет в семье;</a:t>
            </a:r>
          </a:p>
          <a:p>
            <a:pPr lvl="0"/>
            <a:r>
              <a:rPr lang="ru-RU" dirty="0" smtClean="0"/>
              <a:t>Психологическая обстановка дома;</a:t>
            </a:r>
          </a:p>
          <a:p>
            <a:pPr lvl="0"/>
            <a:r>
              <a:rPr lang="ru-RU" dirty="0" smtClean="0"/>
              <a:t>Традиции </a:t>
            </a:r>
          </a:p>
          <a:p>
            <a:pPr lvl="0"/>
            <a:r>
              <a:rPr lang="ru-RU" dirty="0" smtClean="0"/>
              <a:t>Семейный бюджет.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849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Типичная с</a:t>
            </a:r>
            <a:r>
              <a:rPr lang="ru-RU" b="1" dirty="0" smtClean="0"/>
              <a:t>итуация на работе: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Должность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Рабочий график;</a:t>
            </a:r>
          </a:p>
          <a:p>
            <a:pPr lvl="0"/>
            <a:r>
              <a:rPr lang="ru-RU" dirty="0"/>
              <a:t>Заработная плата; </a:t>
            </a:r>
          </a:p>
          <a:p>
            <a:pPr lvl="0"/>
            <a:r>
              <a:rPr lang="ru-RU" dirty="0"/>
              <a:t>Работа на дому/в офисе/разъездной характер;</a:t>
            </a:r>
          </a:p>
          <a:p>
            <a:pPr lvl="0"/>
            <a:r>
              <a:rPr lang="ru-RU" dirty="0"/>
              <a:t>Территориальное расположение работы;</a:t>
            </a:r>
          </a:p>
          <a:p>
            <a:pPr lvl="0"/>
            <a:r>
              <a:rPr lang="ru-RU" dirty="0"/>
              <a:t>Удалённость рабочего места от дома;</a:t>
            </a:r>
          </a:p>
          <a:p>
            <a:pPr lvl="0"/>
            <a:r>
              <a:rPr lang="ru-RU" dirty="0"/>
              <a:t>Каким транспортом добирается до работы; </a:t>
            </a:r>
          </a:p>
          <a:p>
            <a:pPr lvl="0"/>
            <a:r>
              <a:rPr lang="ru-RU" dirty="0"/>
              <a:t>Как часто опаздывает на работу;</a:t>
            </a:r>
          </a:p>
          <a:p>
            <a:r>
              <a:rPr lang="ru-RU" dirty="0"/>
              <a:t>Сильная или слабая рабочая нагрузка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 Какое место в жизни занимает работа; 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Работа, предполагающая контакты с людьми или в одиночку;</a:t>
            </a:r>
          </a:p>
          <a:p>
            <a:pPr lvl="0"/>
            <a:r>
              <a:rPr lang="ru-RU" dirty="0" smtClean="0"/>
              <a:t>Отношения в коллективе;</a:t>
            </a:r>
          </a:p>
          <a:p>
            <a:pPr lvl="0"/>
            <a:r>
              <a:rPr lang="ru-RU" dirty="0" smtClean="0"/>
              <a:t>Проявление себя в коллективе;</a:t>
            </a:r>
          </a:p>
          <a:p>
            <a:pPr lvl="0"/>
            <a:r>
              <a:rPr lang="ru-RU" dirty="0" smtClean="0"/>
              <a:t>Есть ли возможность подняться по карьерной лестнице;</a:t>
            </a:r>
          </a:p>
          <a:p>
            <a:pPr lvl="0"/>
            <a:r>
              <a:rPr lang="ru-RU" dirty="0" smtClean="0"/>
              <a:t>Трудовые достижения;</a:t>
            </a:r>
          </a:p>
          <a:p>
            <a:pPr lvl="0"/>
            <a:r>
              <a:rPr lang="ru-RU" dirty="0" smtClean="0"/>
              <a:t>Как протекает в целом рабочий день; </a:t>
            </a:r>
          </a:p>
          <a:p>
            <a:pPr lvl="0"/>
            <a:r>
              <a:rPr lang="ru-RU" dirty="0" smtClean="0"/>
              <a:t>Чем занимается в перерыв;</a:t>
            </a:r>
          </a:p>
          <a:p>
            <a:pPr lvl="0"/>
            <a:r>
              <a:rPr lang="ru-RU" dirty="0" smtClean="0"/>
              <a:t>Нравится работа или нет;</a:t>
            </a:r>
          </a:p>
          <a:p>
            <a:pPr lvl="0"/>
            <a:r>
              <a:rPr lang="ru-RU" dirty="0" smtClean="0"/>
              <a:t>Берет ли работу на дом; </a:t>
            </a:r>
          </a:p>
          <a:p>
            <a:pPr lvl="0"/>
            <a:r>
              <a:rPr lang="ru-RU" dirty="0" smtClean="0"/>
              <a:t>Склонен ли задерживаться на работе.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260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Типичная ситуация досуга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Есть </a:t>
            </a:r>
            <a:r>
              <a:rPr lang="ru-RU" dirty="0"/>
              <a:t>ли хобби;</a:t>
            </a:r>
          </a:p>
          <a:p>
            <a:pPr lvl="0"/>
            <a:r>
              <a:rPr lang="ru-RU" dirty="0"/>
              <a:t>Область интересов;</a:t>
            </a:r>
          </a:p>
          <a:p>
            <a:pPr lvl="0"/>
            <a:r>
              <a:rPr lang="ru-RU" dirty="0"/>
              <a:t>Развлекательная инфраструктура вблизи дома;</a:t>
            </a:r>
          </a:p>
          <a:p>
            <a:pPr lvl="0"/>
            <a:r>
              <a:rPr lang="ru-RU" dirty="0"/>
              <a:t>С кем проводит отдых;</a:t>
            </a:r>
          </a:p>
          <a:p>
            <a:pPr lvl="0"/>
            <a:r>
              <a:rPr lang="ru-RU" dirty="0"/>
              <a:t>Сколько времени готов потратить на развлечения;</a:t>
            </a:r>
          </a:p>
          <a:p>
            <a:pPr lvl="0"/>
            <a:r>
              <a:rPr lang="ru-RU" dirty="0"/>
              <a:t>Количество денег, отведённых досугу;</a:t>
            </a:r>
          </a:p>
          <a:p>
            <a:pPr lvl="0"/>
            <a:r>
              <a:rPr lang="ru-RU" dirty="0"/>
              <a:t>Отдыхает внутри страны или за границей;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Сезонный отдых или регулярный;</a:t>
            </a:r>
          </a:p>
          <a:p>
            <a:pPr lvl="0"/>
            <a:r>
              <a:rPr lang="ru-RU" dirty="0" smtClean="0"/>
              <a:t>Активный или пассивный отдых;</a:t>
            </a:r>
          </a:p>
          <a:p>
            <a:pPr lvl="0"/>
            <a:r>
              <a:rPr lang="ru-RU" dirty="0" smtClean="0"/>
              <a:t>Территориальное расположение наиболее любимых мест отдыха; </a:t>
            </a:r>
          </a:p>
          <a:p>
            <a:pPr lvl="0"/>
            <a:r>
              <a:rPr lang="ru-RU" dirty="0" smtClean="0"/>
              <a:t>Важна ли популярность места отдыха; </a:t>
            </a:r>
          </a:p>
          <a:p>
            <a:pPr lvl="0"/>
            <a:r>
              <a:rPr lang="ru-RU" dirty="0" smtClean="0"/>
              <a:t>Есть ли машина; </a:t>
            </a:r>
          </a:p>
          <a:p>
            <a:pPr lvl="0"/>
            <a:r>
              <a:rPr lang="ru-RU" dirty="0" smtClean="0"/>
              <a:t>Уделяет ли время работе на отдыхе</a:t>
            </a:r>
          </a:p>
          <a:p>
            <a:pPr lvl="0"/>
            <a:r>
              <a:rPr lang="ru-RU" dirty="0" smtClean="0"/>
              <a:t>Сам определяет или ждёт готовых решений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21705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1155</Words>
  <Application>Microsoft Office PowerPoint</Application>
  <PresentationFormat>Широкоэкранный</PresentationFormat>
  <Paragraphs>157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4.2. Персонификация  целевой аудитории</vt:lpstr>
      <vt:lpstr>Зачем нужен портрет ЦА?</vt:lpstr>
      <vt:lpstr>ВАЖНО!!!</vt:lpstr>
      <vt:lpstr>Схема составления портрета ЦА</vt:lpstr>
      <vt:lpstr>1. определение типажа </vt:lpstr>
      <vt:lpstr>Персонификация целевой аудитории</vt:lpstr>
      <vt:lpstr>Типичная ситуация дома: </vt:lpstr>
      <vt:lpstr>Типичная ситуация на работе:</vt:lpstr>
      <vt:lpstr>Типичная ситуация досуга</vt:lpstr>
      <vt:lpstr>Типичная ситуация поведения в сети</vt:lpstr>
      <vt:lpstr>Типичная ситуация осознания потребности</vt:lpstr>
      <vt:lpstr>Типичная ситуация покупки</vt:lpstr>
      <vt:lpstr>Типичная ситуация потребления </vt:lpstr>
      <vt:lpstr>Пример визуализации ЦА</vt:lpstr>
      <vt:lpstr>Резюме </vt:lpstr>
      <vt:lpstr>Что дальше?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4.2. Портрет  целевой аудитории</dc:title>
  <dc:creator>Пользователь Windows</dc:creator>
  <cp:lastModifiedBy>Пользователь Windows</cp:lastModifiedBy>
  <cp:revision>9</cp:revision>
  <dcterms:created xsi:type="dcterms:W3CDTF">2020-10-23T05:20:29Z</dcterms:created>
  <dcterms:modified xsi:type="dcterms:W3CDTF">2020-10-23T09:07:17Z</dcterms:modified>
</cp:coreProperties>
</file>