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75" r:id="rId3"/>
    <p:sldId id="257" r:id="rId4"/>
    <p:sldId id="264" r:id="rId5"/>
    <p:sldId id="266" r:id="rId6"/>
    <p:sldId id="267" r:id="rId7"/>
    <p:sldId id="268" r:id="rId8"/>
    <p:sldId id="258" r:id="rId9"/>
    <p:sldId id="265" r:id="rId10"/>
    <p:sldId id="261" r:id="rId11"/>
    <p:sldId id="259" r:id="rId12"/>
    <p:sldId id="260" r:id="rId13"/>
    <p:sldId id="262" r:id="rId14"/>
    <p:sldId id="272" r:id="rId15"/>
    <p:sldId id="270" r:id="rId16"/>
    <p:sldId id="271" r:id="rId17"/>
    <p:sldId id="273" r:id="rId18"/>
    <p:sldId id="274" r:id="rId19"/>
    <p:sldId id="269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AAADA-517C-4049-AAEE-A28A1B9D91FB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7F882-27D6-4671-AA5B-2E7CED876027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39934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91440" rIns="45720" bIns="9144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AAADA-517C-4049-AAEE-A28A1B9D91FB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7F882-27D6-4671-AA5B-2E7CED8760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1983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2302"/>
            <a:ext cx="1971675" cy="575989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2302"/>
            <a:ext cx="5800725" cy="5759898"/>
          </a:xfrm>
        </p:spPr>
        <p:txBody>
          <a:bodyPr vert="eaVert" lIns="45720" tIns="91440" rIns="45720" bIns="9144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AAADA-517C-4049-AAEE-A28A1B9D91FB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7F882-27D6-4671-AA5B-2E7CED8760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0783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AAADA-517C-4049-AAEE-A28A1B9D91FB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7F882-27D6-4671-AA5B-2E7CED8760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04174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AAADA-517C-4049-AAEE-A28A1B9D91FB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7F882-27D6-4671-AA5B-2E7CED876027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18674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5"/>
            <a:ext cx="3703320" cy="402335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5"/>
            <a:ext cx="370332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AAADA-517C-4049-AAEE-A28A1B9D91FB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7F882-27D6-4671-AA5B-2E7CED8760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293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>
                    <a:lumMod val="9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>
                    <a:lumMod val="9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AAADA-517C-4049-AAEE-A28A1B9D91FB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7F882-27D6-4671-AA5B-2E7CED8760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5411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AAADA-517C-4049-AAEE-A28A1B9D91FB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7F882-27D6-4671-AA5B-2E7CED8760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68514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AAADA-517C-4049-AAEE-A28A1B9D91FB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7F882-27D6-4671-AA5B-2E7CED8760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43641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" y="0"/>
            <a:ext cx="3038093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731520"/>
            <a:ext cx="4869180" cy="5257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300AAADA-517C-4049-AAEE-A28A1B9D91FB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6B7F882-27D6-4671-AA5B-2E7CED8760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28270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5234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solidFill>
            <a:schemeClr val="bg1">
              <a:lumMod val="50000"/>
              <a:lumOff val="5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3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00AAADA-517C-4049-AAEE-A28A1B9D91FB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6B7F882-27D6-4671-AA5B-2E7CED8760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67433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2" y="6400800"/>
            <a:ext cx="9143989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9144001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300AAADA-517C-4049-AAEE-A28A1B9D91FB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96B7F882-27D6-4671-AA5B-2E7CED876027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17426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3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youscan.io/2016/02/ads-evaluation/?utm_source=yandex&amp;utm_medium=cpc&amp;utm_campaign=old_content_ads_effectiveness&amp;type=search&amp;source=none&amp;added=no&amp;block=premium&amp;position=1&amp;keyword=&#1086;&#1094;&#1077;&#1085;&#1082;&#1072;%20&#1101;&#1092;&#1092;&#1077;&#1082;&#1090;&#1080;&#1074;&#1085;&#1086;&#1089;&#1090;&#1080;%20&#1088;&#1077;&#1082;&#1083;&#1072;&#1084;&#1099;&amp;yclid=7127814325660290157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bQ2-jP1r0FI" TargetMode="External"/><Relationship Id="rId2" Type="http://schemas.openxmlformats.org/officeDocument/2006/relationships/hyperlink" Target="https://youtu.be/F1LCh2KLCW4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Оценка эффективности рекламной кампании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algn="r"/>
            <a:r>
              <a:rPr lang="ru-RU" dirty="0"/>
              <a:t>Курс: Организация и проведение</a:t>
            </a:r>
          </a:p>
          <a:p>
            <a:pPr algn="r"/>
            <a:r>
              <a:rPr lang="ru-RU" dirty="0"/>
              <a:t> кампаний в сфере СО</a:t>
            </a:r>
          </a:p>
          <a:p>
            <a:pPr algn="r"/>
            <a:r>
              <a:rPr lang="ru-RU" dirty="0"/>
              <a:t>Преподаватель: Аникина Т.А.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Основные сложности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/>
              <a:t>любая реклама или рекламная кампания, как правило, не дает полного эффекта сразу;</a:t>
            </a:r>
          </a:p>
          <a:p>
            <a:r>
              <a:rPr lang="ru-RU" dirty="0"/>
              <a:t>рост товарооборота или прибыли может быть вызван другими (</a:t>
            </a:r>
            <a:r>
              <a:rPr lang="ru-RU" dirty="0" err="1"/>
              <a:t>нерекламными</a:t>
            </a:r>
            <a:r>
              <a:rPr lang="ru-RU" dirty="0"/>
              <a:t>) причинами</a:t>
            </a:r>
          </a:p>
          <a:p>
            <a:pPr marL="0" indent="0">
              <a:buNone/>
            </a:pPr>
            <a:r>
              <a:rPr lang="ru-RU" dirty="0"/>
              <a:t>                                        И </a:t>
            </a:r>
          </a:p>
          <a:p>
            <a:r>
              <a:rPr lang="ru-RU" dirty="0"/>
              <a:t>ограниченный доступ к финансовой отчетности</a:t>
            </a:r>
          </a:p>
          <a:p>
            <a:r>
              <a:rPr lang="ru-RU" dirty="0"/>
              <a:t>нехватка компетенций </a:t>
            </a:r>
          </a:p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Расчёт рентабельности рекламирования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/>
          <a:lstStyle/>
          <a:p>
            <a:r>
              <a:rPr lang="ru-RU" sz="5400" dirty="0"/>
              <a:t>Р = ( П/ З) </a:t>
            </a:r>
            <a:r>
              <a:rPr lang="ru-RU" sz="5400" dirty="0" err="1"/>
              <a:t>х</a:t>
            </a:r>
            <a:r>
              <a:rPr lang="ru-RU" sz="5400" dirty="0"/>
              <a:t>   100%</a:t>
            </a:r>
          </a:p>
          <a:p>
            <a:endParaRPr lang="ru-RU" dirty="0"/>
          </a:p>
          <a:p>
            <a:r>
              <a:rPr lang="ru-RU" dirty="0"/>
              <a:t>П – прибыль, полученная от рекламы</a:t>
            </a:r>
          </a:p>
          <a:p>
            <a:r>
              <a:rPr lang="ru-RU" dirty="0"/>
              <a:t>З – затраты на рекламу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Расчёт экономического эффекта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>
            <a:normAutofit lnSpcReduction="10000"/>
          </a:bodyPr>
          <a:lstStyle/>
          <a:p>
            <a:r>
              <a:rPr lang="ru-RU" sz="4800" dirty="0"/>
              <a:t>Э = </a:t>
            </a:r>
            <a:r>
              <a:rPr lang="ru-RU" sz="4800" dirty="0" err="1"/>
              <a:t>Тд</a:t>
            </a:r>
            <a:r>
              <a:rPr lang="ru-RU" sz="4800" dirty="0"/>
              <a:t> </a:t>
            </a:r>
            <a:r>
              <a:rPr lang="ru-RU" sz="4800" dirty="0" err="1"/>
              <a:t>х</a:t>
            </a:r>
            <a:r>
              <a:rPr lang="ru-RU" sz="4800" dirty="0"/>
              <a:t> </a:t>
            </a:r>
            <a:r>
              <a:rPr lang="ru-RU" sz="4800" dirty="0" err="1"/>
              <a:t>Нт</a:t>
            </a:r>
            <a:r>
              <a:rPr lang="ru-RU" sz="4800" dirty="0"/>
              <a:t> /100 – (</a:t>
            </a:r>
            <a:r>
              <a:rPr lang="ru-RU" sz="4800" dirty="0" err="1"/>
              <a:t>Зр</a:t>
            </a:r>
            <a:r>
              <a:rPr lang="ru-RU" sz="4800" dirty="0"/>
              <a:t> + </a:t>
            </a:r>
            <a:r>
              <a:rPr lang="ru-RU" sz="4800" dirty="0" err="1"/>
              <a:t>Рд</a:t>
            </a:r>
            <a:r>
              <a:rPr lang="ru-RU" sz="4800" dirty="0"/>
              <a:t>)</a:t>
            </a:r>
          </a:p>
          <a:p>
            <a:endParaRPr lang="ru-RU" sz="1800" dirty="0"/>
          </a:p>
          <a:p>
            <a:r>
              <a:rPr lang="ru-RU" dirty="0"/>
              <a:t>Э – оценивается в денежных единицах</a:t>
            </a:r>
          </a:p>
          <a:p>
            <a:r>
              <a:rPr lang="ru-RU" dirty="0" err="1"/>
              <a:t>Тд</a:t>
            </a:r>
            <a:r>
              <a:rPr lang="ru-RU" dirty="0"/>
              <a:t>  - </a:t>
            </a:r>
            <a:r>
              <a:rPr lang="ru-RU" sz="2800" dirty="0"/>
              <a:t>товарооборот дополнительный (в </a:t>
            </a:r>
            <a:r>
              <a:rPr lang="ru-RU" sz="2800" dirty="0" err="1"/>
              <a:t>ден</a:t>
            </a:r>
            <a:r>
              <a:rPr lang="ru-RU" sz="2800" dirty="0"/>
              <a:t>. ед.)</a:t>
            </a:r>
          </a:p>
          <a:p>
            <a:r>
              <a:rPr lang="ru-RU" sz="2800" dirty="0" err="1"/>
              <a:t>Нт</a:t>
            </a:r>
            <a:r>
              <a:rPr lang="ru-RU" sz="2800" dirty="0"/>
              <a:t> – Наценка торговая ( в процентах к цене реализации)</a:t>
            </a:r>
          </a:p>
          <a:p>
            <a:r>
              <a:rPr lang="ru-RU" sz="2800" dirty="0" err="1"/>
              <a:t>Зр</a:t>
            </a:r>
            <a:r>
              <a:rPr lang="ru-RU" sz="2800" dirty="0"/>
              <a:t>  - </a:t>
            </a:r>
            <a:r>
              <a:rPr lang="ru-RU" sz="2800" dirty="0" err="1"/>
              <a:t>затараты</a:t>
            </a:r>
            <a:r>
              <a:rPr lang="ru-RU" sz="2800" dirty="0"/>
              <a:t> на рекламу ( в </a:t>
            </a:r>
            <a:r>
              <a:rPr lang="ru-RU" sz="2800" dirty="0" err="1"/>
              <a:t>ден</a:t>
            </a:r>
            <a:r>
              <a:rPr lang="ru-RU" sz="2800" dirty="0"/>
              <a:t>. Ед.)</a:t>
            </a:r>
          </a:p>
          <a:p>
            <a:r>
              <a:rPr lang="ru-RU" sz="2800" dirty="0" err="1"/>
              <a:t>Рд</a:t>
            </a:r>
            <a:r>
              <a:rPr lang="ru-RU" sz="2800" dirty="0"/>
              <a:t> – расходы дополнительные (в </a:t>
            </a:r>
            <a:r>
              <a:rPr lang="ru-RU" sz="2800" dirty="0" err="1"/>
              <a:t>ден.ед</a:t>
            </a:r>
            <a:r>
              <a:rPr lang="ru-RU" sz="2800" dirty="0"/>
              <a:t>.)</a:t>
            </a:r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Соответствие результатов поставленным целям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При формулировании целей в концепции </a:t>
            </a:r>
            <a:r>
              <a:rPr lang="en-US" dirty="0"/>
              <a:t>SMART</a:t>
            </a:r>
            <a:r>
              <a:rPr lang="ru-RU" dirty="0"/>
              <a:t>, мы на этапе планирования задаём критерии оценки эффективности: измеримые (количество участников, публикаций, упоминаний, цитирований и т.д.)  и неизмеримые (характер и тональность отзывов, обратная связь, оценка руководства, «нравится» - «не нравится» и т.д.)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Дополнительный материал: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12460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dirty="0"/>
            </a:br>
            <a:r>
              <a:rPr lang="ru-RU" dirty="0"/>
              <a:t>Оценка Международного института качества.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Минимальные требования к ПИАР кампании.</a:t>
            </a:r>
          </a:p>
          <a:p>
            <a:r>
              <a:rPr lang="ru-RU" dirty="0"/>
              <a:t> выявить </a:t>
            </a:r>
            <a:r>
              <a:rPr lang="ru-RU" i="1" dirty="0"/>
              <a:t>изменения</a:t>
            </a:r>
            <a:r>
              <a:rPr lang="ru-RU" dirty="0"/>
              <a:t>, вызванные ПИАР деятельностью.</a:t>
            </a:r>
          </a:p>
          <a:p>
            <a:pPr lvl="0"/>
            <a:r>
              <a:rPr lang="ru-RU" dirty="0"/>
              <a:t>определить, в какой степени достигнута цель пиар кампании.</a:t>
            </a:r>
          </a:p>
          <a:p>
            <a:pPr lvl="0"/>
            <a:r>
              <a:rPr lang="ru-RU" dirty="0"/>
              <a:t>оценить эффективность планирования и исполнения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В результате оценки необходимо провести корректирующие действия.</a:t>
            </a:r>
          </a:p>
          <a:p>
            <a:r>
              <a:rPr lang="ru-RU" dirty="0"/>
              <a:t>Нужно решить, какие методики будут применяться в будущем.</a:t>
            </a:r>
          </a:p>
          <a:p>
            <a:r>
              <a:rPr lang="ru-RU" dirty="0"/>
              <a:t>Сохранить записи по оценке ПИАР кампании.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71913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997512" cy="1450757"/>
          </a:xfrm>
        </p:spPr>
        <p:txBody>
          <a:bodyPr>
            <a:normAutofit fontScale="90000"/>
          </a:bodyPr>
          <a:lstStyle/>
          <a:p>
            <a:br>
              <a:rPr lang="ru-RU" dirty="0"/>
            </a:br>
            <a:r>
              <a:rPr lang="ru-RU" dirty="0"/>
              <a:t>Оценка с позиции реализации основных целей (по версии ЛЭТИ):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 </a:t>
            </a:r>
          </a:p>
          <a:p>
            <a:r>
              <a:rPr lang="ru-RU" dirty="0"/>
              <a:t>- насколько успешно распространялась информация. Измеряется соотношением подготовленных и размещенных сообщений.</a:t>
            </a:r>
          </a:p>
          <a:p>
            <a:r>
              <a:rPr lang="ru-RU" dirty="0"/>
              <a:t>- понятность ПИАР сообщения. Измеряется сложностью и числом слов в предложениях. Выявляется с помощью опросов ЦА.</a:t>
            </a:r>
          </a:p>
          <a:p>
            <a:r>
              <a:rPr lang="ru-RU" dirty="0"/>
              <a:t>- удержание в памяти. </a:t>
            </a:r>
          </a:p>
          <a:p>
            <a:r>
              <a:rPr lang="ru-RU" dirty="0"/>
              <a:t>- оценка изменения ценностных установок.</a:t>
            </a:r>
          </a:p>
          <a:p>
            <a:r>
              <a:rPr lang="ru-RU" dirty="0"/>
              <a:t>- оценка поведенческих целей. Измеряется числом новых клиентов, заказов и т.д.</a:t>
            </a:r>
          </a:p>
          <a:p>
            <a:r>
              <a:rPr lang="ru-RU" dirty="0"/>
              <a:t>- оценка числа событий в контролируемых и неконтролируемых СМИ. Измеряется количество разосланных пресс-релизов, встреч с журналистами, публикация и пр.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07106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86604"/>
            <a:ext cx="8784976" cy="1450757"/>
          </a:xfrm>
        </p:spPr>
        <p:txBody>
          <a:bodyPr>
            <a:normAutofit fontScale="90000"/>
          </a:bodyPr>
          <a:lstStyle/>
          <a:p>
            <a:br>
              <a:rPr lang="ru-RU" dirty="0"/>
            </a:br>
            <a:r>
              <a:rPr lang="ru-RU" sz="4400" dirty="0"/>
              <a:t>НАИБОЛЕЕ ЧАСТЫЕ КРИТЕРИИ ОЦЕНКИ ПИАР ДЕЙСТВИЙ по </a:t>
            </a:r>
            <a:r>
              <a:rPr lang="en-US" sz="4400" dirty="0"/>
              <a:t>ROGER HAYWOOD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 </a:t>
            </a:r>
          </a:p>
          <a:p>
            <a:r>
              <a:rPr lang="ru-RU" dirty="0"/>
              <a:t>1. Эффективность. Осуществление деятельности в пределах планируемых материальных и временных возможностей</a:t>
            </a:r>
          </a:p>
          <a:p>
            <a:r>
              <a:rPr lang="ru-RU" dirty="0"/>
              <a:t>2. Известность. Рост известности организации среди определенных аудиторий.</a:t>
            </a:r>
          </a:p>
          <a:p>
            <a:r>
              <a:rPr lang="ru-RU" dirty="0"/>
              <a:t>3. Отношение. Сдвиг в отношении аудитории к организации. </a:t>
            </a:r>
          </a:p>
          <a:p>
            <a:r>
              <a:rPr lang="ru-RU" dirty="0"/>
              <a:t>4. Освещение. Уровень и тон охвата наших мероприятий в СМИ. На каком уровне мы представлены и как к нам относятся. </a:t>
            </a:r>
          </a:p>
          <a:p>
            <a:r>
              <a:rPr lang="ru-RU" dirty="0"/>
              <a:t>5. Положение. Место организации на рынке, по отношению к конкурентам. </a:t>
            </a:r>
          </a:p>
          <a:p>
            <a:r>
              <a:rPr lang="ru-RU" dirty="0"/>
              <a:t>6. Обратная связь. Это число запросов, полученных в результате ПИАР кампании.</a:t>
            </a:r>
          </a:p>
          <a:p>
            <a:r>
              <a:rPr lang="ru-RU" dirty="0"/>
              <a:t>7. Цена акции. Это сумма, вкладываемая в компанию инвестором. </a:t>
            </a:r>
          </a:p>
          <a:p>
            <a:r>
              <a:rPr lang="ru-RU" dirty="0"/>
              <a:t>8. Сбыт. Изменение в объеме сбыта или цене, вызванное исключительно деятельностью по связям с общественностью.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81629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712968" cy="1450757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ФОРМУЛА ЭФФЕКТИВНОСТИ ПИАР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 </a:t>
            </a:r>
            <a:endParaRPr lang="ru-RU" dirty="0"/>
          </a:p>
          <a:p>
            <a:r>
              <a:rPr lang="en-US" b="1" dirty="0"/>
              <a:t>E</a:t>
            </a:r>
            <a:r>
              <a:rPr lang="ru-RU" b="1" dirty="0"/>
              <a:t> = </a:t>
            </a:r>
            <a:r>
              <a:rPr lang="en-US" b="1" dirty="0"/>
              <a:t>l</a:t>
            </a:r>
            <a:r>
              <a:rPr lang="ru-RU" b="1" dirty="0"/>
              <a:t> * </a:t>
            </a:r>
            <a:r>
              <a:rPr lang="en-US" b="1" dirty="0" err="1"/>
              <a:t>i</a:t>
            </a:r>
            <a:endParaRPr lang="ru-RU" dirty="0"/>
          </a:p>
          <a:p>
            <a:r>
              <a:rPr lang="ru-RU" dirty="0"/>
              <a:t> </a:t>
            </a:r>
          </a:p>
          <a:p>
            <a:r>
              <a:rPr lang="en-US" dirty="0"/>
              <a:t>E</a:t>
            </a:r>
            <a:r>
              <a:rPr lang="ru-RU" dirty="0"/>
              <a:t> = Эффективность ПИАР</a:t>
            </a:r>
          </a:p>
          <a:p>
            <a:r>
              <a:rPr lang="en-US" dirty="0"/>
              <a:t>l</a:t>
            </a:r>
            <a:r>
              <a:rPr lang="ru-RU" dirty="0"/>
              <a:t> = уровень руководства, на котором принимаются решения, относительно ПИАР</a:t>
            </a:r>
          </a:p>
          <a:p>
            <a:r>
              <a:rPr lang="en-US" dirty="0" err="1"/>
              <a:t>i</a:t>
            </a:r>
            <a:r>
              <a:rPr lang="ru-RU" dirty="0"/>
              <a:t> = заинтересованность и время, затрачиваемые представителями данного уровня.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64938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584176"/>
          </a:xfrm>
        </p:spPr>
        <p:txBody>
          <a:bodyPr>
            <a:normAutofit fontScale="90000"/>
          </a:bodyPr>
          <a:lstStyle/>
          <a:p>
            <a:r>
              <a:rPr lang="ru-RU" dirty="0"/>
              <a:t>Как оценить эффективность рекламы с помощью </a:t>
            </a:r>
            <a:r>
              <a:rPr lang="ru-RU" dirty="0" err="1"/>
              <a:t>YouScan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705275"/>
          </a:xfrm>
        </p:spPr>
        <p:txBody>
          <a:bodyPr/>
          <a:lstStyle/>
          <a:p>
            <a:r>
              <a:rPr lang="ru-RU" u="sng" dirty="0">
                <a:hlinkClick r:id="rId2"/>
              </a:rPr>
              <a:t>https://youscan.io/2016/02/ads-evaluation/?utm_source=yandex&amp;utm_medium=cpc&amp;utm_campaign=old_content_ads_effectiveness&amp;type=search&amp;source=none&amp;added=no&amp;block=premium&amp;position=1&amp;keyword=оценка%20эффективности%20рекламы&amp;yclid=7127814325660290157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52208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Запись онлайн лекции </a:t>
            </a:r>
          </a:p>
          <a:p>
            <a:r>
              <a:rPr lang="en-US" dirty="0">
                <a:hlinkClick r:id="rId2"/>
              </a:rPr>
              <a:t>https://youtu.be/F1LCh2KLCW4</a:t>
            </a:r>
            <a:r>
              <a:rPr lang="ru-RU"/>
              <a:t>  часть 1 </a:t>
            </a:r>
            <a:endParaRPr lang="ru-RU" dirty="0"/>
          </a:p>
          <a:p>
            <a:r>
              <a:rPr lang="en-US" dirty="0">
                <a:hlinkClick r:id="rId3"/>
              </a:rPr>
              <a:t>https://youtu.be/bQ2-jP1r0FI</a:t>
            </a:r>
            <a:r>
              <a:rPr lang="ru-RU" dirty="0"/>
              <a:t>  часть 2 </a:t>
            </a:r>
          </a:p>
        </p:txBody>
      </p:sp>
    </p:spTree>
    <p:extLst>
      <p:ext uri="{BB962C8B-B14F-4D97-AF65-F5344CB8AC3E}">
        <p14:creationId xmlns:p14="http://schemas.microsoft.com/office/powerpoint/2010/main" val="30033237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Психологическое воздействие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— это степень влияния рекламы на человека, т.е. оценка привлечения внимания потребителя, запоминаемости рекламы, воздействие рекламы на мотив покупки и т. п.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1512168"/>
          </a:xfrm>
        </p:spPr>
        <p:txBody>
          <a:bodyPr>
            <a:normAutofit fontScale="90000"/>
          </a:bodyPr>
          <a:lstStyle/>
          <a:p>
            <a:r>
              <a:rPr lang="ru-RU" dirty="0"/>
              <a:t>Три основных метода оценки психологического воздействия: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708920"/>
            <a:ext cx="8229600" cy="3417243"/>
          </a:xfrm>
        </p:spPr>
        <p:txBody>
          <a:bodyPr/>
          <a:lstStyle/>
          <a:p>
            <a:pPr lvl="0"/>
            <a:r>
              <a:rPr lang="ru-RU" dirty="0"/>
              <a:t>опрос;</a:t>
            </a:r>
          </a:p>
          <a:p>
            <a:pPr lvl="0"/>
            <a:r>
              <a:rPr lang="ru-RU" dirty="0"/>
              <a:t>наблюдение;</a:t>
            </a:r>
          </a:p>
          <a:p>
            <a:pPr lvl="0"/>
            <a:r>
              <a:rPr lang="ru-RU" dirty="0"/>
              <a:t>эксперимент (например, фокус группы).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4406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Психологическое воздействие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Тесты на узнаваемость рекламы.</a:t>
            </a:r>
            <a:r>
              <a:rPr lang="ru-RU" dirty="0"/>
              <a:t> Респондент, перелистывая ранее виденный им журнал, выясняет, какие рекламные объявления кажутся ему знакомыми.</a:t>
            </a:r>
          </a:p>
          <a:p>
            <a:pPr marL="0" indent="0">
              <a:buNone/>
            </a:pPr>
            <a:endParaRPr lang="ru-RU" dirty="0"/>
          </a:p>
          <a:p>
            <a:r>
              <a:rPr lang="ru-RU" b="1" dirty="0"/>
              <a:t>Тесты на запоминание рекламы.</a:t>
            </a:r>
            <a:r>
              <a:rPr lang="ru-RU" dirty="0"/>
              <a:t> Человека, заявившего, что он видел данную рекламу, просят рассказать о ней подробнее, проверяя тем самым запоминаемость рекламы.</a:t>
            </a:r>
          </a:p>
          <a:p>
            <a:pPr marL="0" indent="0">
              <a:buNone/>
            </a:pPr>
            <a:endParaRPr lang="ru-RU" dirty="0"/>
          </a:p>
          <a:p>
            <a:r>
              <a:rPr lang="ru-RU" b="1" dirty="0"/>
              <a:t>Опрос мнений и отношений.</a:t>
            </a:r>
            <a:r>
              <a:rPr lang="ru-RU" dirty="0"/>
              <a:t> Возможны простые вопросы типа: «Нравится ли Вам эта реклама?», «Интересна ли она Вам?», «Доверяете ли Вы ей?»</a:t>
            </a:r>
          </a:p>
        </p:txBody>
      </p:sp>
    </p:spTree>
    <p:extLst>
      <p:ext uri="{BB962C8B-B14F-4D97-AF65-F5344CB8AC3E}">
        <p14:creationId xmlns:p14="http://schemas.microsoft.com/office/powerpoint/2010/main" val="30168943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Психологическое воздействие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Тесты на словесные ассоциации.</a:t>
            </a:r>
            <a:r>
              <a:rPr lang="ru-RU" dirty="0"/>
              <a:t> Если те или иные слова из проекта рекламного сообщения, предъявляемые в случайной последовательности среди других слов, вызывают у людей неверные или нежелательные ассоциации, то они исключаются из рекламы.</a:t>
            </a:r>
          </a:p>
          <a:p>
            <a:pPr marL="0" indent="0">
              <a:buNone/>
            </a:pPr>
            <a:endParaRPr lang="ru-RU" dirty="0"/>
          </a:p>
          <a:p>
            <a:r>
              <a:rPr lang="ru-RU" b="1" dirty="0"/>
              <a:t>Тесты и опросы об имидже фирмы.</a:t>
            </a:r>
            <a:r>
              <a:rPr lang="ru-RU" dirty="0"/>
              <a:t> Задаются вопросы о том, как потребитель относится к определенной фирме, какие видит в ней преимущества и недостатки.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26073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Психологическое воздействие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/>
              <a:t>Анкетный опрос о качестве и эффективности рекламного объявления.</a:t>
            </a:r>
            <a:r>
              <a:rPr lang="ru-RU" dirty="0"/>
              <a:t> Потребителей просят оценить в баллах такие качества объявления, как его способность привлечь внимание, вызвать желание прочитать до конца, информативность рекламы, сила эмоционального воздействия, убедительность аргументации.</a:t>
            </a:r>
          </a:p>
          <a:p>
            <a:pPr marL="0" indent="0">
              <a:buNone/>
            </a:pPr>
            <a:endParaRPr lang="ru-RU" dirty="0"/>
          </a:p>
          <a:p>
            <a:r>
              <a:rPr lang="ru-RU" b="1" dirty="0"/>
              <a:t>Экспериментальный метод.</a:t>
            </a:r>
            <a:r>
              <a:rPr lang="ru-RU" dirty="0"/>
              <a:t> Наиболее эффективен.                       Пример: Метод заключается в том, что фирма выбирает несколько сопоставляемых небольших пробных рынков, в каждом из которых затраты на рекламу составляют одинаковый процент от всех продаж фирмы на данном рынке. Затем в одной трети рынков затраты на рекламу уменьшаются на определенный процент (допустим, на 50 %), в другой трети, наоборот, увеличиваются на тот же процент (на 50 %), в последней трети остаются неизменными (это контрольный показатель). Полученные в результате данные об изменении продаж могут служить показателями эффективности рекламы.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29341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Экономическое воздействие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Экономический результат, полученный в результате проведения рекламной  кампании / акции / мероприятия</a:t>
            </a:r>
          </a:p>
          <a:p>
            <a:r>
              <a:rPr lang="ru-RU" dirty="0"/>
              <a:t>В качестве критериев оценки успеха рекламы используются чаще всего оборот, прибыль и доля рынка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Экономическое воздействие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  </a:t>
            </a:r>
          </a:p>
          <a:p>
            <a:pPr marL="0" indent="0">
              <a:buNone/>
            </a:pPr>
            <a:r>
              <a:rPr lang="ru-RU" dirty="0"/>
              <a:t>Основным методом для анализа экономической эффективности служат статистические и бухгалтерские данные.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8919164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Фиолетовый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E3DA18C2-75F1-4980-A5F0-165F6F71DE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108</TotalTime>
  <Words>1012</Words>
  <Application>Microsoft Office PowerPoint</Application>
  <PresentationFormat>Экран (4:3)</PresentationFormat>
  <Paragraphs>91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2" baseType="lpstr">
      <vt:lpstr>Calibri</vt:lpstr>
      <vt:lpstr>Calibri Light</vt:lpstr>
      <vt:lpstr>Ретро</vt:lpstr>
      <vt:lpstr>Оценка эффективности рекламной кампании</vt:lpstr>
      <vt:lpstr>Презентация PowerPoint</vt:lpstr>
      <vt:lpstr>Психологическое воздействие</vt:lpstr>
      <vt:lpstr>Три основных метода оценки психологического воздействия: </vt:lpstr>
      <vt:lpstr>Психологическое воздействие </vt:lpstr>
      <vt:lpstr>Психологическое воздействие</vt:lpstr>
      <vt:lpstr>Психологическое воздействие</vt:lpstr>
      <vt:lpstr>Экономическое воздействие</vt:lpstr>
      <vt:lpstr>Экономическое воздействие</vt:lpstr>
      <vt:lpstr>Основные сложности </vt:lpstr>
      <vt:lpstr>Расчёт рентабельности рекламирования</vt:lpstr>
      <vt:lpstr>Расчёт экономического эффекта</vt:lpstr>
      <vt:lpstr>Соответствие результатов поставленным целям</vt:lpstr>
      <vt:lpstr>Дополнительный материал:</vt:lpstr>
      <vt:lpstr> Оценка Международного института качества.</vt:lpstr>
      <vt:lpstr> Оценка с позиции реализации основных целей (по версии ЛЭТИ):</vt:lpstr>
      <vt:lpstr> НАИБОЛЕЕ ЧАСТЫЕ КРИТЕРИИ ОЦЕНКИ ПИАР ДЕЙСТВИЙ по ROGER HAYWOOD</vt:lpstr>
      <vt:lpstr>ФОРМУЛА ЭФФЕКТИВНОСТИ ПИАР  </vt:lpstr>
      <vt:lpstr>Как оценить эффективность рекламы с помощью YouScan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Оценка эффективности рекламной кампании</dc:title>
  <dc:creator>176</dc:creator>
  <cp:lastModifiedBy>User User</cp:lastModifiedBy>
  <cp:revision>16</cp:revision>
  <dcterms:created xsi:type="dcterms:W3CDTF">2018-04-12T01:47:47Z</dcterms:created>
  <dcterms:modified xsi:type="dcterms:W3CDTF">2020-11-23T04:32:19Z</dcterms:modified>
</cp:coreProperties>
</file>