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4" r:id="rId1"/>
  </p:sldMasterIdLst>
  <p:sldIdLst>
    <p:sldId id="256" r:id="rId2"/>
    <p:sldId id="258" r:id="rId3"/>
    <p:sldId id="288" r:id="rId4"/>
    <p:sldId id="257" r:id="rId5"/>
    <p:sldId id="259" r:id="rId6"/>
    <p:sldId id="276" r:id="rId7"/>
    <p:sldId id="284" r:id="rId8"/>
    <p:sldId id="277" r:id="rId9"/>
    <p:sldId id="260" r:id="rId10"/>
    <p:sldId id="262" r:id="rId11"/>
    <p:sldId id="282" r:id="rId12"/>
    <p:sldId id="280" r:id="rId13"/>
    <p:sldId id="263" r:id="rId14"/>
    <p:sldId id="264" r:id="rId15"/>
    <p:sldId id="261" r:id="rId16"/>
    <p:sldId id="265" r:id="rId17"/>
    <p:sldId id="266" r:id="rId18"/>
    <p:sldId id="267" r:id="rId19"/>
    <p:sldId id="278" r:id="rId20"/>
    <p:sldId id="279" r:id="rId21"/>
    <p:sldId id="268" r:id="rId22"/>
    <p:sldId id="269" r:id="rId23"/>
    <p:sldId id="270" r:id="rId24"/>
    <p:sldId id="272" r:id="rId25"/>
    <p:sldId id="27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ru-RU"/>
              <a:t>Образец заголовка</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8994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BE451C3-0FF4-47C4-B829-773ADF60F88C}"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410558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BE451C3-0FF4-47C4-B829-773ADF60F88C}"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842851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BE451C3-0FF4-47C4-B829-773ADF60F88C}"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7191837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BE451C3-0FF4-47C4-B829-773ADF60F88C}"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505505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2BE451C3-0FF4-47C4-B829-773ADF60F88C}" type="datetimeFigureOut">
              <a:rPr lang="en-US" smtClean="0"/>
              <a:t>11/23/2020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6130369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2BE451C3-0FF4-47C4-B829-773ADF60F88C}" type="datetimeFigureOut">
              <a:rPr lang="en-US" smtClean="0"/>
              <a:t>11/23/2020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403967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6597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60459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7944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34E6425-0181-43F2-84FC-787E803FD2F8}" type="datetimeFigureOut">
              <a:rPr lang="en-US" smtClean="0"/>
              <a:t>11/23/2020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0146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1604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11/23/2020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4590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11/23/2020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533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11/23/2020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2874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76E86A4C-8E40-4F87-A4F0-01A0687C5742}"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5247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5E72C73-2D91-4E12-BA25-F0AA0C03599B}" type="datetimeFigureOut">
              <a:rPr lang="en-US" smtClean="0"/>
              <a:t>11/23/2020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390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2BE451C3-0FF4-47C4-B829-773ADF60F88C}" type="datetimeFigureOut">
              <a:rPr lang="en-US" smtClean="0"/>
              <a:t>11/23/2020</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9517239"/>
      </p:ext>
    </p:extLst>
  </p:cSld>
  <p:clrMap bg1="dk1" tx1="lt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youtu.be/1iTRvaWnlrU" TargetMode="External"/><Relationship Id="rId2" Type="http://schemas.openxmlformats.org/officeDocument/2006/relationships/hyperlink" Target="https://youtu.be/wmkHzxIooE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98786" y="283780"/>
            <a:ext cx="10011941" cy="4067504"/>
          </a:xfrm>
        </p:spPr>
        <p:txBody>
          <a:bodyPr>
            <a:noAutofit/>
          </a:bodyPr>
          <a:lstStyle/>
          <a:p>
            <a:br>
              <a:rPr lang="ru-RU" sz="4400" dirty="0"/>
            </a:br>
            <a:br>
              <a:rPr lang="ru-RU" sz="4400" dirty="0"/>
            </a:br>
            <a:r>
              <a:rPr lang="ru-RU" sz="4400" dirty="0"/>
              <a:t>Тема 1. </a:t>
            </a:r>
            <a:r>
              <a:rPr lang="ru-RU" sz="4400" dirty="0">
                <a:effectLst/>
              </a:rPr>
              <a:t>Общая характеристика</a:t>
            </a:r>
            <a:br>
              <a:rPr lang="ru-RU" sz="4400" dirty="0">
                <a:effectLst/>
              </a:rPr>
            </a:br>
            <a:r>
              <a:rPr lang="ru-RU" sz="4400" dirty="0">
                <a:effectLst/>
              </a:rPr>
              <a:t> </a:t>
            </a:r>
            <a:r>
              <a:rPr lang="en-US" sz="4400" dirty="0">
                <a:effectLst/>
              </a:rPr>
              <a:t>PR</a:t>
            </a:r>
            <a:r>
              <a:rPr lang="ru-RU" sz="4400" dirty="0">
                <a:effectLst/>
              </a:rPr>
              <a:t> и </a:t>
            </a:r>
            <a:r>
              <a:rPr lang="en-US" sz="4400" dirty="0">
                <a:effectLst/>
              </a:rPr>
              <a:t>PR</a:t>
            </a:r>
            <a:r>
              <a:rPr lang="ru-RU" sz="4400" dirty="0">
                <a:effectLst/>
              </a:rPr>
              <a:t>-кампаний</a:t>
            </a:r>
            <a:r>
              <a:rPr lang="ru-RU" sz="4400" dirty="0"/>
              <a:t> </a:t>
            </a:r>
            <a:br>
              <a:rPr lang="ru-RU" sz="4400" dirty="0"/>
            </a:br>
            <a:r>
              <a:rPr lang="ru-RU" sz="4400" dirty="0"/>
              <a:t>Лекция 2. </a:t>
            </a:r>
            <a:r>
              <a:rPr lang="ru-RU" sz="4400" dirty="0">
                <a:effectLst/>
              </a:rPr>
              <a:t>Основные форматы проектной деятельности </a:t>
            </a:r>
            <a:br>
              <a:rPr lang="ru-RU" sz="4400" dirty="0">
                <a:effectLst/>
              </a:rPr>
            </a:br>
            <a:r>
              <a:rPr lang="ru-RU" sz="4400" dirty="0">
                <a:effectLst/>
              </a:rPr>
              <a:t>и их особенности. </a:t>
            </a:r>
            <a:endParaRPr lang="ru-RU" sz="4400" dirty="0"/>
          </a:p>
        </p:txBody>
      </p:sp>
      <p:sp>
        <p:nvSpPr>
          <p:cNvPr id="3" name="Подзаголовок 2"/>
          <p:cNvSpPr>
            <a:spLocks noGrp="1"/>
          </p:cNvSpPr>
          <p:nvPr>
            <p:ph type="subTitle" idx="1"/>
          </p:nvPr>
        </p:nvSpPr>
        <p:spPr>
          <a:xfrm>
            <a:off x="1622941" y="4754477"/>
            <a:ext cx="9440034" cy="1049867"/>
          </a:xfrm>
        </p:spPr>
        <p:txBody>
          <a:bodyPr>
            <a:normAutofit fontScale="85000" lnSpcReduction="10000"/>
          </a:bodyPr>
          <a:lstStyle/>
          <a:p>
            <a:endParaRPr lang="ru-RU" dirty="0"/>
          </a:p>
          <a:p>
            <a:pPr algn="r"/>
            <a:r>
              <a:rPr lang="ru-RU" dirty="0"/>
              <a:t>Курс: Организация и проведение кампаний в сфере СО</a:t>
            </a:r>
          </a:p>
          <a:p>
            <a:pPr algn="r"/>
            <a:r>
              <a:rPr lang="ru-RU" dirty="0"/>
              <a:t>Преподаватель: Аникина Т.А.</a:t>
            </a:r>
          </a:p>
        </p:txBody>
      </p:sp>
    </p:spTree>
    <p:extLst>
      <p:ext uri="{BB962C8B-B14F-4D97-AF65-F5344CB8AC3E}">
        <p14:creationId xmlns:p14="http://schemas.microsoft.com/office/powerpoint/2010/main" val="1120228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Виды промо акций</a:t>
            </a:r>
            <a:br>
              <a:rPr lang="ru-RU" dirty="0">
                <a:effectLst/>
              </a:rPr>
            </a:br>
            <a:endParaRPr lang="ru-RU" dirty="0"/>
          </a:p>
        </p:txBody>
      </p:sp>
      <p:sp>
        <p:nvSpPr>
          <p:cNvPr id="3" name="Объект 2"/>
          <p:cNvSpPr>
            <a:spLocks noGrp="1"/>
          </p:cNvSpPr>
          <p:nvPr>
            <p:ph idx="1"/>
          </p:nvPr>
        </p:nvSpPr>
        <p:spPr>
          <a:xfrm>
            <a:off x="536028" y="1732449"/>
            <a:ext cx="10731529" cy="4899579"/>
          </a:xfrm>
        </p:spPr>
        <p:txBody>
          <a:bodyPr>
            <a:normAutofit fontScale="85000" lnSpcReduction="20000"/>
          </a:bodyPr>
          <a:lstStyle/>
          <a:p>
            <a:pPr lvl="0"/>
            <a:r>
              <a:rPr lang="ru-RU" b="1" dirty="0">
                <a:effectLst/>
              </a:rPr>
              <a:t>стимулирование продаж</a:t>
            </a:r>
            <a:r>
              <a:rPr lang="ru-RU" dirty="0">
                <a:effectLst/>
              </a:rPr>
              <a:t> – комплекс маркетинговых и коммерческих мероприятий, который проводится в разных социальных группах, направленный на увеличение объемов продаж (различают мероприятия, направленные на потребителя и мероприятия, направленные на продавца);</a:t>
            </a:r>
          </a:p>
          <a:p>
            <a:pPr lvl="0"/>
            <a:r>
              <a:rPr lang="ru-RU" b="1" dirty="0">
                <a:effectLst/>
              </a:rPr>
              <a:t>рекламные акции </a:t>
            </a:r>
            <a:r>
              <a:rPr lang="ru-RU" b="1" dirty="0" err="1">
                <a:effectLst/>
              </a:rPr>
              <a:t>Consumer</a:t>
            </a:r>
            <a:r>
              <a:rPr lang="ru-RU" dirty="0">
                <a:effectLst/>
              </a:rPr>
              <a:t> — ряд мероприятий по стимуляции потребителя совершить пробную и повторную покупку, а так же увеличить частоту потребления товара или услуги;</a:t>
            </a:r>
          </a:p>
          <a:p>
            <a:pPr lvl="0"/>
            <a:r>
              <a:rPr lang="ru-RU" b="1" dirty="0" err="1">
                <a:effectLst/>
              </a:rPr>
              <a:t>мерчендайзинг</a:t>
            </a:r>
            <a:r>
              <a:rPr lang="ru-RU" dirty="0">
                <a:effectLst/>
              </a:rPr>
              <a:t> – объемный комплекс стимулирующих мероприятий, проводимых непосредственно в торговом зале, в том числе </a:t>
            </a:r>
            <a:r>
              <a:rPr lang="ru-RU" dirty="0" err="1">
                <a:effectLst/>
              </a:rPr>
              <a:t>музыкальноное</a:t>
            </a:r>
            <a:r>
              <a:rPr lang="ru-RU" dirty="0">
                <a:effectLst/>
              </a:rPr>
              <a:t> сопровождение</a:t>
            </a:r>
            <a:r>
              <a:rPr lang="ru-RU" dirty="0">
                <a:solidFill>
                  <a:schemeClr val="tx1"/>
                </a:solidFill>
                <a:effectLst/>
              </a:rPr>
              <a:t>,</a:t>
            </a:r>
            <a:r>
              <a:rPr lang="ru-RU" dirty="0">
                <a:effectLst/>
              </a:rPr>
              <a:t> дизайн, дегустации, выкладка товаров, консультация и прочее;</a:t>
            </a:r>
          </a:p>
          <a:p>
            <a:pPr lvl="0"/>
            <a:r>
              <a:rPr lang="ru-RU" b="1" dirty="0" err="1">
                <a:effectLst/>
              </a:rPr>
              <a:t>семплинг</a:t>
            </a:r>
            <a:r>
              <a:rPr lang="ru-RU" dirty="0">
                <a:effectLst/>
              </a:rPr>
              <a:t> — распространение образцов товара среди потенциальных покупателей, которые раздаются в руки, рассылаются по почте и подобное (</a:t>
            </a:r>
            <a:r>
              <a:rPr lang="ru-RU" dirty="0" err="1">
                <a:effectLst/>
              </a:rPr>
              <a:t>семплинг</a:t>
            </a:r>
            <a:r>
              <a:rPr lang="ru-RU" dirty="0">
                <a:effectLst/>
              </a:rPr>
              <a:t> является наиболее дорогим способом продвижения товара);</a:t>
            </a:r>
          </a:p>
          <a:p>
            <a:pPr lvl="0"/>
            <a:r>
              <a:rPr lang="ru-RU" b="1" dirty="0">
                <a:effectLst/>
              </a:rPr>
              <a:t>маркетинг через игры</a:t>
            </a:r>
            <a:r>
              <a:rPr lang="ru-RU" dirty="0">
                <a:effectLst/>
              </a:rPr>
              <a:t> – проведение конкурсов, лотерей, викторин среди потенциальных потребителей с последующим распределением призов и выигрышей;</a:t>
            </a:r>
          </a:p>
          <a:p>
            <a:pPr lvl="0"/>
            <a:r>
              <a:rPr lang="ru-RU" b="1" dirty="0">
                <a:effectLst/>
              </a:rPr>
              <a:t>визуальное информирование</a:t>
            </a:r>
            <a:r>
              <a:rPr lang="ru-RU" dirty="0">
                <a:effectLst/>
              </a:rPr>
              <a:t> – комплекс визуальных средств (таблички, указатели, баннеры, стенды и прочее), которые призваны помогать потребителям, ориентироваться в пространстве и давать им необходимую информацию;</a:t>
            </a:r>
          </a:p>
          <a:p>
            <a:pPr lvl="0"/>
            <a:r>
              <a:rPr lang="ru-RU" b="1" dirty="0">
                <a:effectLst/>
              </a:rPr>
              <a:t>трейд-промо</a:t>
            </a:r>
            <a:r>
              <a:rPr lang="ru-RU" dirty="0">
                <a:effectLst/>
              </a:rPr>
              <a:t> – комплекс мероприятий, направленных на формирование и стимулирование сети сбыта товара, ускорение оборота, развитие дистрибуции (как правило, выражается в стимулировании продавцов непосредственно, а так же формировании партнерской лояльности);</a:t>
            </a:r>
          </a:p>
          <a:p>
            <a:endParaRPr lang="ru-RU" dirty="0"/>
          </a:p>
        </p:txBody>
      </p:sp>
    </p:spTree>
    <p:extLst>
      <p:ext uri="{BB962C8B-B14F-4D97-AF65-F5344CB8AC3E}">
        <p14:creationId xmlns:p14="http://schemas.microsoft.com/office/powerpoint/2010/main" val="2125193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Чарльз Фредерик </a:t>
            </a:r>
            <a:r>
              <a:rPr lang="ru-RU" dirty="0" err="1"/>
              <a:t>Ворт</a:t>
            </a:r>
            <a:r>
              <a:rPr lang="ru-RU" dirty="0"/>
              <a:t> и его жена Мари</a:t>
            </a:r>
          </a:p>
        </p:txBody>
      </p:sp>
      <p:pic>
        <p:nvPicPr>
          <p:cNvPr id="2050" name="Picture 2" descr="Чарльз Ворт и Мари Берне"/>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48607" y="1460853"/>
            <a:ext cx="6411310" cy="4968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605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Чарльз Фредерик </a:t>
            </a:r>
            <a:r>
              <a:rPr lang="ru-RU" dirty="0" err="1"/>
              <a:t>Ворт</a:t>
            </a:r>
            <a:r>
              <a:rPr lang="ru-RU" dirty="0"/>
              <a:t> – знаменитый кутюрье</a:t>
            </a:r>
          </a:p>
        </p:txBody>
      </p:sp>
      <p:sp>
        <p:nvSpPr>
          <p:cNvPr id="3" name="Объект 2"/>
          <p:cNvSpPr>
            <a:spLocks noGrp="1"/>
          </p:cNvSpPr>
          <p:nvPr>
            <p:ph idx="1"/>
          </p:nvPr>
        </p:nvSpPr>
        <p:spPr/>
        <p:txBody>
          <a:bodyPr>
            <a:normAutofit lnSpcReduction="10000"/>
          </a:bodyPr>
          <a:lstStyle/>
          <a:p>
            <a:r>
              <a:rPr lang="ru-RU" dirty="0">
                <a:effectLst/>
              </a:rPr>
              <a:t>В 1858 году совместно со своим партнёром </a:t>
            </a:r>
            <a:r>
              <a:rPr lang="ru-RU" dirty="0" err="1">
                <a:effectLst/>
              </a:rPr>
              <a:t>Бобергом</a:t>
            </a:r>
            <a:r>
              <a:rPr lang="ru-RU" dirty="0">
                <a:effectLst/>
              </a:rPr>
              <a:t> он открывает свой дом моделей на </a:t>
            </a:r>
            <a:r>
              <a:rPr lang="ru-RU" dirty="0" err="1">
                <a:effectLst/>
              </a:rPr>
              <a:t>Рю</a:t>
            </a:r>
            <a:r>
              <a:rPr lang="ru-RU" dirty="0">
                <a:effectLst/>
              </a:rPr>
              <a:t>-де-ля-</a:t>
            </a:r>
            <a:r>
              <a:rPr lang="ru-RU" dirty="0" err="1">
                <a:effectLst/>
              </a:rPr>
              <a:t>Пе</a:t>
            </a:r>
            <a:r>
              <a:rPr lang="ru-RU" dirty="0">
                <a:effectLst/>
              </a:rPr>
              <a:t>, а в 1871 году становится полноправным его хозяином. В то время Чарльз </a:t>
            </a:r>
            <a:r>
              <a:rPr lang="ru-RU" dirty="0" err="1">
                <a:effectLst/>
              </a:rPr>
              <a:t>Ворт</a:t>
            </a:r>
            <a:r>
              <a:rPr lang="ru-RU" dirty="0">
                <a:effectLst/>
              </a:rPr>
              <a:t> нашёл секрет к славе и богатству…</a:t>
            </a:r>
          </a:p>
          <a:p>
            <a:r>
              <a:rPr lang="ru-RU" dirty="0">
                <a:effectLst/>
              </a:rPr>
              <a:t>Само слово "</a:t>
            </a:r>
            <a:r>
              <a:rPr lang="ru-RU" b="1" dirty="0">
                <a:effectLst/>
              </a:rPr>
              <a:t>кутюрье</a:t>
            </a:r>
            <a:r>
              <a:rPr lang="ru-RU" dirty="0">
                <a:effectLst/>
              </a:rPr>
              <a:t>", означающее по-французски, просто "портной", заиграло совсем другими красками...</a:t>
            </a:r>
          </a:p>
          <a:p>
            <a:r>
              <a:rPr lang="ru-RU" dirty="0">
                <a:effectLst/>
              </a:rPr>
              <a:t> Первым стал пришивать к каждому своему изделию фирменный лейбл</a:t>
            </a:r>
          </a:p>
          <a:p>
            <a:r>
              <a:rPr lang="ru-RU" dirty="0">
                <a:effectLst/>
              </a:rPr>
              <a:t>Впервые провёл показ коллекций. Каждый год талантливый модельер представлял светскому обществу новую коллекцию одежды, что увеличивало спрос на продукцию</a:t>
            </a:r>
          </a:p>
          <a:p>
            <a:r>
              <a:rPr lang="ru-RU" dirty="0">
                <a:effectLst/>
              </a:rPr>
              <a:t>Миниатюры своих платьев он изготавливал на куклах,  и его жена представляла их королевским особам и другим потенциальным заказчицам (</a:t>
            </a:r>
            <a:r>
              <a:rPr lang="ru-RU" dirty="0" err="1">
                <a:effectLst/>
              </a:rPr>
              <a:t>семплинг</a:t>
            </a:r>
            <a:r>
              <a:rPr lang="ru-RU" dirty="0">
                <a:effectLst/>
              </a:rPr>
              <a:t>)</a:t>
            </a:r>
          </a:p>
          <a:p>
            <a:pPr marL="36900" indent="0">
              <a:buNone/>
            </a:pPr>
            <a:endParaRPr lang="ru-RU" dirty="0"/>
          </a:p>
        </p:txBody>
      </p:sp>
    </p:spTree>
    <p:extLst>
      <p:ext uri="{BB962C8B-B14F-4D97-AF65-F5344CB8AC3E}">
        <p14:creationId xmlns:p14="http://schemas.microsoft.com/office/powerpoint/2010/main" val="1163976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Рациональный и эмоциональный подход</a:t>
            </a:r>
          </a:p>
        </p:txBody>
      </p:sp>
      <p:sp>
        <p:nvSpPr>
          <p:cNvPr id="3" name="Объект 2"/>
          <p:cNvSpPr>
            <a:spLocks noGrp="1"/>
          </p:cNvSpPr>
          <p:nvPr>
            <p:ph idx="1"/>
          </p:nvPr>
        </p:nvSpPr>
        <p:spPr>
          <a:xfrm>
            <a:off x="913795" y="2217683"/>
            <a:ext cx="10353762" cy="3573517"/>
          </a:xfrm>
        </p:spPr>
        <p:txBody>
          <a:bodyPr/>
          <a:lstStyle/>
          <a:p>
            <a:pPr lvl="0"/>
            <a:r>
              <a:rPr lang="ru-RU" dirty="0">
                <a:effectLst/>
              </a:rPr>
              <a:t>прямой маркетинг– прямое адресное воздействие на конкретную аудитории по определенной базе данных, ее целью является непосредственный контакт с потребителем (рекламное обращение персонализируется);</a:t>
            </a:r>
          </a:p>
          <a:p>
            <a:pPr lvl="0"/>
            <a:r>
              <a:rPr lang="ru-RU" dirty="0">
                <a:effectLst/>
              </a:rPr>
              <a:t>событийный маркетинг – разовые мероприятия, направленные на продвижения товара, услуги, торговой марки, имиджа с помощью яркий, эмоционально легко и надолго запоминающихся событий (церемонии открытия, выставки, ярмарки, юбилеи, круглые столы, пресс-конференции, организация обедов, шоу-маркетинг, презентации и прочее)</a:t>
            </a:r>
            <a:endParaRPr lang="ru-RU" dirty="0"/>
          </a:p>
        </p:txBody>
      </p:sp>
    </p:spTree>
    <p:extLst>
      <p:ext uri="{BB962C8B-B14F-4D97-AF65-F5344CB8AC3E}">
        <p14:creationId xmlns:p14="http://schemas.microsoft.com/office/powerpoint/2010/main" val="2699189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Кампания</a:t>
            </a:r>
          </a:p>
        </p:txBody>
      </p:sp>
      <p:sp>
        <p:nvSpPr>
          <p:cNvPr id="3" name="Объект 2"/>
          <p:cNvSpPr>
            <a:spLocks noGrp="1"/>
          </p:cNvSpPr>
          <p:nvPr>
            <p:ph idx="1"/>
          </p:nvPr>
        </p:nvSpPr>
        <p:spPr/>
        <p:txBody>
          <a:bodyPr/>
          <a:lstStyle/>
          <a:p>
            <a:r>
              <a:rPr lang="ru-RU" dirty="0">
                <a:effectLst/>
              </a:rPr>
              <a:t>Рекламная кампания - это комплекс взаимосвязанных рекламных мероприятий, объединенных одной целью и общей стратегией, проводимых в определенный период и направленных на решение маркетинговых задач рекламодателя.</a:t>
            </a:r>
            <a:br>
              <a:rPr lang="ru-RU" dirty="0">
                <a:effectLst/>
              </a:rPr>
            </a:br>
            <a:endParaRPr lang="ru-RU" dirty="0">
              <a:effectLst/>
            </a:endParaRPr>
          </a:p>
          <a:p>
            <a:r>
              <a:rPr lang="ru-RU" dirty="0">
                <a:effectLst/>
              </a:rPr>
              <a:t>Основными целями рекламных кампаний являются развитие у покупателей эффекта узнавания и припоминания товара, соответствующей степени информированности о продукции, положительного имиджа производителя  (продавца), необходимости в приобретении продукции и увеличение спроса  на продукцию, привлечение новых и одновременно удержание имеющихся потребителей.</a:t>
            </a:r>
          </a:p>
          <a:p>
            <a:r>
              <a:rPr lang="ru-RU" dirty="0">
                <a:effectLst/>
              </a:rPr>
              <a:t>Цели можно объединить в три группы: </a:t>
            </a:r>
            <a:r>
              <a:rPr lang="ru-RU" dirty="0" err="1">
                <a:effectLst/>
              </a:rPr>
              <a:t>имиджевые</a:t>
            </a:r>
            <a:r>
              <a:rPr lang="ru-RU" dirty="0">
                <a:effectLst/>
              </a:rPr>
              <a:t>, стимулирующие и стабилизирующие</a:t>
            </a:r>
            <a:endParaRPr lang="ru-RU" dirty="0"/>
          </a:p>
        </p:txBody>
      </p:sp>
    </p:spTree>
    <p:extLst>
      <p:ext uri="{BB962C8B-B14F-4D97-AF65-F5344CB8AC3E}">
        <p14:creationId xmlns:p14="http://schemas.microsoft.com/office/powerpoint/2010/main" val="3870566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Рекламная кампания</a:t>
            </a:r>
          </a:p>
        </p:txBody>
      </p:sp>
      <p:sp>
        <p:nvSpPr>
          <p:cNvPr id="3" name="Объект 2"/>
          <p:cNvSpPr>
            <a:spLocks noGrp="1"/>
          </p:cNvSpPr>
          <p:nvPr>
            <p:ph idx="1"/>
          </p:nvPr>
        </p:nvSpPr>
        <p:spPr/>
        <p:txBody>
          <a:bodyPr/>
          <a:lstStyle/>
          <a:p>
            <a:r>
              <a:rPr lang="ru-RU" dirty="0">
                <a:effectLst/>
              </a:rPr>
              <a:t>Подготовка кампании может быть вызвана необходимостью выхода на новые рынки, появлением новой продукции, изменением рыночной ситуации (например, снижением платежеспособности  или появлением конкурентного товара). Кроме того, причинами могут быть изменение деятельности компании, </a:t>
            </a:r>
            <a:r>
              <a:rPr lang="ru-RU" dirty="0" err="1">
                <a:effectLst/>
              </a:rPr>
              <a:t>ребрендинг</a:t>
            </a:r>
            <a:r>
              <a:rPr lang="ru-RU" dirty="0">
                <a:effectLst/>
              </a:rPr>
              <a:t>, коррекция имиджа, а также напоминание потребителям о товаре</a:t>
            </a:r>
            <a:endParaRPr lang="ru-RU" dirty="0"/>
          </a:p>
        </p:txBody>
      </p:sp>
    </p:spTree>
    <p:extLst>
      <p:ext uri="{BB962C8B-B14F-4D97-AF65-F5344CB8AC3E}">
        <p14:creationId xmlns:p14="http://schemas.microsoft.com/office/powerpoint/2010/main" val="1576288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РК</a:t>
            </a:r>
          </a:p>
        </p:txBody>
      </p:sp>
      <p:sp>
        <p:nvSpPr>
          <p:cNvPr id="3" name="Объект 2"/>
          <p:cNvSpPr>
            <a:spLocks noGrp="1"/>
          </p:cNvSpPr>
          <p:nvPr>
            <p:ph idx="1"/>
          </p:nvPr>
        </p:nvSpPr>
        <p:spPr/>
        <p:txBody>
          <a:bodyPr/>
          <a:lstStyle/>
          <a:p>
            <a:r>
              <a:rPr lang="ru-RU" dirty="0">
                <a:effectLst/>
              </a:rPr>
              <a:t>виды по разным признакам, включая цель (предпосылку), краткосрочность или долгосрочность, степень охвата рынка и так далее.</a:t>
            </a:r>
          </a:p>
          <a:p>
            <a:r>
              <a:rPr lang="ru-RU" dirty="0">
                <a:effectLst/>
              </a:rPr>
              <a:t>Кампания может быть как локальной или даже скрытой, так и региональной, национальной, международной и глобальной</a:t>
            </a:r>
            <a:endParaRPr lang="ru-RU" dirty="0"/>
          </a:p>
        </p:txBody>
      </p:sp>
    </p:spTree>
    <p:extLst>
      <p:ext uri="{BB962C8B-B14F-4D97-AF65-F5344CB8AC3E}">
        <p14:creationId xmlns:p14="http://schemas.microsoft.com/office/powerpoint/2010/main" val="3282619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effectLst/>
              </a:rPr>
              <a:t>PR-кампания</a:t>
            </a:r>
            <a:br>
              <a:rPr lang="ru-RU" dirty="0">
                <a:effectLst/>
              </a:rPr>
            </a:br>
            <a:endParaRPr lang="ru-RU" dirty="0"/>
          </a:p>
        </p:txBody>
      </p:sp>
      <p:sp>
        <p:nvSpPr>
          <p:cNvPr id="3" name="Объект 2"/>
          <p:cNvSpPr>
            <a:spLocks noGrp="1"/>
          </p:cNvSpPr>
          <p:nvPr>
            <p:ph idx="1"/>
          </p:nvPr>
        </p:nvSpPr>
        <p:spPr/>
        <p:txBody>
          <a:bodyPr/>
          <a:lstStyle/>
          <a:p>
            <a:r>
              <a:rPr lang="ru-RU" b="1" i="1" dirty="0">
                <a:effectLst/>
              </a:rPr>
              <a:t>PR-кампания</a:t>
            </a:r>
            <a:r>
              <a:rPr lang="ru-RU" i="1" dirty="0">
                <a:effectLst/>
              </a:rPr>
              <a:t> </a:t>
            </a:r>
            <a:r>
              <a:rPr lang="ru-RU" dirty="0">
                <a:effectLst/>
              </a:rPr>
              <a:t>– это целенаправленная, системно организованная и завершенная совокупность PR-операций и обеспечивающих их мероприятий, объединенных общим стратегическим замыслом, направленная на решение конкретной проблемы организации (базисного субъекта PR) и осуществляемая технологическим субъектом (субъектами) PR на определенном этапе деятельности организации.</a:t>
            </a:r>
            <a:endParaRPr lang="ru-RU" dirty="0"/>
          </a:p>
        </p:txBody>
      </p:sp>
    </p:spTree>
    <p:extLst>
      <p:ext uri="{BB962C8B-B14F-4D97-AF65-F5344CB8AC3E}">
        <p14:creationId xmlns:p14="http://schemas.microsoft.com/office/powerpoint/2010/main" val="4139602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effectLst/>
              </a:rPr>
              <a:t>PR-кампания</a:t>
            </a:r>
            <a:br>
              <a:rPr lang="ru-RU" dirty="0">
                <a:effectLst/>
              </a:rPr>
            </a:br>
            <a:endParaRPr lang="ru-RU" dirty="0"/>
          </a:p>
        </p:txBody>
      </p:sp>
      <p:sp>
        <p:nvSpPr>
          <p:cNvPr id="3" name="Объект 2"/>
          <p:cNvSpPr>
            <a:spLocks noGrp="1"/>
          </p:cNvSpPr>
          <p:nvPr>
            <p:ph idx="1"/>
          </p:nvPr>
        </p:nvSpPr>
        <p:spPr/>
        <p:txBody>
          <a:bodyPr/>
          <a:lstStyle/>
          <a:p>
            <a:r>
              <a:rPr lang="ru-RU" b="1" i="1" dirty="0">
                <a:effectLst/>
              </a:rPr>
              <a:t>PR-операцией</a:t>
            </a:r>
            <a:r>
              <a:rPr lang="ru-RU" b="1" dirty="0">
                <a:effectLst/>
              </a:rPr>
              <a:t> </a:t>
            </a:r>
            <a:r>
              <a:rPr lang="ru-RU" dirty="0">
                <a:effectLst/>
              </a:rPr>
              <a:t>(операция – «отдельное действие в ряду других подобных») понимается отдельное действие технологического субъекта PR, непосредственно направленное на решение локальной задачи повышения и сохранения </a:t>
            </a:r>
            <a:r>
              <a:rPr lang="ru-RU" dirty="0" err="1">
                <a:effectLst/>
              </a:rPr>
              <a:t>паблицитного</a:t>
            </a:r>
            <a:r>
              <a:rPr lang="ru-RU" dirty="0">
                <a:effectLst/>
              </a:rPr>
              <a:t> капитала организации и на гармонизацию ее отношений с целевой общественностью. Таким образом, под PR-операциями понимают и достаточно сложные PR-мероприятия, например выставки, презентации, пресс-конференции, и отдельные PR-действия, такие как размещение </a:t>
            </a:r>
            <a:r>
              <a:rPr lang="ru-RU" dirty="0" err="1">
                <a:effectLst/>
              </a:rPr>
              <a:t>имиджевой</a:t>
            </a:r>
            <a:r>
              <a:rPr lang="ru-RU" dirty="0">
                <a:effectLst/>
              </a:rPr>
              <a:t> статьи или интервью руководителя организации, и целый ряд промежуточных PR-форм</a:t>
            </a:r>
            <a:endParaRPr lang="ru-RU" dirty="0"/>
          </a:p>
          <a:p>
            <a:r>
              <a:rPr lang="ru-RU" dirty="0" err="1">
                <a:effectLst/>
              </a:rPr>
              <a:t>Мономедийная</a:t>
            </a:r>
            <a:r>
              <a:rPr lang="ru-RU" dirty="0">
                <a:effectLst/>
              </a:rPr>
              <a:t> кампания проходит только в одном СМИ, в противном случае говорят о «</a:t>
            </a:r>
            <a:r>
              <a:rPr lang="ru-RU" dirty="0" err="1">
                <a:effectLst/>
              </a:rPr>
              <a:t>медиамиксе</a:t>
            </a:r>
            <a:r>
              <a:rPr lang="ru-RU" dirty="0">
                <a:effectLst/>
              </a:rPr>
              <a:t>», затрагивающем СМИ в комплексе</a:t>
            </a:r>
          </a:p>
        </p:txBody>
      </p:sp>
    </p:spTree>
    <p:extLst>
      <p:ext uri="{BB962C8B-B14F-4D97-AF65-F5344CB8AC3E}">
        <p14:creationId xmlns:p14="http://schemas.microsoft.com/office/powerpoint/2010/main" val="4675424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Айви Ли и первые пиар-кампании</a:t>
            </a:r>
          </a:p>
        </p:txBody>
      </p:sp>
      <p:sp>
        <p:nvSpPr>
          <p:cNvPr id="3" name="Объект 2"/>
          <p:cNvSpPr>
            <a:spLocks noGrp="1"/>
          </p:cNvSpPr>
          <p:nvPr>
            <p:ph idx="1"/>
          </p:nvPr>
        </p:nvSpPr>
        <p:spPr/>
        <p:txBody>
          <a:bodyPr>
            <a:normAutofit lnSpcReduction="10000"/>
          </a:bodyPr>
          <a:lstStyle/>
          <a:p>
            <a:r>
              <a:rPr lang="ru-RU" dirty="0">
                <a:effectLst/>
              </a:rPr>
              <a:t>Будучи советником Джона Д. Рокфеллера-младшего, сумел превратить его негативный образ в позитивный образ человека, понятного для всех. Работать на Рокфеллеров Айви Ли начал в 1914 году, когда на рудниках Колорадо, принадлежащих этим магнатам, против бастующих горняков было применено оружие. Это событие получило в прессе название "побоище в </a:t>
            </a:r>
            <a:r>
              <a:rPr lang="ru-RU" dirty="0" err="1">
                <a:effectLst/>
              </a:rPr>
              <a:t>Лудлоу</a:t>
            </a:r>
            <a:r>
              <a:rPr lang="ru-RU" dirty="0">
                <a:effectLst/>
              </a:rPr>
              <a:t>". Расстрел горняков вызвал негодование у населения, возбудив общественное мнение, с чем невозможно было не считаться. Дом Рокфеллеров принял решение вложить большую сумму денег в "разъяснительную кампанию". Организация этой кампании по рекомендации Рокфеллера-младшего была поручена именно Айви Ли. Он тщательно продумал все детали кампании, обратив внимание не столько на необходимость изменения политики Рокфеллеров, сколько на информирование общественности. Предвосхищая будущие усилия специалистов, Ли уже в то время показывал Рокфеллера играющим в гольф, посещающим церковь и празднующим дни рождения.</a:t>
            </a:r>
            <a:endParaRPr lang="ru-RU" dirty="0"/>
          </a:p>
        </p:txBody>
      </p:sp>
    </p:spTree>
    <p:extLst>
      <p:ext uri="{BB962C8B-B14F-4D97-AF65-F5344CB8AC3E}">
        <p14:creationId xmlns:p14="http://schemas.microsoft.com/office/powerpoint/2010/main" val="2033344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effectLst/>
              </a:rPr>
              <a:t>Основные форматы проектной деятельности </a:t>
            </a:r>
            <a:endParaRPr lang="ru-RU" b="1" dirty="0"/>
          </a:p>
        </p:txBody>
      </p:sp>
      <p:sp>
        <p:nvSpPr>
          <p:cNvPr id="3" name="Объект 2"/>
          <p:cNvSpPr>
            <a:spLocks noGrp="1"/>
          </p:cNvSpPr>
          <p:nvPr>
            <p:ph idx="1"/>
          </p:nvPr>
        </p:nvSpPr>
        <p:spPr>
          <a:xfrm>
            <a:off x="913795" y="2427890"/>
            <a:ext cx="10353762" cy="3363310"/>
          </a:xfrm>
        </p:spPr>
        <p:txBody>
          <a:bodyPr>
            <a:normAutofit/>
          </a:bodyPr>
          <a:lstStyle/>
          <a:p>
            <a:r>
              <a:rPr lang="ru-RU" sz="3600" dirty="0">
                <a:effectLst/>
              </a:rPr>
              <a:t>единичное мероприятие </a:t>
            </a:r>
          </a:p>
          <a:p>
            <a:r>
              <a:rPr lang="ru-RU" sz="3600" dirty="0">
                <a:effectLst/>
              </a:rPr>
              <a:t>акция </a:t>
            </a:r>
          </a:p>
          <a:p>
            <a:r>
              <a:rPr lang="ru-RU" sz="3600" dirty="0">
                <a:effectLst/>
              </a:rPr>
              <a:t>кампания</a:t>
            </a:r>
            <a:endParaRPr lang="ru-RU" sz="3600" dirty="0"/>
          </a:p>
        </p:txBody>
      </p:sp>
    </p:spTree>
    <p:extLst>
      <p:ext uri="{BB962C8B-B14F-4D97-AF65-F5344CB8AC3E}">
        <p14:creationId xmlns:p14="http://schemas.microsoft.com/office/powerpoint/2010/main" val="1437308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Айви Ли</a:t>
            </a:r>
          </a:p>
        </p:txBody>
      </p:sp>
      <p:sp>
        <p:nvSpPr>
          <p:cNvPr id="3" name="Объект 2"/>
          <p:cNvSpPr>
            <a:spLocks noGrp="1"/>
          </p:cNvSpPr>
          <p:nvPr>
            <p:ph idx="1"/>
          </p:nvPr>
        </p:nvSpPr>
        <p:spPr>
          <a:xfrm>
            <a:off x="2134847" y="1834709"/>
            <a:ext cx="9289898" cy="4681705"/>
          </a:xfrm>
        </p:spPr>
        <p:txBody>
          <a:bodyPr>
            <a:normAutofit fontScale="85000" lnSpcReduction="10000"/>
          </a:bodyPr>
          <a:lstStyle/>
          <a:p>
            <a:r>
              <a:rPr lang="ru-RU" sz="1800" dirty="0">
                <a:effectLst/>
              </a:rPr>
              <a:t>Айви Ли считается отцом современной кампании по связям с общественностью на государственном уровне.  В 1913—1914 годах ему удалось впервые успешно лоббировать повышение железнодорожных тарифов в федеральном правительстве.</a:t>
            </a:r>
          </a:p>
          <a:p>
            <a:r>
              <a:rPr lang="ru-RU" sz="1800" dirty="0">
                <a:effectLst/>
              </a:rPr>
              <a:t>В 1914 году его роль в развитии института связей с общественностью приобрела новый масштаб в тот момент, когда он был нанят Джоном </a:t>
            </a:r>
            <a:r>
              <a:rPr lang="ru-RU" sz="1800" dirty="0" err="1">
                <a:effectLst/>
              </a:rPr>
              <a:t>Д.Рокфеллером</a:t>
            </a:r>
            <a:r>
              <a:rPr lang="ru-RU" sz="1800" dirty="0">
                <a:effectLst/>
              </a:rPr>
              <a:t>- младшим для защиты интересов семьи Рокфеллеров  и их компании «</a:t>
            </a:r>
            <a:r>
              <a:rPr lang="en-US" sz="1800" dirty="0" err="1">
                <a:effectLst/>
              </a:rPr>
              <a:t>Standart</a:t>
            </a:r>
            <a:r>
              <a:rPr lang="en-US" sz="1800" dirty="0">
                <a:effectLst/>
              </a:rPr>
              <a:t> Oil</a:t>
            </a:r>
            <a:r>
              <a:rPr lang="ru-RU" sz="1800" dirty="0">
                <a:effectLst/>
              </a:rPr>
              <a:t>, замешанной в крупном скандале после кровавого подавления забастовки шахтеров в Колорадо. Ли предупредил Рокфеллеров, что они потеряют общественную поддержку после жесткого подавления забастовки по их приказу.</a:t>
            </a:r>
          </a:p>
          <a:p>
            <a:r>
              <a:rPr lang="ru-RU" sz="1800" dirty="0">
                <a:effectLst/>
              </a:rPr>
              <a:t>Айви разработал стратегию, которой следовал Рокфеллер-младший целью восстановить пострадавшую репутацию клана. По мнению Ли, ему необходимо было поехать в Колорадо чтобы лично встретиться с шахтерами и их семьями, осмотреть условия в домах и на заводах, посетить общественные мероприятия и выслушать жалобы. Весь процесс был заснят для дальнейшего использования фотографий в пресс-релизах. Это был новый подход, привлекший широкое внимание средств массовой информации, что открыло путь для обсуждения конфликта и повлияло на улучшение восприятия имиджа семьи Рокфеллеров  глазах общества.</a:t>
            </a:r>
          </a:p>
          <a:p>
            <a:r>
              <a:rPr lang="ru-RU" sz="1800" dirty="0">
                <a:effectLst/>
              </a:rPr>
              <a:t>Ли руководил связями с общественностью и корпоративными интересами Рокфеллеров, в том числе принимая активное участие в строительстве </a:t>
            </a:r>
            <a:r>
              <a:rPr lang="ru-RU" sz="1800" dirty="0" err="1">
                <a:effectLst/>
              </a:rPr>
              <a:t>Рокфеллеровского</a:t>
            </a:r>
            <a:r>
              <a:rPr lang="ru-RU" sz="1800" dirty="0">
                <a:effectLst/>
              </a:rPr>
              <a:t> центра  даже после ухода в собственную консалтинговую фирму. Он был человеком, который привлек внимание Рокфеллера-младшего к плану расширения Метрополитен-опер, на который на тот момент не было выделено средств. </a:t>
            </a:r>
            <a:endParaRPr lang="ru-RU" sz="1800" dirty="0"/>
          </a:p>
        </p:txBody>
      </p:sp>
      <p:pic>
        <p:nvPicPr>
          <p:cNvPr id="3074" name="Picture 2" descr="Портре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222" y="1927660"/>
            <a:ext cx="1714500" cy="224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37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effectLst/>
              </a:rPr>
              <a:t>Основные характеристики PR-кампаний</a:t>
            </a:r>
            <a:endParaRPr lang="ru-RU" dirty="0"/>
          </a:p>
        </p:txBody>
      </p:sp>
      <p:sp>
        <p:nvSpPr>
          <p:cNvPr id="3" name="Объект 2"/>
          <p:cNvSpPr>
            <a:spLocks noGrp="1"/>
          </p:cNvSpPr>
          <p:nvPr>
            <p:ph idx="1"/>
          </p:nvPr>
        </p:nvSpPr>
        <p:spPr>
          <a:xfrm>
            <a:off x="913795" y="1732449"/>
            <a:ext cx="10353762" cy="4889068"/>
          </a:xfrm>
        </p:spPr>
        <p:txBody>
          <a:bodyPr>
            <a:normAutofit fontScale="70000" lnSpcReduction="20000"/>
          </a:bodyPr>
          <a:lstStyle/>
          <a:p>
            <a:pPr marL="36900" indent="0">
              <a:buNone/>
            </a:pPr>
            <a:r>
              <a:rPr lang="ru-RU" b="1" i="1" dirty="0">
                <a:effectLst/>
              </a:rPr>
              <a:t>Проблемная ориентированность. </a:t>
            </a:r>
            <a:r>
              <a:rPr lang="ru-RU" dirty="0">
                <a:effectLst/>
              </a:rPr>
              <a:t>PR-кампания всегда направлена на решение конкретной проблемы организации, возникшей перед ней в конкретный момент времени.</a:t>
            </a:r>
            <a:br>
              <a:rPr lang="ru-RU" dirty="0">
                <a:effectLst/>
              </a:rPr>
            </a:br>
            <a:br>
              <a:rPr lang="ru-RU" dirty="0">
                <a:effectLst/>
              </a:rPr>
            </a:br>
            <a:r>
              <a:rPr lang="ru-RU" b="1" i="1" dirty="0">
                <a:effectLst/>
              </a:rPr>
              <a:t>Целенаправленность. </a:t>
            </a:r>
            <a:r>
              <a:rPr lang="ru-RU" dirty="0">
                <a:effectLst/>
              </a:rPr>
              <a:t>PR-кампания всегда направлена на достижение конкретной цели.</a:t>
            </a:r>
            <a:r>
              <a:rPr lang="ru-RU" i="1" dirty="0">
                <a:effectLst/>
              </a:rPr>
              <a:t> </a:t>
            </a:r>
          </a:p>
          <a:p>
            <a:pPr marL="36900" indent="0">
              <a:buNone/>
            </a:pPr>
            <a:r>
              <a:rPr lang="ru-RU" b="1" i="1" dirty="0">
                <a:effectLst/>
              </a:rPr>
              <a:t>Системность. </a:t>
            </a:r>
            <a:r>
              <a:rPr lang="ru-RU" dirty="0">
                <a:effectLst/>
              </a:rPr>
              <a:t>PR-кампания должна представлять собой согласованную систему PR-операций и обеспечивающих их мероприятий, т. е. упорядоченную совокупность действий, имеющую устойчивую структуру и направленную на реализацию поставленной цели.</a:t>
            </a:r>
            <a:br>
              <a:rPr lang="ru-RU" dirty="0">
                <a:effectLst/>
              </a:rPr>
            </a:br>
            <a:br>
              <a:rPr lang="ru-RU" dirty="0">
                <a:effectLst/>
              </a:rPr>
            </a:br>
            <a:r>
              <a:rPr lang="ru-RU" b="1" i="1" dirty="0">
                <a:effectLst/>
              </a:rPr>
              <a:t>Планомерность. </a:t>
            </a:r>
            <a:r>
              <a:rPr lang="ru-RU" dirty="0">
                <a:effectLst/>
              </a:rPr>
              <a:t>PR-кампания это всегда деятельность, разворачивающаяся в соответствии со специально заблаговременно подготовленным планом в соответствии со специально разработанными процедурами.</a:t>
            </a:r>
            <a:br>
              <a:rPr lang="ru-RU" dirty="0">
                <a:effectLst/>
              </a:rPr>
            </a:br>
            <a:br>
              <a:rPr lang="ru-RU" dirty="0">
                <a:effectLst/>
              </a:rPr>
            </a:br>
            <a:r>
              <a:rPr lang="ru-RU" b="1" i="1" dirty="0">
                <a:effectLst/>
              </a:rPr>
              <a:t>Дискретность</a:t>
            </a:r>
            <a:r>
              <a:rPr lang="ru-RU" i="1" dirty="0">
                <a:effectLst/>
              </a:rPr>
              <a:t>, ограниченные временные рамки, наличие начала и конца. </a:t>
            </a:r>
            <a:r>
              <a:rPr lang="ru-RU" dirty="0">
                <a:effectLst/>
              </a:rPr>
              <a:t>PR-кампания – это социально-коммуникативная технология решения конкретной проблемы организации, когда возникает соответствующая потребность, что означает ее дискретность и конечность. </a:t>
            </a:r>
            <a:br>
              <a:rPr lang="ru-RU" dirty="0">
                <a:effectLst/>
              </a:rPr>
            </a:br>
            <a:br>
              <a:rPr lang="ru-RU" dirty="0">
                <a:effectLst/>
              </a:rPr>
            </a:br>
            <a:r>
              <a:rPr lang="ru-RU" b="1" i="1" dirty="0">
                <a:effectLst/>
              </a:rPr>
              <a:t>Технологичность </a:t>
            </a:r>
            <a:r>
              <a:rPr lang="ru-RU" dirty="0">
                <a:effectLst/>
              </a:rPr>
              <a:t>(структура, номенклатура и последовательность процедур и операций). Совокупность действий технологических субъектов по решению проблемы организации в рамках PR-кампании должна быть представлена в виде структурированной технологической цепочки процедур и операций. Такая технологическая цепочка называется технологическим процессом (или технологическим рядом) PR-кампании.</a:t>
            </a:r>
            <a:br>
              <a:rPr lang="ru-RU" dirty="0">
                <a:effectLst/>
              </a:rPr>
            </a:br>
            <a:br>
              <a:rPr lang="ru-RU" dirty="0">
                <a:effectLst/>
              </a:rPr>
            </a:br>
            <a:r>
              <a:rPr lang="ru-RU" b="1" i="1" dirty="0">
                <a:effectLst/>
              </a:rPr>
              <a:t>Оптимизация и обратная связь</a:t>
            </a:r>
            <a:r>
              <a:rPr lang="ru-RU" i="1" dirty="0">
                <a:effectLst/>
              </a:rPr>
              <a:t>. </a:t>
            </a:r>
            <a:r>
              <a:rPr lang="ru-RU" dirty="0">
                <a:effectLst/>
              </a:rPr>
              <a:t>Каждая PR-кампания разрабатывается и реализуется с учетом критерия оптимальности. Возможны различные оптимизационные критерии. Критерий оптимизации подразумевает обратную связь и оценку эффективности PR-кампании.</a:t>
            </a:r>
            <a:br>
              <a:rPr lang="ru-RU" dirty="0">
                <a:effectLst/>
              </a:rPr>
            </a:br>
            <a:endParaRPr lang="ru-RU" dirty="0"/>
          </a:p>
        </p:txBody>
      </p:sp>
    </p:spTree>
    <p:extLst>
      <p:ext uri="{BB962C8B-B14F-4D97-AF65-F5344CB8AC3E}">
        <p14:creationId xmlns:p14="http://schemas.microsoft.com/office/powerpoint/2010/main" val="4132210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effectLst/>
              </a:rPr>
              <a:t>Типология PR-кампаний.</a:t>
            </a:r>
            <a:endParaRPr lang="ru-RU" dirty="0"/>
          </a:p>
        </p:txBody>
      </p:sp>
      <p:sp>
        <p:nvSpPr>
          <p:cNvPr id="3" name="Объект 2"/>
          <p:cNvSpPr>
            <a:spLocks noGrp="1"/>
          </p:cNvSpPr>
          <p:nvPr>
            <p:ph idx="1"/>
          </p:nvPr>
        </p:nvSpPr>
        <p:spPr>
          <a:xfrm>
            <a:off x="913794" y="1732449"/>
            <a:ext cx="10353763" cy="5125551"/>
          </a:xfrm>
        </p:spPr>
        <p:txBody>
          <a:bodyPr>
            <a:normAutofit fontScale="77500" lnSpcReduction="20000"/>
          </a:bodyPr>
          <a:lstStyle/>
          <a:p>
            <a:pPr marL="36900" indent="0">
              <a:buNone/>
            </a:pPr>
            <a:r>
              <a:rPr lang="ru-RU" dirty="0">
                <a:effectLst/>
              </a:rPr>
              <a:t>1. По критерию</a:t>
            </a:r>
            <a:r>
              <a:rPr lang="ru-RU" i="1" dirty="0">
                <a:effectLst/>
              </a:rPr>
              <a:t> предметной направленности</a:t>
            </a:r>
            <a:r>
              <a:rPr lang="ru-RU" dirty="0">
                <a:effectLst/>
              </a:rPr>
              <a:t> выделяются PR-кампании, реализуемые в политической, экономической, социальной, культурной и рекреационно-развлекательной сферах. PR-кампании в социальной сфере связаны, как правило, с проведением социальной политики и решением социальных проблем федерального, регионального или локального масштаба, осуществляемым как государственными, так и негосударственными организациями.</a:t>
            </a:r>
            <a:br>
              <a:rPr lang="ru-RU" dirty="0">
                <a:effectLst/>
              </a:rPr>
            </a:br>
            <a:br>
              <a:rPr lang="ru-RU" dirty="0">
                <a:effectLst/>
              </a:rPr>
            </a:br>
            <a:r>
              <a:rPr lang="ru-RU" dirty="0">
                <a:effectLst/>
              </a:rPr>
              <a:t>2. </a:t>
            </a:r>
            <a:r>
              <a:rPr lang="ru-RU" i="1" dirty="0">
                <a:effectLst/>
              </a:rPr>
              <a:t>В зависимости от масштаба </a:t>
            </a:r>
            <a:r>
              <a:rPr lang="ru-RU" dirty="0">
                <a:effectLst/>
              </a:rPr>
              <a:t>PR-кампании делятся на локальные (реализуемые на уровне местного сообщества), региональные (на уровне отдельных регионов, субъектов федерации), межрегиональные (на уровне экономических районов, федеральных округов), национальные / федеральные (на уровне всего государства), транснациональные (на уровне нескольких государств, региональных международных организаций, таких, например, как СНГ, Евросоюз, НАТО и т. п.) и глобальные (на уровне глобальных международных организаций – ООН, ЮНЕСКО или глобальных межгосударственных соглашений).</a:t>
            </a:r>
            <a:br>
              <a:rPr lang="ru-RU" dirty="0">
                <a:effectLst/>
              </a:rPr>
            </a:br>
            <a:br>
              <a:rPr lang="ru-RU" dirty="0">
                <a:effectLst/>
              </a:rPr>
            </a:br>
            <a:r>
              <a:rPr lang="ru-RU" dirty="0">
                <a:effectLst/>
              </a:rPr>
              <a:t>3. </a:t>
            </a:r>
            <a:r>
              <a:rPr lang="ru-RU" i="1" dirty="0">
                <a:effectLst/>
              </a:rPr>
              <a:t>По критерию длительности </a:t>
            </a:r>
            <a:r>
              <a:rPr lang="ru-RU" dirty="0">
                <a:effectLst/>
              </a:rPr>
              <a:t>PR-кампании подразделяются на краткосрочные (полный цикл кампании до 1 месяца), среднесрочные (от I до 3 месяцев), долгосрочные (от 3 месяцев до 1 года), сверхдолгосрочные (свыше 1 года) и стратегические кампании (свыше 5 лет).</a:t>
            </a:r>
            <a:br>
              <a:rPr lang="ru-RU" dirty="0">
                <a:effectLst/>
              </a:rPr>
            </a:br>
            <a:br>
              <a:rPr lang="ru-RU" dirty="0">
                <a:effectLst/>
              </a:rPr>
            </a:br>
            <a:r>
              <a:rPr lang="ru-RU" dirty="0">
                <a:effectLst/>
              </a:rPr>
              <a:t>4. По критерию </a:t>
            </a:r>
            <a:r>
              <a:rPr lang="ru-RU" i="1" dirty="0">
                <a:effectLst/>
              </a:rPr>
              <a:t>типа субъекта PR </a:t>
            </a:r>
            <a:r>
              <a:rPr lang="ru-RU" dirty="0">
                <a:effectLst/>
              </a:rPr>
              <a:t>выделяются PR-кампании, направленные на прирост </a:t>
            </a:r>
            <a:r>
              <a:rPr lang="ru-RU" dirty="0" err="1">
                <a:effectLst/>
              </a:rPr>
              <a:t>паблицитного</a:t>
            </a:r>
            <a:r>
              <a:rPr lang="ru-RU" dirty="0">
                <a:effectLst/>
              </a:rPr>
              <a:t> капитала организации (фирмы, кампании, государственного института, политической партии и т. п.) или отдельной личности (политического лидера, руководителя организации, звезды шоу-бизнеса и т. п.). Они могут быть обозначены соответственно как организационно и личностно ориентированные PR-кампании. Возможен и смешанный вариант организационно-личностных кампаний.</a:t>
            </a:r>
            <a:br>
              <a:rPr lang="ru-RU" dirty="0">
                <a:effectLst/>
              </a:rPr>
            </a:br>
            <a:br>
              <a:rPr lang="ru-RU" dirty="0">
                <a:effectLst/>
              </a:rPr>
            </a:br>
            <a:br>
              <a:rPr lang="ru-RU" dirty="0">
                <a:effectLst/>
              </a:rPr>
            </a:br>
            <a:endParaRPr lang="ru-RU" dirty="0"/>
          </a:p>
        </p:txBody>
      </p:sp>
    </p:spTree>
    <p:extLst>
      <p:ext uri="{BB962C8B-B14F-4D97-AF65-F5344CB8AC3E}">
        <p14:creationId xmlns:p14="http://schemas.microsoft.com/office/powerpoint/2010/main" val="31116304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effectLst/>
              </a:rPr>
              <a:t>Типология PR-кампаний.</a:t>
            </a:r>
            <a:endParaRPr lang="ru-RU" dirty="0"/>
          </a:p>
        </p:txBody>
      </p:sp>
      <p:sp>
        <p:nvSpPr>
          <p:cNvPr id="3" name="Объект 2"/>
          <p:cNvSpPr>
            <a:spLocks noGrp="1"/>
          </p:cNvSpPr>
          <p:nvPr>
            <p:ph idx="1"/>
          </p:nvPr>
        </p:nvSpPr>
        <p:spPr>
          <a:xfrm>
            <a:off x="913795" y="1732449"/>
            <a:ext cx="10353762" cy="4794475"/>
          </a:xfrm>
        </p:spPr>
        <p:txBody>
          <a:bodyPr>
            <a:normAutofit fontScale="70000" lnSpcReduction="20000"/>
          </a:bodyPr>
          <a:lstStyle/>
          <a:p>
            <a:pPr marL="36900" indent="0">
              <a:buNone/>
            </a:pPr>
            <a:r>
              <a:rPr lang="ru-RU" dirty="0">
                <a:effectLst/>
              </a:rPr>
              <a:t>5. Одним из важнейших для классификации PR-кампаний является критерий </a:t>
            </a:r>
            <a:r>
              <a:rPr lang="ru-RU" i="1" dirty="0">
                <a:effectLst/>
              </a:rPr>
              <a:t>характера целевой общественности</a:t>
            </a:r>
            <a:r>
              <a:rPr lang="ru-RU" dirty="0">
                <a:effectLst/>
              </a:rPr>
              <a:t>, на которую направлена совокупность составляющих кампанию PR-операций и обеспечивающих мероприятии. Если кампания нацелена на внешнюю для организации общественность реальных и потенциальных потребителей товара или услуги, деловых партнеров, благотворительные фонды, правительственные институты и т. п., то мы имеем дело с внешней PR-кампанией. Если же выстраивается и оптимизируется коммуникация с внутренней общественностью – трудовым коллективом, рядовыми работниками, руководителями среднего звена, менеджментом, налицо внутренняя PR-кампания.</a:t>
            </a:r>
            <a:br>
              <a:rPr lang="ru-RU" dirty="0">
                <a:effectLst/>
              </a:rPr>
            </a:br>
            <a:br>
              <a:rPr lang="ru-RU" dirty="0">
                <a:effectLst/>
              </a:rPr>
            </a:br>
            <a:r>
              <a:rPr lang="ru-RU" dirty="0">
                <a:effectLst/>
              </a:rPr>
              <a:t>6. С последней классификацией тесно связана типология PR-кампаний по критерию </a:t>
            </a:r>
            <a:r>
              <a:rPr lang="ru-RU" i="1" dirty="0">
                <a:effectLst/>
              </a:rPr>
              <a:t>функционального типа </a:t>
            </a:r>
            <a:r>
              <a:rPr lang="ru-RU" dirty="0">
                <a:effectLst/>
              </a:rPr>
              <a:t>целевой общественности. Существуют PR-кампании, направленные на клиентов организации, ее партнеров или конкурентов, спонсоров, органы управления, правительственные и политические организации и т. д., и т. п. Если кампания направлена только на один тип целевой общественности, то это – </a:t>
            </a:r>
            <a:r>
              <a:rPr lang="ru-RU" dirty="0" err="1">
                <a:effectLst/>
              </a:rPr>
              <a:t>монообъектная</a:t>
            </a:r>
            <a:r>
              <a:rPr lang="ru-RU" dirty="0">
                <a:effectLst/>
              </a:rPr>
              <a:t> PR-кампания, если на несколько типов, это – </a:t>
            </a:r>
            <a:r>
              <a:rPr lang="ru-RU" dirty="0" err="1">
                <a:effectLst/>
              </a:rPr>
              <a:t>полиобъектная</a:t>
            </a:r>
            <a:r>
              <a:rPr lang="ru-RU" dirty="0">
                <a:effectLst/>
              </a:rPr>
              <a:t> PR-кампания.</a:t>
            </a:r>
            <a:br>
              <a:rPr lang="ru-RU" dirty="0">
                <a:effectLst/>
              </a:rPr>
            </a:br>
            <a:br>
              <a:rPr lang="ru-RU" dirty="0">
                <a:effectLst/>
              </a:rPr>
            </a:br>
            <a:r>
              <a:rPr lang="ru-RU" dirty="0">
                <a:effectLst/>
              </a:rPr>
              <a:t>7. По критерию избранной </a:t>
            </a:r>
            <a:r>
              <a:rPr lang="ru-RU" i="1" dirty="0">
                <a:effectLst/>
              </a:rPr>
              <a:t>стратегии характера реализуемых PR-операций</a:t>
            </a:r>
            <a:r>
              <a:rPr lang="ru-RU" dirty="0">
                <a:effectLst/>
              </a:rPr>
              <a:t> PR-кампании разделяются на высокоинтенсивные и низкоинтенсивные. Высокоинтенсивная кампания – это кампания, реализуемая, как правило, в короткий срок с помощью коммуникативных технологий высокой интенсивности. При этом целевые аудитории подвергаются массированному информационному воздействию по многим каналам. Для этих аудиторий, как правило, очевидны и субъект PR-воздействия, и цель PR-кампании. Кампания низкой интенсивности имеет большую продолжительность. Коммуникативные воздействия на целевую общественность здесь носят более мягкий, чем в первом случае, непрямой, опосредованный характер. Целевые аудитории в неинтенсивной кампании могут прямо не осознавать свое функционирование в качестве участников направленной PR-коммуникации. Для них не очевиден ни источник сообщений, ни цель PR-кампании.</a:t>
            </a:r>
            <a:endParaRPr lang="ru-RU" dirty="0"/>
          </a:p>
        </p:txBody>
      </p:sp>
    </p:spTree>
    <p:extLst>
      <p:ext uri="{BB962C8B-B14F-4D97-AF65-F5344CB8AC3E}">
        <p14:creationId xmlns:p14="http://schemas.microsoft.com/office/powerpoint/2010/main" val="1897521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Законодательные ограничения</a:t>
            </a:r>
          </a:p>
        </p:txBody>
      </p:sp>
      <p:sp>
        <p:nvSpPr>
          <p:cNvPr id="3" name="Объект 2"/>
          <p:cNvSpPr>
            <a:spLocks noGrp="1"/>
          </p:cNvSpPr>
          <p:nvPr>
            <p:ph idx="1"/>
          </p:nvPr>
        </p:nvSpPr>
        <p:spPr/>
        <p:txBody>
          <a:bodyPr/>
          <a:lstStyle/>
          <a:p>
            <a:r>
              <a:rPr lang="ru-RU" dirty="0"/>
              <a:t>ФЗ О Рекламе</a:t>
            </a:r>
          </a:p>
          <a:p>
            <a:r>
              <a:rPr lang="ru-RU" dirty="0"/>
              <a:t>ФЗ Об авторском праве</a:t>
            </a:r>
          </a:p>
          <a:p>
            <a:r>
              <a:rPr lang="ru-RU" dirty="0"/>
              <a:t>ФЗ О защите прав потребителей</a:t>
            </a:r>
          </a:p>
          <a:p>
            <a:r>
              <a:rPr lang="ru-RU" dirty="0"/>
              <a:t>ФЗ О СМИ</a:t>
            </a:r>
          </a:p>
        </p:txBody>
      </p:sp>
    </p:spTree>
    <p:extLst>
      <p:ext uri="{BB962C8B-B14F-4D97-AF65-F5344CB8AC3E}">
        <p14:creationId xmlns:p14="http://schemas.microsoft.com/office/powerpoint/2010/main" val="874347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Законодательные ограничения</a:t>
            </a:r>
          </a:p>
        </p:txBody>
      </p:sp>
      <p:sp>
        <p:nvSpPr>
          <p:cNvPr id="3" name="Объект 2"/>
          <p:cNvSpPr>
            <a:spLocks noGrp="1"/>
          </p:cNvSpPr>
          <p:nvPr>
            <p:ph idx="1"/>
          </p:nvPr>
        </p:nvSpPr>
        <p:spPr/>
        <p:txBody>
          <a:bodyPr>
            <a:normAutofit fontScale="92500" lnSpcReduction="20000"/>
          </a:bodyPr>
          <a:lstStyle/>
          <a:p>
            <a:r>
              <a:rPr lang="ru-RU" dirty="0">
                <a:effectLst/>
              </a:rPr>
              <a:t>Статья 9 «Закона о рекламе» предусматривает для всех типов стимулирующих мероприятий, будь то проведение рекламных акций, лотерей, конкурсов, игр и иных форм, главным условием участие в которых является приобретение определенного продукта, необходимые параметры, которые должны быть в обязательном порядке указаны:</a:t>
            </a:r>
          </a:p>
          <a:p>
            <a:pPr lvl="0"/>
            <a:r>
              <a:rPr lang="ru-RU" dirty="0">
                <a:effectLst/>
              </a:rPr>
              <a:t>точные сроки проведения стимулирующих мероприятий;</a:t>
            </a:r>
          </a:p>
          <a:p>
            <a:pPr lvl="0"/>
            <a:r>
              <a:rPr lang="ru-RU" dirty="0">
                <a:effectLst/>
              </a:rPr>
              <a:t>инициатор проведения стимулирующих мероприятий;</a:t>
            </a:r>
          </a:p>
          <a:p>
            <a:pPr lvl="0"/>
            <a:r>
              <a:rPr lang="ru-RU" dirty="0">
                <a:effectLst/>
              </a:rPr>
              <a:t>правила проведения конкретного мероприятия;</a:t>
            </a:r>
          </a:p>
          <a:p>
            <a:pPr lvl="0"/>
            <a:r>
              <a:rPr lang="ru-RU" dirty="0">
                <a:effectLst/>
              </a:rPr>
              <a:t>точное количество выигрышей или призов;</a:t>
            </a:r>
          </a:p>
          <a:p>
            <a:pPr lvl="0"/>
            <a:r>
              <a:rPr lang="ru-RU" dirty="0">
                <a:effectLst/>
              </a:rPr>
              <a:t>порядок, место и сроки получения выигрышей или призов.</a:t>
            </a:r>
          </a:p>
          <a:p>
            <a:r>
              <a:rPr lang="ru-RU" dirty="0">
                <a:effectLst/>
              </a:rPr>
              <a:t>Непосредственное проведение стимулирующих мероприятий должно производиться по заранее утвержденному плану и в строгом соответствии с ним </a:t>
            </a:r>
          </a:p>
          <a:p>
            <a:endParaRPr lang="ru-RU" dirty="0"/>
          </a:p>
        </p:txBody>
      </p:sp>
    </p:spTree>
    <p:extLst>
      <p:ext uri="{BB962C8B-B14F-4D97-AF65-F5344CB8AC3E}">
        <p14:creationId xmlns:p14="http://schemas.microsoft.com/office/powerpoint/2010/main" val="2051742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Запись онлайн-лекции</a:t>
            </a:r>
          </a:p>
        </p:txBody>
      </p:sp>
      <p:sp>
        <p:nvSpPr>
          <p:cNvPr id="3" name="Объект 2"/>
          <p:cNvSpPr>
            <a:spLocks noGrp="1"/>
          </p:cNvSpPr>
          <p:nvPr>
            <p:ph idx="1"/>
          </p:nvPr>
        </p:nvSpPr>
        <p:spPr/>
        <p:txBody>
          <a:bodyPr/>
          <a:lstStyle/>
          <a:p>
            <a:r>
              <a:rPr lang="en-US" dirty="0">
                <a:hlinkClick r:id="rId2"/>
              </a:rPr>
              <a:t>https://youtu.be/wmkHzxIooEo</a:t>
            </a:r>
            <a:r>
              <a:rPr lang="ru-RU" dirty="0"/>
              <a:t>   часть 1 </a:t>
            </a:r>
          </a:p>
          <a:p>
            <a:r>
              <a:rPr lang="en-US" dirty="0">
                <a:hlinkClick r:id="rId3"/>
              </a:rPr>
              <a:t>https://youtu.be/1iTRvaWnlrU</a:t>
            </a:r>
            <a:r>
              <a:rPr lang="ru-RU" dirty="0"/>
              <a:t>  часть 2</a:t>
            </a:r>
          </a:p>
        </p:txBody>
      </p:sp>
    </p:spTree>
    <p:extLst>
      <p:ext uri="{BB962C8B-B14F-4D97-AF65-F5344CB8AC3E}">
        <p14:creationId xmlns:p14="http://schemas.microsoft.com/office/powerpoint/2010/main" val="1842890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Мероприятия</a:t>
            </a:r>
          </a:p>
        </p:txBody>
      </p:sp>
      <p:sp>
        <p:nvSpPr>
          <p:cNvPr id="3" name="Объект 2"/>
          <p:cNvSpPr>
            <a:spLocks noGrp="1"/>
          </p:cNvSpPr>
          <p:nvPr>
            <p:ph idx="1"/>
          </p:nvPr>
        </p:nvSpPr>
        <p:spPr>
          <a:xfrm>
            <a:off x="913795" y="2039007"/>
            <a:ext cx="10353762" cy="3752193"/>
          </a:xfrm>
        </p:spPr>
        <p:txBody>
          <a:bodyPr/>
          <a:lstStyle/>
          <a:p>
            <a:r>
              <a:rPr lang="ru-RU" b="1" dirty="0">
                <a:effectLst/>
              </a:rPr>
              <a:t>Рекламные мероприятия</a:t>
            </a:r>
            <a:r>
              <a:rPr lang="ru-RU" dirty="0">
                <a:effectLst/>
              </a:rPr>
              <a:t> (</a:t>
            </a:r>
            <a:r>
              <a:rPr lang="ru-RU" dirty="0" err="1">
                <a:effectLst/>
              </a:rPr>
              <a:t>Promotional</a:t>
            </a:r>
            <a:r>
              <a:rPr lang="ru-RU" dirty="0">
                <a:effectLst/>
              </a:rPr>
              <a:t> </a:t>
            </a:r>
            <a:r>
              <a:rPr lang="ru-RU" dirty="0" err="1">
                <a:effectLst/>
              </a:rPr>
              <a:t>Activities</a:t>
            </a:r>
            <a:r>
              <a:rPr lang="ru-RU" dirty="0">
                <a:effectLst/>
              </a:rPr>
              <a:t>) — </a:t>
            </a:r>
            <a:r>
              <a:rPr lang="ru-RU" b="1" dirty="0">
                <a:effectLst/>
              </a:rPr>
              <a:t>это</a:t>
            </a:r>
            <a:r>
              <a:rPr lang="ru-RU" dirty="0">
                <a:effectLst/>
              </a:rPr>
              <a:t> </a:t>
            </a:r>
            <a:r>
              <a:rPr lang="ru-RU" dirty="0" err="1">
                <a:effectLst/>
              </a:rPr>
              <a:t>специальные</a:t>
            </a:r>
            <a:r>
              <a:rPr lang="ru-RU" b="1" dirty="0" err="1">
                <a:effectLst/>
              </a:rPr>
              <a:t>мероприятия</a:t>
            </a:r>
            <a:r>
              <a:rPr lang="ru-RU" dirty="0">
                <a:effectLst/>
              </a:rPr>
              <a:t>, организованные с целью рекламы и не направленные непосредственно на продажу товаров или услуг.</a:t>
            </a:r>
          </a:p>
          <a:p>
            <a:endParaRPr lang="ru-RU" dirty="0">
              <a:effectLst/>
            </a:endParaRPr>
          </a:p>
          <a:p>
            <a:r>
              <a:rPr lang="ru-RU" dirty="0">
                <a:effectLst/>
              </a:rPr>
              <a:t>PR-мероприятия – это целевые, планируемые и общественно значимые действия, проводимые для формирования общественного мнения относительно конкретных товаров или услуг.</a:t>
            </a:r>
          </a:p>
          <a:p>
            <a:r>
              <a:rPr lang="ru-RU" dirty="0">
                <a:effectLst/>
              </a:rPr>
              <a:t>Существуют следующие </a:t>
            </a:r>
            <a:r>
              <a:rPr lang="ru-RU" b="1" dirty="0">
                <a:effectLst/>
              </a:rPr>
              <a:t>виды</a:t>
            </a:r>
            <a:r>
              <a:rPr lang="ru-RU" dirty="0">
                <a:effectLst/>
              </a:rPr>
              <a:t> PR-мероприятий: информационные, культурные, научные, образовательные, благотворительные, праздничные и т.п.</a:t>
            </a:r>
          </a:p>
          <a:p>
            <a:endParaRPr lang="ru-RU" dirty="0">
              <a:effectLst/>
            </a:endParaRPr>
          </a:p>
          <a:p>
            <a:endParaRPr lang="ru-RU" dirty="0"/>
          </a:p>
        </p:txBody>
      </p:sp>
    </p:spTree>
    <p:extLst>
      <p:ext uri="{BB962C8B-B14F-4D97-AF65-F5344CB8AC3E}">
        <p14:creationId xmlns:p14="http://schemas.microsoft.com/office/powerpoint/2010/main" val="3891921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269" y="609600"/>
            <a:ext cx="10994288" cy="970450"/>
          </a:xfrm>
        </p:spPr>
        <p:txBody>
          <a:bodyPr>
            <a:normAutofit fontScale="90000"/>
          </a:bodyPr>
          <a:lstStyle/>
          <a:p>
            <a:r>
              <a:rPr lang="ru-RU" dirty="0"/>
              <a:t>Мероприятие для абитуриентов «Тебе поступать»</a:t>
            </a:r>
          </a:p>
        </p:txBody>
      </p:sp>
      <p:pic>
        <p:nvPicPr>
          <p:cNvPr id="2050" name="Picture 2" descr="https://sun9-13.userapi.com/c855616/v855616843/16ffd0/n58GdXzYrv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7172" y="1472009"/>
            <a:ext cx="6936828" cy="5202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564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Классификация </a:t>
            </a:r>
            <a:r>
              <a:rPr lang="ru-RU" b="1" dirty="0">
                <a:effectLst/>
              </a:rPr>
              <a:t>PR-мероприятий </a:t>
            </a:r>
            <a:r>
              <a:rPr lang="ru-RU" dirty="0"/>
              <a:t>по формам</a:t>
            </a:r>
          </a:p>
        </p:txBody>
      </p:sp>
      <p:sp>
        <p:nvSpPr>
          <p:cNvPr id="3" name="Объект 2"/>
          <p:cNvSpPr>
            <a:spLocks noGrp="1"/>
          </p:cNvSpPr>
          <p:nvPr>
            <p:ph idx="1"/>
          </p:nvPr>
        </p:nvSpPr>
        <p:spPr>
          <a:xfrm>
            <a:off x="913795" y="1732449"/>
            <a:ext cx="10353762" cy="4699882"/>
          </a:xfrm>
        </p:spPr>
        <p:txBody>
          <a:bodyPr>
            <a:normAutofit fontScale="85000" lnSpcReduction="20000"/>
          </a:bodyPr>
          <a:lstStyle/>
          <a:p>
            <a:r>
              <a:rPr lang="ru-RU" b="1" dirty="0">
                <a:effectLst/>
              </a:rPr>
              <a:t>брифинг — это акция одной новости, короткая встреча официальных лиц, представляющих государственные или коммерческие структуры с представителями СМИ, на которой сообщается новость, излагается позиция по определенному вопросу. Брифинг удобен для сообщения запланированных сенсаций (т.е. новостей, рассчитанных на неожиданность, эмоциональное восприятие, на эффект. Способ, рассчитанный на то, что информация или идеологический тезис, упрятанный в эту информацию, будет воспринят аудиторией некритически в силу того, что эмоции подавят желание критически осмыслить сообщаемое.</a:t>
            </a:r>
          </a:p>
          <a:p>
            <a:r>
              <a:rPr lang="ru-RU" b="1" dirty="0">
                <a:effectLst/>
              </a:rPr>
              <a:t>пресс-конференция — организованная встреча журналистов с представителями учреждений, компаний, организаций или отдельными персонами. Цели пресс-конференции: предоставление СМИ информации и комментариев по различным аспектам, из первых рук, проверка сведений и уточнение версий с помощью вопросов и ответов;</a:t>
            </a:r>
          </a:p>
          <a:p>
            <a:r>
              <a:rPr lang="ru-RU" b="1" dirty="0">
                <a:effectLst/>
              </a:rPr>
              <a:t>пресс-тур — экскурсия, организованная для журналистов с целью привлечения внимания к региону, проекту, предприятию. Пресс-тур может выступать самостоятельным информационным поводом;</a:t>
            </a:r>
          </a:p>
          <a:p>
            <a:r>
              <a:rPr lang="ru-RU" b="1" dirty="0">
                <a:effectLst/>
              </a:rPr>
              <a:t>презентация — официальное представление нового предприятия, фирмы, объединения, проекта, товара кругу приглашенных лиц. Обычно презентация проводится с рекламно-коммерческими целями обретения покупателей демонстрируемых товаров, которым раздаются образцы продукции;</a:t>
            </a:r>
          </a:p>
        </p:txBody>
      </p:sp>
    </p:spTree>
    <p:extLst>
      <p:ext uri="{BB962C8B-B14F-4D97-AF65-F5344CB8AC3E}">
        <p14:creationId xmlns:p14="http://schemas.microsoft.com/office/powerpoint/2010/main" val="2153822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Классификация </a:t>
            </a:r>
            <a:r>
              <a:rPr lang="ru-RU" b="1" dirty="0">
                <a:effectLst/>
              </a:rPr>
              <a:t>PR-мероприятий </a:t>
            </a:r>
            <a:r>
              <a:rPr lang="ru-RU" dirty="0"/>
              <a:t>по формам</a:t>
            </a:r>
          </a:p>
        </p:txBody>
      </p:sp>
      <p:sp>
        <p:nvSpPr>
          <p:cNvPr id="3" name="Объект 2"/>
          <p:cNvSpPr>
            <a:spLocks noGrp="1"/>
          </p:cNvSpPr>
          <p:nvPr>
            <p:ph idx="1"/>
          </p:nvPr>
        </p:nvSpPr>
        <p:spPr/>
        <p:txBody>
          <a:bodyPr>
            <a:normAutofit fontScale="77500" lnSpcReduction="20000"/>
          </a:bodyPr>
          <a:lstStyle/>
          <a:p>
            <a:r>
              <a:rPr lang="ru-RU" b="1" dirty="0">
                <a:effectLst/>
              </a:rPr>
              <a:t>выставка — показ достижений в области экономики, науки, техники, культуры, искусства и других областях общественной жизни;</a:t>
            </a:r>
          </a:p>
          <a:p>
            <a:r>
              <a:rPr lang="ru-RU" b="1" dirty="0">
                <a:effectLst/>
              </a:rPr>
              <a:t>конференция — совещание представителей организаций, ученых, специалистов разных сфер деятельности по заранее определенной тематике;</a:t>
            </a:r>
          </a:p>
          <a:p>
            <a:r>
              <a:rPr lang="ru-RU" b="1" dirty="0">
                <a:effectLst/>
              </a:rPr>
              <a:t>шоу-маркетинг, т.е. специальные программы продвижения товаров и услуг в рамках рекламных шоу. Цели: создание известности и популярности PR-объекту в форме сценического зрелища, концерта, действия с участием известных актеров, спортсменов, политиков и т.д.;</a:t>
            </a:r>
          </a:p>
          <a:p>
            <a:r>
              <a:rPr lang="ru-RU" b="1" dirty="0">
                <a:effectLst/>
              </a:rPr>
              <a:t>размещение продукции в кино- и телефильмах (</a:t>
            </a:r>
            <a:r>
              <a:rPr lang="ru-RU" b="1" dirty="0" err="1">
                <a:effectLst/>
              </a:rPr>
              <a:t>product</a:t>
            </a:r>
            <a:r>
              <a:rPr lang="ru-RU" b="1" dirty="0">
                <a:effectLst/>
              </a:rPr>
              <a:t> </a:t>
            </a:r>
            <a:r>
              <a:rPr lang="ru-RU" b="1" dirty="0" err="1">
                <a:effectLst/>
              </a:rPr>
              <a:t>placement</a:t>
            </a:r>
            <a:r>
              <a:rPr lang="ru-RU" b="1" dirty="0">
                <a:effectLst/>
              </a:rPr>
              <a:t>) с целью «интеграции бренда», когда создается впечатление, что данная продукция является обязательным элементом определенного образа жизни и т.п.;</a:t>
            </a:r>
          </a:p>
          <a:p>
            <a:r>
              <a:rPr lang="ru-RU" b="1" dirty="0">
                <a:effectLst/>
              </a:rPr>
              <a:t>спонсорство — осуществление вклада (в виде денежного взноса, предоставления имущества, результатов интеллектуальной деятельности, оказания услуг, проведения работ) юридическим или физическим лицом в деятельность другого юридического или физического лица (спонсируемого) на условиях распространения спонсируемым рекламы о спонсоре, его товарах. Спонсорский вклад признается платой за рекламу, а спонсор и спонсируемый — соответственно рекламодателем и распространителем рекламы.</a:t>
            </a:r>
          </a:p>
          <a:p>
            <a:endParaRPr lang="ru-RU" dirty="0"/>
          </a:p>
          <a:p>
            <a:endParaRPr lang="ru-RU" dirty="0"/>
          </a:p>
        </p:txBody>
      </p:sp>
    </p:spTree>
    <p:extLst>
      <p:ext uri="{BB962C8B-B14F-4D97-AF65-F5344CB8AC3E}">
        <p14:creationId xmlns:p14="http://schemas.microsoft.com/office/powerpoint/2010/main" val="3473795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Классификация </a:t>
            </a:r>
            <a:r>
              <a:rPr lang="ru-RU" b="1" dirty="0">
                <a:effectLst/>
              </a:rPr>
              <a:t>PR-мероприятий </a:t>
            </a:r>
            <a:r>
              <a:rPr lang="ru-RU" dirty="0"/>
              <a:t>по формам</a:t>
            </a:r>
          </a:p>
        </p:txBody>
      </p:sp>
      <p:sp>
        <p:nvSpPr>
          <p:cNvPr id="3" name="Объект 2"/>
          <p:cNvSpPr>
            <a:spLocks noGrp="1"/>
          </p:cNvSpPr>
          <p:nvPr>
            <p:ph idx="1"/>
          </p:nvPr>
        </p:nvSpPr>
        <p:spPr/>
        <p:txBody>
          <a:bodyPr>
            <a:normAutofit/>
          </a:bodyPr>
          <a:lstStyle/>
          <a:p>
            <a:r>
              <a:rPr lang="ru-RU" b="1" dirty="0">
                <a:effectLst/>
              </a:rPr>
              <a:t>«горячая линия» (</a:t>
            </a:r>
            <a:r>
              <a:rPr lang="ru-RU" b="1" dirty="0" err="1">
                <a:effectLst/>
              </a:rPr>
              <a:t>hot</a:t>
            </a:r>
            <a:r>
              <a:rPr lang="ru-RU" b="1" dirty="0">
                <a:effectLst/>
              </a:rPr>
              <a:t> </a:t>
            </a:r>
            <a:r>
              <a:rPr lang="ru-RU" b="1" dirty="0" err="1">
                <a:effectLst/>
              </a:rPr>
              <a:t>line</a:t>
            </a:r>
            <a:r>
              <a:rPr lang="ru-RU" b="1" dirty="0">
                <a:effectLst/>
              </a:rPr>
              <a:t>) — эффективное средство двусторонней доверительной связи с общественностью. Сообщение о введении «горячей линии» дается в газетах и/или на телевидении. Оно позволяет предоставлять информацию, а также получать сведения об общественном мнении. Пресс-центр, «горячая линия» и т. п. могут быть доступны 24 часа в сутки, фиксировать содержание звонков для того, чтобы знать, какие темы наиболее актуальны;</a:t>
            </a:r>
          </a:p>
          <a:p>
            <a:r>
              <a:rPr lang="ru-RU" b="1" dirty="0">
                <a:effectLst/>
              </a:rPr>
              <a:t>промо-акция (</a:t>
            </a:r>
            <a:r>
              <a:rPr lang="ru-RU" b="1" dirty="0" err="1">
                <a:effectLst/>
              </a:rPr>
              <a:t>promotion</a:t>
            </a:r>
            <a:r>
              <a:rPr lang="ru-RU" b="1" dirty="0">
                <a:effectLst/>
              </a:rPr>
              <a:t>) — стимулирующее мероприятие по продвижению бизнес-продукта на рынке, рассчитанное на формирование интереса к товару, личности, организации или направлению </a:t>
            </a:r>
            <a:r>
              <a:rPr lang="ru-RU" b="1" dirty="0" err="1">
                <a:effectLst/>
              </a:rPr>
              <a:t>деятельности.ормам</a:t>
            </a:r>
            <a:r>
              <a:rPr lang="ru-RU" dirty="0">
                <a:effectLst/>
              </a:rPr>
              <a:t> </a:t>
            </a:r>
          </a:p>
        </p:txBody>
      </p:sp>
    </p:spTree>
    <p:extLst>
      <p:ext uri="{BB962C8B-B14F-4D97-AF65-F5344CB8AC3E}">
        <p14:creationId xmlns:p14="http://schemas.microsoft.com/office/powerpoint/2010/main" val="495813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Акция </a:t>
            </a:r>
          </a:p>
        </p:txBody>
      </p:sp>
      <p:sp>
        <p:nvSpPr>
          <p:cNvPr id="3" name="Объект 2"/>
          <p:cNvSpPr>
            <a:spLocks noGrp="1"/>
          </p:cNvSpPr>
          <p:nvPr>
            <p:ph idx="1"/>
          </p:nvPr>
        </p:nvSpPr>
        <p:spPr/>
        <p:txBody>
          <a:bodyPr/>
          <a:lstStyle/>
          <a:p>
            <a:r>
              <a:rPr lang="ru-RU" b="1" dirty="0">
                <a:effectLst/>
              </a:rPr>
              <a:t>Рекламная акция</a:t>
            </a:r>
            <a:r>
              <a:rPr lang="ru-RU" dirty="0">
                <a:effectLst/>
              </a:rPr>
              <a:t> — </a:t>
            </a:r>
            <a:r>
              <a:rPr lang="ru-RU" b="1" dirty="0">
                <a:effectLst/>
              </a:rPr>
              <a:t>это</a:t>
            </a:r>
            <a:r>
              <a:rPr lang="ru-RU" dirty="0">
                <a:effectLst/>
              </a:rPr>
              <a:t> специально организованное мероприятие, целью которого является повышение объема продаж. Целями </a:t>
            </a:r>
            <a:r>
              <a:rPr lang="ru-RU" b="1" dirty="0">
                <a:effectLst/>
              </a:rPr>
              <a:t>рекламной акции </a:t>
            </a:r>
            <a:r>
              <a:rPr lang="ru-RU" dirty="0">
                <a:effectLst/>
              </a:rPr>
              <a:t>могут быть и такие мотивы как утверждение позиций на рынке или привлечение внимания целевой аудитории.</a:t>
            </a:r>
          </a:p>
          <a:p>
            <a:r>
              <a:rPr lang="ru-RU" dirty="0">
                <a:effectLst/>
              </a:rPr>
              <a:t>Эксперты предлагают понимание рекламных акций, как стимулирующих мероприятий по продвижению продукта, которые проводятся с целью формирования интереса потенциальных потребителей к направлению деятельности, к личности, к товару или компании.</a:t>
            </a:r>
          </a:p>
          <a:p>
            <a:r>
              <a:rPr lang="en-US" dirty="0">
                <a:effectLst/>
              </a:rPr>
              <a:t>PR-</a:t>
            </a:r>
            <a:r>
              <a:rPr lang="ru-RU" dirty="0">
                <a:effectLst/>
              </a:rPr>
              <a:t>акция – это акция, проводимая для формирования общественного мнения о ком-, чём-либо, для создания имиджа (обычно положительного), привлечения внимания </a:t>
            </a:r>
          </a:p>
          <a:p>
            <a:endParaRPr lang="ru-RU" dirty="0"/>
          </a:p>
        </p:txBody>
      </p:sp>
    </p:spTree>
    <p:extLst>
      <p:ext uri="{BB962C8B-B14F-4D97-AF65-F5344CB8AC3E}">
        <p14:creationId xmlns:p14="http://schemas.microsoft.com/office/powerpoint/2010/main" val="30964306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ланец">
  <a:themeElements>
    <a:clrScheme name="Сланец">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Сланец">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анец">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Сланец</Template>
  <TotalTime>673</TotalTime>
  <Words>2739</Words>
  <Application>Microsoft Office PowerPoint</Application>
  <PresentationFormat>Широкоэкранный</PresentationFormat>
  <Paragraphs>94</Paragraphs>
  <Slides>25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25</vt:i4>
      </vt:variant>
    </vt:vector>
  </HeadingPairs>
  <TitlesOfParts>
    <vt:vector size="28" baseType="lpstr">
      <vt:lpstr>Calisto MT</vt:lpstr>
      <vt:lpstr>Wingdings 2</vt:lpstr>
      <vt:lpstr>Сланец</vt:lpstr>
      <vt:lpstr>  Тема 1. Общая характеристика  PR и PR-кампаний  Лекция 2. Основные форматы проектной деятельности  и их особенности. </vt:lpstr>
      <vt:lpstr>Основные форматы проектной деятельности </vt:lpstr>
      <vt:lpstr>Запись онлайн-лекции</vt:lpstr>
      <vt:lpstr>Мероприятия</vt:lpstr>
      <vt:lpstr>Мероприятие для абитуриентов «Тебе поступать»</vt:lpstr>
      <vt:lpstr>Классификация PR-мероприятий по формам</vt:lpstr>
      <vt:lpstr>Классификация PR-мероприятий по формам</vt:lpstr>
      <vt:lpstr>Классификация PR-мероприятий по формам</vt:lpstr>
      <vt:lpstr>Акция </vt:lpstr>
      <vt:lpstr>Виды промо акций </vt:lpstr>
      <vt:lpstr>Чарльз Фредерик Ворт и его жена Мари</vt:lpstr>
      <vt:lpstr>Чарльз Фредерик Ворт – знаменитый кутюрье</vt:lpstr>
      <vt:lpstr>Рациональный и эмоциональный подход</vt:lpstr>
      <vt:lpstr>Кампания</vt:lpstr>
      <vt:lpstr>Рекламная кампания</vt:lpstr>
      <vt:lpstr>Виды РК</vt:lpstr>
      <vt:lpstr>PR-кампания </vt:lpstr>
      <vt:lpstr>PR-кампания </vt:lpstr>
      <vt:lpstr>Айви Ли и первые пиар-кампании</vt:lpstr>
      <vt:lpstr>Айви Ли</vt:lpstr>
      <vt:lpstr>Основные характеристики PR-кампаний</vt:lpstr>
      <vt:lpstr>Типология PR-кампаний.</vt:lpstr>
      <vt:lpstr>Типология PR-кампаний.</vt:lpstr>
      <vt:lpstr>Законодательные ограничения</vt:lpstr>
      <vt:lpstr>Законодательные ограничения</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1. Общая характеристика  PR и PR-кампаний  Лекция 2. Основные форматы проектной деятельности  и их особенности.</dc:title>
  <dc:creator>Пользователь Windows</dc:creator>
  <cp:lastModifiedBy>User User</cp:lastModifiedBy>
  <cp:revision>28</cp:revision>
  <dcterms:created xsi:type="dcterms:W3CDTF">2020-09-20T16:15:59Z</dcterms:created>
  <dcterms:modified xsi:type="dcterms:W3CDTF">2020-11-23T04:26:27Z</dcterms:modified>
</cp:coreProperties>
</file>