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77" r:id="rId2"/>
    <p:sldId id="278" r:id="rId3"/>
    <p:sldId id="279" r:id="rId4"/>
    <p:sldId id="281" r:id="rId5"/>
    <p:sldId id="280" r:id="rId6"/>
    <p:sldId id="275" r:id="rId7"/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6" r:id="rId22"/>
    <p:sldId id="270" r:id="rId23"/>
    <p:sldId id="271" r:id="rId24"/>
    <p:sldId id="272" r:id="rId25"/>
    <p:sldId id="273" r:id="rId26"/>
    <p:sldId id="274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020" y="1769541"/>
            <a:ext cx="7080026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020" y="3598339"/>
            <a:ext cx="7080026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2FA11-9B92-4FED-AC46-D1DD2837F5A0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C66A2-04F3-47E9-BC74-9EDC87D440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4575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late-V2-S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95" y="540085"/>
            <a:ext cx="7656010" cy="38343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54" y="4565255"/>
            <a:ext cx="7766495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26217" y="695010"/>
            <a:ext cx="7285600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5108728"/>
            <a:ext cx="776532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2FA11-9B92-4FED-AC46-D1DD2837F5A0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C66A2-04F3-47E9-BC74-9EDC87D440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0096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608437"/>
            <a:ext cx="776532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4295180"/>
            <a:ext cx="7765322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2FA11-9B92-4FED-AC46-D1DD2837F5A0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C66A2-04F3-47E9-BC74-9EDC87D440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3608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3"/>
            <a:ext cx="6564224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4304353"/>
            <a:ext cx="7765322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2FA11-9B92-4FED-AC46-D1DD2837F5A0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C66A2-04F3-47E9-BC74-9EDC87D4401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627459" y="87391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828359" y="2933245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96854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2126943"/>
            <a:ext cx="7765322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9" y="4650556"/>
            <a:ext cx="776414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2FA11-9B92-4FED-AC46-D1DD2837F5A0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C66A2-04F3-47E9-BC74-9EDC87D440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61514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46" y="609600"/>
            <a:ext cx="7765322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46" y="1885950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46" y="2571750"/>
            <a:ext cx="2475738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5033" y="1885950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76" y="2571750"/>
            <a:ext cx="2475738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4929" y="1885950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4929" y="2571750"/>
            <a:ext cx="2475738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2FA11-9B92-4FED-AC46-D1DD2837F5A0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C66A2-04F3-47E9-BC74-9EDC87D440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4370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late-V2-S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239" y="1826045"/>
            <a:ext cx="2529046" cy="1833558"/>
          </a:xfrm>
          <a:prstGeom prst="rect">
            <a:avLst/>
          </a:prstGeom>
        </p:spPr>
      </p:pic>
      <p:pic>
        <p:nvPicPr>
          <p:cNvPr id="28" name="Picture 27" descr="Slate-V2-S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3813" y="1826045"/>
            <a:ext cx="2529046" cy="1833558"/>
          </a:xfrm>
          <a:prstGeom prst="rect">
            <a:avLst/>
          </a:prstGeom>
        </p:spPr>
      </p:pic>
      <p:pic>
        <p:nvPicPr>
          <p:cNvPr id="29" name="Picture 28" descr="Slate-V2-S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1715" y="1826045"/>
            <a:ext cx="2529046" cy="1833558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46" y="609600"/>
            <a:ext cx="7765322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46" y="3904106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763577" y="1938918"/>
            <a:ext cx="2319276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46" y="4480369"/>
            <a:ext cx="2475738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91" y="3904106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09307" y="1939094"/>
            <a:ext cx="2319276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75" y="4480368"/>
            <a:ext cx="2476753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5023" y="3904106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056774" y="1934432"/>
            <a:ext cx="2319276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4929" y="4480366"/>
            <a:ext cx="2475738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2FA11-9B92-4FED-AC46-D1DD2837F5A0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C66A2-04F3-47E9-BC74-9EDC87D440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2416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2FA11-9B92-4FED-AC46-D1DD2837F5A0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C66A2-04F3-47E9-BC74-9EDC87D440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9308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7302" y="609600"/>
            <a:ext cx="1713365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347" y="609600"/>
            <a:ext cx="5937654" cy="5181601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2FA11-9B92-4FED-AC46-D1DD2837F5A0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C66A2-04F3-47E9-BC74-9EDC87D440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246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2FA11-9B92-4FED-AC46-D1DD2837F5A0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C66A2-04F3-47E9-BC74-9EDC87D440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0830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1" y="1761068"/>
            <a:ext cx="7192913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1" y="3589879"/>
            <a:ext cx="7192913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2FA11-9B92-4FED-AC46-D1DD2837F5A0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C66A2-04F3-47E9-BC74-9EDC87D440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8058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347" y="1732449"/>
            <a:ext cx="3795373" cy="405875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169" y="1732450"/>
            <a:ext cx="3798499" cy="4058751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2FA11-9B92-4FED-AC46-D1DD2837F5A0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C66A2-04F3-47E9-BC74-9EDC87D440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1828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late-V2-S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345" y="1770323"/>
            <a:ext cx="3787423" cy="4112953"/>
          </a:xfrm>
          <a:prstGeom prst="rect">
            <a:avLst/>
          </a:prstGeom>
        </p:spPr>
      </p:pic>
      <p:pic>
        <p:nvPicPr>
          <p:cNvPr id="14" name="Picture 13" descr="Slate-V2-S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245" y="1770323"/>
            <a:ext cx="3787423" cy="41129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404" y="1835254"/>
            <a:ext cx="3657258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4404" y="2380138"/>
            <a:ext cx="3657258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1225" y="1835255"/>
            <a:ext cx="3671498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1225" y="2380138"/>
            <a:ext cx="3671498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2FA11-9B92-4FED-AC46-D1DD2837F5A0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C66A2-04F3-47E9-BC74-9EDC87D440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7098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2FA11-9B92-4FED-AC46-D1DD2837F5A0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C66A2-04F3-47E9-BC74-9EDC87D440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556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2FA11-9B92-4FED-AC46-D1DD2837F5A0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C66A2-04F3-47E9-BC74-9EDC87D440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6309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7" y="609600"/>
            <a:ext cx="2780167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1725" y="609600"/>
            <a:ext cx="4808943" cy="51816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7" y="2431518"/>
            <a:ext cx="2780167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2FA11-9B92-4FED-AC46-D1DD2837F5A0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C66A2-04F3-47E9-BC74-9EDC87D440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8629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late-V2-S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4987" y="609923"/>
            <a:ext cx="3428146" cy="52054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7" y="609923"/>
            <a:ext cx="3924676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976728" y="743989"/>
            <a:ext cx="3165375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7" y="2439261"/>
            <a:ext cx="3924676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2FA11-9B92-4FED-AC46-D1DD2837F5A0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C66A2-04F3-47E9-BC74-9EDC87D440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0843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46" y="609600"/>
            <a:ext cx="776532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46" y="1732450"/>
            <a:ext cx="776532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2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BBE2FA11-9B92-4FED-AC46-D1DD2837F5A0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47" y="5883276"/>
            <a:ext cx="50046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651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E82C66A2-04F3-47E9-BC74-9EDC87D440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593916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van-shamaev.ru/wp-content/uploads/2013/01/table1.jpg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ivan-shamaev.ru/wp-content/uploads/2013/01/table2.jpg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van-shamaev.ru/wp-content/uploads/2013/01/table3.jpg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ivan-shamaev.ru/wp-content/uploads/2013/01/example1.jpg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van-shamaev.ru/wp-content/uploads/2013/01/example2.jpg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hyperlink" Target="http://ivan-shamaev.ru/wp-content/uploads/2013/01/uslognennaya_forma_swot.gif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Тема 3.1.2. PEST и </a:t>
            </a:r>
            <a:r>
              <a:rPr lang="en-US" b="1" dirty="0"/>
              <a:t>SWOT-</a:t>
            </a:r>
            <a:r>
              <a:rPr lang="ru-RU" b="1" dirty="0"/>
              <a:t>анализ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376864" cy="1752600"/>
          </a:xfrm>
        </p:spPr>
        <p:txBody>
          <a:bodyPr/>
          <a:lstStyle/>
          <a:p>
            <a:pPr algn="r"/>
            <a:r>
              <a:rPr lang="ru-RU" dirty="0"/>
              <a:t>Курс: Организация и проведение кампаний в сфере СО</a:t>
            </a:r>
          </a:p>
          <a:p>
            <a:pPr algn="r"/>
            <a:r>
              <a:rPr lang="ru-RU" dirty="0"/>
              <a:t>Преподаватель: Аникина Т.А.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885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Возможные </a:t>
            </a:r>
            <a:br>
              <a:rPr lang="ru-RU" b="1" dirty="0"/>
            </a:br>
            <a:r>
              <a:rPr lang="ru-RU" b="1" dirty="0" smtClean="0"/>
              <a:t>слабые  </a:t>
            </a:r>
            <a:r>
              <a:rPr lang="ru-RU" b="1" dirty="0"/>
              <a:t>стороны компании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dirty="0" smtClean="0"/>
              <a:t>Отсутствие </a:t>
            </a:r>
            <a:r>
              <a:rPr lang="ru-RU" dirty="0"/>
              <a:t>четкой стратегии;</a:t>
            </a:r>
          </a:p>
          <a:p>
            <a:pPr lvl="0"/>
            <a:r>
              <a:rPr lang="ru-RU" dirty="0"/>
              <a:t>Ухудшение условий труда;</a:t>
            </a:r>
          </a:p>
          <a:p>
            <a:pPr lvl="0"/>
            <a:r>
              <a:rPr lang="ru-RU" dirty="0"/>
              <a:t>Устаревшие производственные мощности;</a:t>
            </a:r>
          </a:p>
          <a:p>
            <a:pPr lvl="0"/>
            <a:r>
              <a:rPr lang="ru-RU" dirty="0"/>
              <a:t>Низкая рентабельность или отсутствие прибыли;</a:t>
            </a:r>
          </a:p>
          <a:p>
            <a:pPr lvl="0"/>
            <a:r>
              <a:rPr lang="ru-RU" dirty="0"/>
              <a:t>Недостаток требуемых навыков и профессионализма;</a:t>
            </a:r>
          </a:p>
          <a:p>
            <a:pPr lvl="0"/>
            <a:r>
              <a:rPr lang="ru-RU" dirty="0"/>
              <a:t>Проблемы управления операциями;</a:t>
            </a:r>
          </a:p>
          <a:p>
            <a:pPr lvl="0"/>
            <a:r>
              <a:rPr lang="ru-RU" dirty="0"/>
              <a:t>Отставание в обновлении продукции, товаров, работ, услуг;</a:t>
            </a:r>
          </a:p>
          <a:p>
            <a:pPr lvl="0"/>
            <a:r>
              <a:rPr lang="ru-RU" dirty="0"/>
              <a:t>Слишком узкая номенклатура реализуемой продукции, товаров, работ, услуг;</a:t>
            </a:r>
          </a:p>
          <a:p>
            <a:pPr lvl="0"/>
            <a:r>
              <a:rPr lang="ru-RU" dirty="0"/>
              <a:t>Неблагоприятная репутация или недостаточно сформировавшийся имидж;</a:t>
            </a:r>
          </a:p>
          <a:p>
            <a:pPr lvl="0"/>
            <a:r>
              <a:rPr lang="ru-RU" dirty="0"/>
              <a:t>Недостаточно налаженная работа по сбыту, неустойчивые каналы сбыта</a:t>
            </a:r>
            <a:r>
              <a:rPr lang="ru-RU" dirty="0" smtClean="0"/>
              <a:t>;</a:t>
            </a:r>
          </a:p>
          <a:p>
            <a:pPr lvl="0"/>
            <a:r>
              <a:rPr lang="ru-RU" dirty="0"/>
              <a:t>Высокая в сравнении с конкурентами удельная себестоимость;</a:t>
            </a:r>
          </a:p>
          <a:p>
            <a:pPr lvl="0"/>
            <a:r>
              <a:rPr lang="ru-RU" dirty="0"/>
              <a:t>Низкая платежеспособность.</a:t>
            </a:r>
          </a:p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74165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49817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Возможности в SWOT-анализе </a:t>
            </a:r>
            <a:br>
              <a:rPr lang="ru-RU" sz="3200" b="1" dirty="0" smtClean="0"/>
            </a:br>
            <a:r>
              <a:rPr lang="ru-RU" sz="3200" dirty="0" smtClean="0"/>
              <a:t>могут рассматриваться как факторы, оказывающие благоприятное воздействие: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Высокий </a:t>
            </a:r>
            <a:r>
              <a:rPr lang="ru-RU" dirty="0"/>
              <a:t>спрос на продукцию;</a:t>
            </a:r>
          </a:p>
          <a:p>
            <a:pPr lvl="0"/>
            <a:r>
              <a:rPr lang="ru-RU" dirty="0"/>
              <a:t>Обслуживание дополнительных групп потребителей;</a:t>
            </a:r>
          </a:p>
          <a:p>
            <a:pPr lvl="0"/>
            <a:r>
              <a:rPr lang="ru-RU" dirty="0"/>
              <a:t>Расширение номенклатуры продаж;</a:t>
            </a:r>
          </a:p>
          <a:p>
            <a:pPr lvl="0"/>
            <a:r>
              <a:rPr lang="ru-RU" dirty="0"/>
              <a:t>Выход на новый рынок или сегмент;</a:t>
            </a:r>
          </a:p>
          <a:p>
            <a:pPr lvl="0"/>
            <a:r>
              <a:rPr lang="ru-RU" dirty="0"/>
              <a:t>Возможность привлечения инвесторов;</a:t>
            </a:r>
          </a:p>
          <a:p>
            <a:pPr lvl="0"/>
            <a:r>
              <a:rPr lang="ru-RU" dirty="0"/>
              <a:t>Падение торговых барьеров, затрудняющих доступ к привлекательным международным рынкам;</a:t>
            </a:r>
          </a:p>
          <a:p>
            <a:pPr lvl="0"/>
            <a:r>
              <a:rPr lang="ru-RU" dirty="0"/>
              <a:t>Увеличение темпов роста рынка.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19538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Угрозы</a:t>
            </a:r>
            <a:r>
              <a:rPr lang="ru-RU" dirty="0" smtClean="0"/>
              <a:t> – факторы, способные нанести ущерб данной организации: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/>
          </a:p>
          <a:p>
            <a:pPr lvl="0"/>
            <a:r>
              <a:rPr lang="ru-RU" dirty="0"/>
              <a:t>Неплатежеспособность покупателей;</a:t>
            </a:r>
          </a:p>
          <a:p>
            <a:pPr lvl="0"/>
            <a:r>
              <a:rPr lang="ru-RU" dirty="0"/>
              <a:t>Высокий уровень налогообложения;</a:t>
            </a:r>
          </a:p>
          <a:p>
            <a:pPr lvl="0"/>
            <a:r>
              <a:rPr lang="ru-RU" dirty="0"/>
              <a:t>Существенное расширение сети мощных конкурентов;</a:t>
            </a:r>
          </a:p>
          <a:p>
            <a:pPr lvl="0"/>
            <a:r>
              <a:rPr lang="ru-RU" dirty="0"/>
              <a:t>Рост продаж товаров-заменителей;</a:t>
            </a:r>
          </a:p>
          <a:p>
            <a:pPr lvl="0"/>
            <a:r>
              <a:rPr lang="ru-RU" dirty="0"/>
              <a:t>Снижение темпов роста рынка;</a:t>
            </a:r>
          </a:p>
          <a:p>
            <a:pPr lvl="0"/>
            <a:r>
              <a:rPr lang="ru-RU" dirty="0"/>
              <a:t>Высокий процент коммерческого кредита;</a:t>
            </a:r>
          </a:p>
          <a:p>
            <a:pPr lvl="0"/>
            <a:r>
              <a:rPr lang="ru-RU" dirty="0"/>
              <a:t>Неблагоприятные изменения в обменных курсах валют;</a:t>
            </a:r>
          </a:p>
          <a:p>
            <a:pPr lvl="0"/>
            <a:r>
              <a:rPr lang="ru-RU" dirty="0"/>
              <a:t>Спад в экономике;</a:t>
            </a:r>
          </a:p>
          <a:p>
            <a:pPr lvl="0"/>
            <a:r>
              <a:rPr lang="ru-RU" dirty="0"/>
              <a:t>Протекционистские мероприятия со стороны иностранных государств по защите собственных производителей;</a:t>
            </a:r>
          </a:p>
          <a:p>
            <a:pPr lvl="0"/>
            <a:r>
              <a:rPr lang="ru-RU" dirty="0"/>
              <a:t>Неблагоприятные изменения во вкусах и предпочтениях потребителей;</a:t>
            </a:r>
          </a:p>
          <a:p>
            <a:pPr lvl="0"/>
            <a:r>
              <a:rPr lang="ru-RU" dirty="0"/>
              <a:t>Неблагоприятные демографические изменения.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29475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table1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2656"/>
            <a:ext cx="8208912" cy="63421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032434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table2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8496943" cy="648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105927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table3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16632"/>
            <a:ext cx="8856984" cy="64364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79088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2740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Примеры </a:t>
            </a:r>
            <a:endParaRPr lang="ru-RU" dirty="0"/>
          </a:p>
        </p:txBody>
      </p:sp>
      <p:pic>
        <p:nvPicPr>
          <p:cNvPr id="4" name="Объект 3" descr="example1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5616" y="980728"/>
            <a:ext cx="6120679" cy="55446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556146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example2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16632"/>
            <a:ext cx="6984776" cy="65527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676923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sz="3200" b="1" dirty="0"/>
              <a:t>Пример усложненной формы SWOT анализа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pic>
        <p:nvPicPr>
          <p:cNvPr id="4" name="Объект 3" descr="uslognennaya_forma_swot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8856984" cy="62373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129722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/>
              <a:t>Личностный SWOT Анализ – 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пример </a:t>
            </a:r>
            <a:r>
              <a:rPr lang="ru-RU" sz="3200" b="1" dirty="0"/>
              <a:t>составления SWOT анализа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0705305"/>
              </p:ext>
            </p:extLst>
          </p:nvPr>
        </p:nvGraphicFramePr>
        <p:xfrm>
          <a:off x="0" y="1628800"/>
          <a:ext cx="9144000" cy="47594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837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12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49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95250" marT="57150" marB="571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95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Положительное влияние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95250" marT="57150" marB="571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95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Отрицательное влияние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95250" marT="57150" marB="5715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00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95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Внутренняя среда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95250" marT="57150" marB="571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950"/>
                        </a:spcAft>
                      </a:pPr>
                      <a:r>
                        <a:rPr lang="ru-RU" sz="1800" dirty="0" err="1">
                          <a:solidFill>
                            <a:schemeClr val="bg1"/>
                          </a:solidFill>
                          <a:effectLst/>
                        </a:rPr>
                        <a:t>Strengths</a:t>
                      </a:r>
                      <a:r>
                        <a:rPr lang="ru-RU" sz="1800" dirty="0">
                          <a:solidFill>
                            <a:schemeClr val="bg1"/>
                          </a:solidFill>
                          <a:effectLst/>
                        </a:rPr>
                        <a:t> – сильные стороны (мои свойства, которые дают мне преимущества перед конкурентами)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95250" marT="57150" marB="571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950"/>
                        </a:spcAft>
                      </a:pPr>
                      <a:r>
                        <a:rPr lang="ru-RU" sz="1800" dirty="0" err="1">
                          <a:solidFill>
                            <a:schemeClr val="bg1"/>
                          </a:solidFill>
                          <a:effectLst/>
                        </a:rPr>
                        <a:t>Weaknesses</a:t>
                      </a:r>
                      <a:r>
                        <a:rPr lang="ru-RU" sz="1800" dirty="0">
                          <a:solidFill>
                            <a:schemeClr val="bg1"/>
                          </a:solidFill>
                          <a:effectLst/>
                        </a:rPr>
                        <a:t> – слабые стороны (мои слабые стороны, недостаток знаний, навыков, которые негативно влияют на мою </a:t>
                      </a:r>
                      <a:r>
                        <a:rPr lang="ru-RU" sz="1800" dirty="0" err="1">
                          <a:solidFill>
                            <a:schemeClr val="bg1"/>
                          </a:solidFill>
                          <a:effectLst/>
                        </a:rPr>
                        <a:t>конкурентноспособность</a:t>
                      </a:r>
                      <a:r>
                        <a:rPr lang="ru-RU" sz="1800" dirty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95250" marT="57150" marB="5715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334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95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Внешняя среда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95250" marT="57150" marB="571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950"/>
                        </a:spcAft>
                      </a:pPr>
                      <a:r>
                        <a:rPr lang="ru-RU" sz="1800" dirty="0" err="1">
                          <a:solidFill>
                            <a:schemeClr val="bg1"/>
                          </a:solidFill>
                          <a:effectLst/>
                        </a:rPr>
                        <a:t>Opportunities</a:t>
                      </a:r>
                      <a:r>
                        <a:rPr lang="ru-RU" sz="1800" dirty="0">
                          <a:solidFill>
                            <a:schemeClr val="bg1"/>
                          </a:solidFill>
                          <a:effectLst/>
                        </a:rPr>
                        <a:t> – возможности (внешние вероятные факторы, дающие дополнительные возможности по трудоустройству, получению дополнительного дохода, получения новой должности)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95250" marT="57150" marB="571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950"/>
                        </a:spcAft>
                      </a:pPr>
                      <a:r>
                        <a:rPr lang="ru-RU" sz="1800" dirty="0" err="1">
                          <a:solidFill>
                            <a:schemeClr val="bg1"/>
                          </a:solidFill>
                          <a:effectLst/>
                        </a:rPr>
                        <a:t>Threats</a:t>
                      </a:r>
                      <a:r>
                        <a:rPr lang="ru-RU" sz="1800" dirty="0">
                          <a:solidFill>
                            <a:schemeClr val="bg1"/>
                          </a:solidFill>
                          <a:effectLst/>
                        </a:rPr>
                        <a:t> – угрозы (внешние вероятные факторы, которые могут повлиять на мою деятельность)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95250" marT="57150" marB="5715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1017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PEST анализ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Название </a:t>
            </a:r>
            <a:r>
              <a:rPr lang="ru-RU" dirty="0"/>
              <a:t>этого вида стратегического анализа представляет собой аббревиатуру:</a:t>
            </a:r>
          </a:p>
          <a:p>
            <a:endParaRPr lang="ru-RU" dirty="0"/>
          </a:p>
          <a:p>
            <a:r>
              <a:rPr lang="ru-RU" b="1" dirty="0"/>
              <a:t>PEST</a:t>
            </a:r>
            <a:r>
              <a:rPr lang="ru-RU" dirty="0"/>
              <a:t> (STEP) </a:t>
            </a:r>
            <a:r>
              <a:rPr lang="ru-RU" b="1" dirty="0"/>
              <a:t>анализ</a:t>
            </a:r>
            <a:r>
              <a:rPr lang="ru-RU" dirty="0"/>
              <a:t> - это стратегический анализ социальных (</a:t>
            </a:r>
            <a:r>
              <a:rPr lang="ru-RU" b="1" dirty="0"/>
              <a:t>S</a:t>
            </a:r>
            <a:r>
              <a:rPr lang="ru-RU" dirty="0"/>
              <a:t> – </a:t>
            </a:r>
            <a:r>
              <a:rPr lang="ru-RU" dirty="0" err="1"/>
              <a:t>social</a:t>
            </a:r>
            <a:r>
              <a:rPr lang="ru-RU" dirty="0"/>
              <a:t>), технологических (</a:t>
            </a:r>
            <a:r>
              <a:rPr lang="ru-RU" b="1" dirty="0"/>
              <a:t>Т</a:t>
            </a:r>
            <a:r>
              <a:rPr lang="ru-RU" dirty="0"/>
              <a:t> – </a:t>
            </a:r>
            <a:r>
              <a:rPr lang="ru-RU" dirty="0" err="1"/>
              <a:t>technological</a:t>
            </a:r>
            <a:r>
              <a:rPr lang="ru-RU" dirty="0"/>
              <a:t>), экономических (</a:t>
            </a:r>
            <a:r>
              <a:rPr lang="ru-RU" b="1" dirty="0"/>
              <a:t>Е </a:t>
            </a:r>
            <a:r>
              <a:rPr lang="ru-RU" dirty="0"/>
              <a:t>– </a:t>
            </a:r>
            <a:r>
              <a:rPr lang="ru-RU" dirty="0" err="1"/>
              <a:t>economic</a:t>
            </a:r>
            <a:r>
              <a:rPr lang="ru-RU" dirty="0"/>
              <a:t>), политических (</a:t>
            </a:r>
            <a:r>
              <a:rPr lang="ru-RU" b="1" dirty="0"/>
              <a:t>Р</a:t>
            </a:r>
            <a:r>
              <a:rPr lang="ru-RU" dirty="0"/>
              <a:t> – </a:t>
            </a:r>
            <a:r>
              <a:rPr lang="ru-RU" dirty="0" err="1"/>
              <a:t>political</a:t>
            </a:r>
            <a:r>
              <a:rPr lang="ru-RU" dirty="0"/>
              <a:t>) факторов внешней среды организации. </a:t>
            </a:r>
            <a:endParaRPr lang="ru-RU" dirty="0" smtClean="0"/>
          </a:p>
          <a:p>
            <a:r>
              <a:rPr lang="ru-RU" dirty="0" smtClean="0"/>
              <a:t>Он </a:t>
            </a:r>
            <a:r>
              <a:rPr lang="ru-RU" dirty="0"/>
              <a:t>применяется в процессе стратегического планирования и управления крупными компаниями, а также для целей оценки инвестиционных рисков.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9974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Составление стратегии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по </a:t>
            </a:r>
            <a:r>
              <a:rPr lang="ru-RU" b="1" dirty="0"/>
              <a:t>матрице SWOT Анализа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0127472"/>
              </p:ext>
            </p:extLst>
          </p:nvPr>
        </p:nvGraphicFramePr>
        <p:xfrm>
          <a:off x="323528" y="1700808"/>
          <a:ext cx="8229600" cy="45491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20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66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95250" marT="57150" marB="571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95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</a:rPr>
                        <a:t>Opportunities – возможности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95250" marT="57150" marB="571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950"/>
                        </a:spcAft>
                      </a:pP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</a:rPr>
                        <a:t>Threats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 – угрозы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95250" marT="57150" marB="5715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95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</a:rPr>
                        <a:t>Strengths – сильные стороны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95250" marT="57150" marB="571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950"/>
                        </a:spcAft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effectLst/>
                        </a:rPr>
                        <a:t>Стратегия использования сильных сторон для максимальной отдачи от предоставленных возможностей</a:t>
                      </a:r>
                      <a:endParaRPr lang="ru-RU" sz="20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95250" marT="57150" marB="571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950"/>
                        </a:spcAft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effectLst/>
                        </a:rPr>
                        <a:t>Стратегия использования сильных сторон для минимизации угроз</a:t>
                      </a:r>
                      <a:endParaRPr lang="ru-RU" sz="20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95250" marT="57150" marB="5715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95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</a:rPr>
                        <a:t>Weaknesses – слабые стороны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95250" marT="57150" marB="571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950"/>
                        </a:spcAft>
                      </a:pPr>
                      <a:r>
                        <a:rPr lang="ru-RU" sz="2000">
                          <a:solidFill>
                            <a:schemeClr val="bg1"/>
                          </a:solidFill>
                          <a:effectLst/>
                        </a:rPr>
                        <a:t>Стратегия минимизация слабых сторон через использование предоставленных возможностей</a:t>
                      </a:r>
                      <a:endParaRPr lang="ru-RU" sz="20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95250" marT="57150" marB="571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950"/>
                        </a:spcAft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effectLst/>
                        </a:rPr>
                        <a:t>Стратегия минимизации слабых сторон и угроз</a:t>
                      </a:r>
                      <a:endParaRPr lang="ru-RU" sz="20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95250" marT="57150" marB="5715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11233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Личностный SWOT анализ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Задание:</a:t>
            </a:r>
            <a:r>
              <a:rPr lang="ru-RU" dirty="0" smtClean="0"/>
              <a:t> составить </a:t>
            </a:r>
            <a:r>
              <a:rPr lang="ru-RU" b="1" dirty="0"/>
              <a:t>SWOT </a:t>
            </a:r>
            <a:r>
              <a:rPr lang="ru-RU" b="1" dirty="0" smtClean="0"/>
              <a:t>анализ </a:t>
            </a:r>
            <a:r>
              <a:rPr lang="ru-RU" dirty="0" smtClean="0"/>
              <a:t>для себя. Оценить свои профессиональные качества, сильные и слабые стороны, угрозы и возможности. </a:t>
            </a:r>
            <a:endParaRPr lang="ru-RU" dirty="0"/>
          </a:p>
          <a:p>
            <a:r>
              <a:rPr lang="ru-RU" dirty="0" smtClean="0"/>
              <a:t>На пересечении </a:t>
            </a:r>
            <a:r>
              <a:rPr lang="ru-RU" dirty="0"/>
              <a:t>внутренних (сильные и слабые стороны) </a:t>
            </a:r>
            <a:r>
              <a:rPr lang="ru-RU" dirty="0" smtClean="0"/>
              <a:t>и внешних (угрозы и возможности) факторов разработать 2-3 стратегии в каждом квадрате (образец – слайд 13)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74242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Советы по составлению личностного SWOT анализа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spcBef>
                <a:spcPts val="600"/>
              </a:spcBef>
              <a:buAutoNum type="arabicPeriod"/>
            </a:pPr>
            <a:r>
              <a:rPr lang="ru-RU" dirty="0" smtClean="0"/>
              <a:t>Ищите </a:t>
            </a:r>
            <a:r>
              <a:rPr lang="ru-RU" dirty="0"/>
              <a:t>те профессиональные и личностные качества, которые Вас </a:t>
            </a:r>
            <a:r>
              <a:rPr lang="ru-RU" dirty="0" smtClean="0"/>
              <a:t>отличают </a:t>
            </a:r>
            <a:r>
              <a:rPr lang="ru-RU" dirty="0"/>
              <a:t>от других кандидатов в вашей профессиональной среде, а также смежных средах</a:t>
            </a:r>
            <a:r>
              <a:rPr lang="ru-RU" dirty="0" smtClean="0"/>
              <a:t>.</a:t>
            </a:r>
          </a:p>
          <a:p>
            <a:pPr marL="514350" indent="-514350">
              <a:spcBef>
                <a:spcPts val="600"/>
              </a:spcBef>
              <a:buAutoNum type="arabicPeriod"/>
            </a:pPr>
            <a:r>
              <a:rPr lang="ru-RU" dirty="0" smtClean="0"/>
              <a:t>Проведите </a:t>
            </a:r>
            <a:r>
              <a:rPr lang="ru-RU" dirty="0"/>
              <a:t>исследование рынка вакансий по своему профессиональному направлению. Выберите ключевые обязанности и требования работодателей. Определите под какие из них Вы подходите, а каким не </a:t>
            </a:r>
            <a:r>
              <a:rPr lang="ru-RU" dirty="0" smtClean="0"/>
              <a:t>соответствуете.</a:t>
            </a:r>
          </a:p>
          <a:p>
            <a:pPr marL="514350" indent="-514350">
              <a:spcBef>
                <a:spcPts val="600"/>
              </a:spcBef>
              <a:buAutoNum type="arabicPeriod"/>
            </a:pPr>
            <a:r>
              <a:rPr lang="ru-RU" dirty="0" smtClean="0"/>
              <a:t> </a:t>
            </a:r>
            <a:r>
              <a:rPr lang="ru-RU" dirty="0"/>
              <a:t>Рассматривайте несколько разных </a:t>
            </a:r>
            <a:r>
              <a:rPr lang="ru-RU" dirty="0" smtClean="0"/>
              <a:t>вакансий.</a:t>
            </a:r>
          </a:p>
          <a:p>
            <a:pPr marL="514350" indent="-514350">
              <a:spcBef>
                <a:spcPts val="600"/>
              </a:spcBef>
              <a:buAutoNum type="arabicPeriod"/>
            </a:pPr>
            <a:r>
              <a:rPr lang="ru-RU" dirty="0" smtClean="0"/>
              <a:t> </a:t>
            </a:r>
            <a:r>
              <a:rPr lang="ru-RU" dirty="0"/>
              <a:t>Составьте список личных ресурсов, которыми Вы обладаете – финансы, время, знакомые, которые могут помочь, электронные курсы и книги и </a:t>
            </a:r>
            <a:r>
              <a:rPr lang="ru-RU" dirty="0" smtClean="0"/>
              <a:t>т.д.</a:t>
            </a:r>
          </a:p>
          <a:p>
            <a:pPr marL="514350" indent="-514350">
              <a:spcBef>
                <a:spcPts val="600"/>
              </a:spcBef>
              <a:buAutoNum type="arabicPeriod"/>
            </a:pPr>
            <a:r>
              <a:rPr lang="ru-RU" dirty="0" smtClean="0"/>
              <a:t> </a:t>
            </a:r>
            <a:r>
              <a:rPr lang="ru-RU" dirty="0"/>
              <a:t>Какие негативные привычки Вы имеете, которые связаны с </a:t>
            </a:r>
            <a:r>
              <a:rPr lang="ru-RU" dirty="0" smtClean="0"/>
              <a:t>работой?</a:t>
            </a:r>
          </a:p>
          <a:p>
            <a:pPr marL="514350" indent="-514350">
              <a:spcBef>
                <a:spcPts val="600"/>
              </a:spcBef>
              <a:buAutoNum type="arabicPeriod"/>
            </a:pPr>
            <a:r>
              <a:rPr lang="ru-RU" dirty="0" smtClean="0"/>
              <a:t> </a:t>
            </a:r>
            <a:r>
              <a:rPr lang="ru-RU" dirty="0"/>
              <a:t>Что тянет Вас назад в профессиональном развитии? Выучили ли Вы английский язык, чтобы читать профессиональную литературу в оригинале?</a:t>
            </a:r>
          </a:p>
        </p:txBody>
      </p:sp>
    </p:spTree>
    <p:extLst>
      <p:ext uri="{BB962C8B-B14F-4D97-AF65-F5344CB8AC3E}">
        <p14:creationId xmlns:p14="http://schemas.microsoft.com/office/powerpoint/2010/main" val="41162897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Ваши сильные стороны (примеры):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3273227"/>
          </a:xfrm>
        </p:spPr>
        <p:txBody>
          <a:bodyPr/>
          <a:lstStyle/>
          <a:p>
            <a:r>
              <a:rPr lang="ru-RU" dirty="0" smtClean="0"/>
              <a:t>Образование</a:t>
            </a:r>
            <a:endParaRPr lang="ru-RU" dirty="0"/>
          </a:p>
          <a:p>
            <a:r>
              <a:rPr lang="ru-RU" dirty="0" smtClean="0"/>
              <a:t>Опыт работы</a:t>
            </a:r>
          </a:p>
          <a:p>
            <a:r>
              <a:rPr lang="ru-RU" dirty="0" smtClean="0"/>
              <a:t>Деловые </a:t>
            </a:r>
            <a:r>
              <a:rPr lang="ru-RU" dirty="0"/>
              <a:t>и личностные </a:t>
            </a:r>
            <a:r>
              <a:rPr lang="ru-RU" dirty="0" smtClean="0"/>
              <a:t>качества</a:t>
            </a:r>
          </a:p>
          <a:p>
            <a:r>
              <a:rPr lang="ru-RU" dirty="0" smtClean="0"/>
              <a:t>Навыки </a:t>
            </a:r>
            <a:r>
              <a:rPr lang="ru-RU" dirty="0"/>
              <a:t>и </a:t>
            </a:r>
            <a:r>
              <a:rPr lang="ru-RU" dirty="0" smtClean="0"/>
              <a:t>способности</a:t>
            </a:r>
          </a:p>
          <a:p>
            <a:r>
              <a:rPr lang="ru-RU" dirty="0" smtClean="0"/>
              <a:t>Что </a:t>
            </a:r>
            <a:r>
              <a:rPr lang="ru-RU" dirty="0"/>
              <a:t>делаете в стрессовых ситуациях?</a:t>
            </a:r>
          </a:p>
          <a:p>
            <a:endParaRPr lang="ru-RU" dirty="0"/>
          </a:p>
        </p:txBody>
      </p:sp>
      <p:pic>
        <p:nvPicPr>
          <p:cNvPr id="2050" name="Picture 2" descr="C:\Users\SA\Pictures\свот анализ\298252276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124744"/>
            <a:ext cx="3251151" cy="3251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39570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784976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>Ваши слабые </a:t>
            </a:r>
            <a:r>
              <a:rPr lang="ru-RU" sz="3600" b="1" dirty="0" smtClean="0"/>
              <a:t>стороны (примерные вопросы):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>
            <a:normAutofit/>
          </a:bodyPr>
          <a:lstStyle/>
          <a:p>
            <a:r>
              <a:rPr lang="ru-RU" dirty="0" smtClean="0"/>
              <a:t>Что Вам дается трудно?</a:t>
            </a:r>
          </a:p>
          <a:p>
            <a:r>
              <a:rPr lang="ru-RU" dirty="0" smtClean="0"/>
              <a:t> В чем Вы некомпетентны?</a:t>
            </a:r>
            <a:endParaRPr lang="ru-RU" dirty="0"/>
          </a:p>
          <a:p>
            <a:r>
              <a:rPr lang="ru-RU" dirty="0" smtClean="0"/>
              <a:t> Что вызывает дискомфорт у Вас?</a:t>
            </a:r>
            <a:endParaRPr lang="ru-RU" dirty="0"/>
          </a:p>
          <a:p>
            <a:r>
              <a:rPr lang="ru-RU" dirty="0" smtClean="0"/>
              <a:t> Чем злоупотребляют другие люди по отношению к Вам?</a:t>
            </a:r>
            <a:endParaRPr lang="ru-RU" dirty="0"/>
          </a:p>
          <a:p>
            <a:r>
              <a:rPr lang="ru-RU" dirty="0" smtClean="0"/>
              <a:t>Какие задачи Вы не любите выполнять?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C:\Users\SA\Pictures\свот анализ\skinn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917104"/>
            <a:ext cx="2288654" cy="3000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22157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SA\Pictures\свот анализ\x_5b9b48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708920"/>
            <a:ext cx="3203414" cy="4077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Возможности: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6563072" cy="427707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Следующая </a:t>
            </a:r>
            <a:r>
              <a:rPr lang="ru-RU" dirty="0">
                <a:solidFill>
                  <a:srgbClr val="FF0000"/>
                </a:solidFill>
              </a:rPr>
              <a:t>ступень </a:t>
            </a:r>
            <a:r>
              <a:rPr lang="ru-RU" dirty="0" smtClean="0">
                <a:solidFill>
                  <a:srgbClr val="FF0000"/>
                </a:solidFill>
              </a:rPr>
              <a:t>образования. Дополнительное образование. Курсы повышения квалификации. Тренинги и др.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Имеющиеся</a:t>
            </a:r>
            <a:r>
              <a:rPr lang="ru-RU" dirty="0" smtClean="0"/>
              <a:t> ресурсы</a:t>
            </a:r>
            <a:r>
              <a:rPr lang="ru-RU" dirty="0"/>
              <a:t>: </a:t>
            </a:r>
            <a:r>
              <a:rPr lang="ru-RU" dirty="0" smtClean="0"/>
              <a:t>связи, материальная поддержка родителей, наследство.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Новые </a:t>
            </a:r>
            <a:r>
              <a:rPr lang="ru-RU" dirty="0">
                <a:solidFill>
                  <a:srgbClr val="FF0000"/>
                </a:solidFill>
              </a:rPr>
              <a:t>технологии </a:t>
            </a:r>
            <a:r>
              <a:rPr lang="ru-RU" dirty="0" smtClean="0">
                <a:solidFill>
                  <a:srgbClr val="FF0000"/>
                </a:solidFill>
              </a:rPr>
              <a:t>на рынке, которые открывают новые возможности и перспективы.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dirty="0" smtClean="0"/>
              <a:t>Рост </a:t>
            </a:r>
            <a:r>
              <a:rPr lang="ru-RU" dirty="0"/>
              <a:t>рынка по вашей </a:t>
            </a:r>
            <a:r>
              <a:rPr lang="ru-RU" dirty="0" smtClean="0"/>
              <a:t>специализации</a:t>
            </a:r>
            <a:endParaRPr lang="ru-RU" dirty="0"/>
          </a:p>
          <a:p>
            <a:r>
              <a:rPr lang="ru-RU" dirty="0" smtClean="0"/>
              <a:t>Стратегические </a:t>
            </a:r>
            <a:r>
              <a:rPr lang="ru-RU" dirty="0"/>
              <a:t>контакты и </a:t>
            </a:r>
            <a:r>
              <a:rPr lang="ru-RU" dirty="0" smtClean="0"/>
              <a:t>знакомые. Связи.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61366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SA\Pictures\свот анализ\mma_fighters_fighting_hg_clr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4346" y="3645024"/>
            <a:ext cx="3959653" cy="321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Угрозы: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>
            <a:normAutofit/>
          </a:bodyPr>
          <a:lstStyle/>
          <a:p>
            <a:r>
              <a:rPr lang="ru-RU" dirty="0" smtClean="0"/>
              <a:t>Что </a:t>
            </a:r>
            <a:r>
              <a:rPr lang="ru-RU" dirty="0"/>
              <a:t>вызывает у Вас беспокойство и что Вами не </a:t>
            </a:r>
            <a:r>
              <a:rPr lang="ru-RU" dirty="0" smtClean="0"/>
              <a:t>контролируется? </a:t>
            </a:r>
            <a:r>
              <a:rPr lang="ru-RU" dirty="0" smtClean="0">
                <a:solidFill>
                  <a:srgbClr val="FF0000"/>
                </a:solidFill>
              </a:rPr>
              <a:t>(экономические проблемы, правовые и прочие, отсутствие аккредитации специальности и др.)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Что может оказать негативное влияние на Вашу жизнь, Ваше будущее?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Возможные преграды, препятствия</a:t>
            </a:r>
            <a:endParaRPr lang="ru-RU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8048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Структура PEST-анализа</a:t>
            </a:r>
          </a:p>
        </p:txBody>
      </p:sp>
      <p:pic>
        <p:nvPicPr>
          <p:cNvPr id="4" name="Объект 3" descr="Структура PEST (STEP) анализа, ее составляющие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86719" y="2008981"/>
            <a:ext cx="5762625" cy="3505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11261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PEST анализ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/>
              <a:t>Анализ выполняется по схеме «фактор — предприятие»</a:t>
            </a:r>
            <a:r>
              <a:rPr lang="ru-RU" dirty="0"/>
              <a:t>. Результаты анализа оформляются в виде матрицы, подлежащим которой являются факторы макросреды, сказуемым — сила их влияния, оцениваемая в баллах, рангах и других единицах измерения. Результаты </a:t>
            </a:r>
            <a:r>
              <a:rPr lang="ru-RU" i="1" dirty="0"/>
              <a:t>PEST-анализа</a:t>
            </a:r>
            <a:r>
              <a:rPr lang="ru-RU" dirty="0"/>
              <a:t> позволяют оценить внешнюю экономическую ситуацию, складывающуюся в сфере производства и коммерческой деятельности в ближайшей перспективе нескольких лет.</a:t>
            </a:r>
          </a:p>
          <a:p>
            <a:r>
              <a:rPr lang="ru-RU" dirty="0"/>
              <a:t>Необходимо помнить, что</a:t>
            </a:r>
            <a:r>
              <a:rPr lang="ru-RU" b="1" dirty="0"/>
              <a:t> PEST-анализ</a:t>
            </a:r>
            <a:r>
              <a:rPr lang="ru-RU" dirty="0"/>
              <a:t> - это </a:t>
            </a:r>
            <a:r>
              <a:rPr lang="ru-RU" b="1" dirty="0"/>
              <a:t>высший пилотаж</a:t>
            </a:r>
            <a:r>
              <a:rPr lang="ru-RU" dirty="0"/>
              <a:t> стратегического анализа. Поэтому </a:t>
            </a:r>
            <a:r>
              <a:rPr lang="ru-RU" i="1" dirty="0"/>
              <a:t>пример </a:t>
            </a:r>
            <a:r>
              <a:rPr lang="ru-RU" i="1" dirty="0" err="1"/>
              <a:t>pest</a:t>
            </a:r>
            <a:r>
              <a:rPr lang="ru-RU" i="1" dirty="0"/>
              <a:t>-анализа</a:t>
            </a:r>
            <a:r>
              <a:rPr lang="ru-RU" dirty="0"/>
              <a:t>, который приведен внизу, скорее, демонстрирует как не нужно делать, поскольку в нем отсутствует анализ как таковой. Для того, чтобы делать выводы о тенденциях, которые будут проявляться в экономике, социальной среде, технологиях и т.д., необходимо проанализировать большие объемы статистической и аналитической информации. И уже на основании исходных статистических и аналитических данных нужно сделать выводы.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83788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PEST анализ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Поскольку на среду работы предприятия напрямую влияют </a:t>
            </a:r>
            <a:r>
              <a:rPr lang="ru-RU" b="1" dirty="0"/>
              <a:t>политические факторы</a:t>
            </a:r>
            <a:r>
              <a:rPr lang="ru-RU" dirty="0"/>
              <a:t>, то в результате анализа определяются факторы влияния политической ситуации на деловую активность, инвестиционный климат, стабильность и перспективы развития. </a:t>
            </a:r>
          </a:p>
          <a:p>
            <a:r>
              <a:rPr lang="ru-RU" b="1" dirty="0"/>
              <a:t>Экономический фактор</a:t>
            </a:r>
            <a:r>
              <a:rPr lang="ru-RU" dirty="0"/>
              <a:t> изучается как основной для определения инвестиционных перспектив и перспектив развития рынков, покупательной способности и т.д. Также изучается распределение экономических ресурсов в масштабе государства. </a:t>
            </a:r>
          </a:p>
          <a:p>
            <a:r>
              <a:rPr lang="ru-RU" b="1" dirty="0"/>
              <a:t>Социальный фактор</a:t>
            </a:r>
            <a:r>
              <a:rPr lang="ru-RU" dirty="0"/>
              <a:t> определяет динамику  потребительских предпочтений, распределение и структуру социальных групп населения, возрастную и гендерную структуру.  </a:t>
            </a:r>
          </a:p>
          <a:p>
            <a:r>
              <a:rPr lang="ru-RU" dirty="0"/>
              <a:t>Последним фактором является </a:t>
            </a:r>
            <a:r>
              <a:rPr lang="ru-RU" b="1" dirty="0"/>
              <a:t>технологический </a:t>
            </a:r>
            <a:r>
              <a:rPr lang="ru-RU" dirty="0"/>
              <a:t>компонент. Целью его исследования принято считать выявление тенденций в технологическом развитии, которые зачастую являются причинами изменений и потерь рынка, а также появления новых продуктов.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27606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SWOT-</a:t>
            </a:r>
            <a:r>
              <a:rPr lang="ru-RU" b="1" dirty="0"/>
              <a:t>анализ</a:t>
            </a:r>
          </a:p>
        </p:txBody>
      </p:sp>
      <p:pic>
        <p:nvPicPr>
          <p:cNvPr id="1026" name="Picture 2" descr="C:\Users\SA\Pictures\свот анализ\ScreenShot2012-10-22at7_21_48PM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7" y="1176527"/>
            <a:ext cx="5328592" cy="5522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92640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1"/>
            <a:ext cx="7772400" cy="7200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Простейшая форма </a:t>
            </a:r>
            <a:r>
              <a:rPr lang="en-US" dirty="0" smtClean="0"/>
              <a:t>SWOT-</a:t>
            </a:r>
            <a:r>
              <a:rPr lang="ru-RU" dirty="0" smtClean="0"/>
              <a:t>анализа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8269292"/>
              </p:ext>
            </p:extLst>
          </p:nvPr>
        </p:nvGraphicFramePr>
        <p:xfrm>
          <a:off x="33144" y="1484784"/>
          <a:ext cx="8784976" cy="42484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667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577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604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450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</a:endParaRPr>
                    </a:p>
                  </a:txBody>
                  <a:tcPr marL="0" marR="95250" marT="57150" marB="571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95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Внутренние (внутренние элементы, напрямую относящиеся к рассматриваемым покупателям; должны быть максимально сужены)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95250" marT="57150" marB="571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95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Внешние (внешние элементы, относящиеся к различным сферам среды, таким как законодательство, политика, регулирование, общество, экономика, технология)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95250" marT="57150" marB="5715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17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950"/>
                        </a:spcAft>
                      </a:pPr>
                      <a:r>
                        <a:rPr lang="ru-RU" sz="115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95250" marT="57150" marB="571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950"/>
                        </a:spcAft>
                      </a:pPr>
                      <a:r>
                        <a:rPr lang="ru-RU" sz="2000">
                          <a:effectLst/>
                        </a:rPr>
                        <a:t>СИЛЫ (Strengths)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95250" marT="57150" marB="571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950"/>
                        </a:spcAft>
                      </a:pPr>
                      <a:r>
                        <a:rPr lang="ru-RU" sz="2000">
                          <a:effectLst/>
                        </a:rPr>
                        <a:t>ВОЗМОЖНОСТИ (Opportunities)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95250" marT="57150" marB="5715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17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950"/>
                        </a:spcAft>
                      </a:pPr>
                      <a:r>
                        <a:rPr lang="ru-RU" sz="1150">
                          <a:effectLst/>
                        </a:rPr>
                        <a:t>–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95250" marT="57150" marB="571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950"/>
                        </a:spcAft>
                      </a:pPr>
                      <a:r>
                        <a:rPr lang="ru-RU" sz="2000">
                          <a:effectLst/>
                        </a:rPr>
                        <a:t>СЛАБОСТИ (Weaknesses)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95250" marT="57150" marB="571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950"/>
                        </a:spcAft>
                      </a:pPr>
                      <a:r>
                        <a:rPr lang="ru-RU" sz="2000" dirty="0">
                          <a:effectLst/>
                        </a:rPr>
                        <a:t>УГРОЗЫ (</a:t>
                      </a:r>
                      <a:r>
                        <a:rPr lang="ru-RU" sz="2000" dirty="0" err="1">
                          <a:effectLst/>
                        </a:rPr>
                        <a:t>Threats</a:t>
                      </a:r>
                      <a:r>
                        <a:rPr lang="ru-RU" sz="2000" dirty="0">
                          <a:effectLst/>
                        </a:rPr>
                        <a:t>)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95250" marT="57150" marB="5715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54994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Основные правила проведения SWOT-анализа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1</a:t>
            </a:r>
            <a:r>
              <a:rPr lang="ru-RU" b="1" dirty="0"/>
              <a:t>. Конкретизация области </a:t>
            </a:r>
            <a:r>
              <a:rPr lang="ru-RU" b="1" dirty="0" smtClean="0"/>
              <a:t>исследования.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2</a:t>
            </a:r>
            <a:r>
              <a:rPr lang="ru-RU" b="1" dirty="0"/>
              <a:t>. Четкое уяснение понятий.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>3</a:t>
            </a:r>
            <a:r>
              <a:rPr lang="ru-RU" b="1" dirty="0"/>
              <a:t>. Установление оценок с позиций рынка.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>4</a:t>
            </a:r>
            <a:r>
              <a:rPr lang="ru-RU" b="1" dirty="0"/>
              <a:t>. Стремление к объективности.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>5</a:t>
            </a:r>
            <a:r>
              <a:rPr lang="ru-RU" b="1" dirty="0"/>
              <a:t>. Точность формулировок.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84691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Возможные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сильные  стороны компании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ru-RU" sz="4600" dirty="0"/>
          </a:p>
          <a:p>
            <a:pPr lvl="0"/>
            <a:r>
              <a:rPr lang="ru-RU" dirty="0"/>
              <a:t>Наличие необходимых финансовых ресурсов;</a:t>
            </a:r>
          </a:p>
          <a:p>
            <a:pPr lvl="0"/>
            <a:r>
              <a:rPr lang="ru-RU" dirty="0"/>
              <a:t>Умение профессионально выдерживать конкуренцию;</a:t>
            </a:r>
          </a:p>
          <a:p>
            <a:pPr lvl="0"/>
            <a:r>
              <a:rPr lang="ru-RU" dirty="0"/>
              <a:t>Статус признанного лидера;</a:t>
            </a:r>
          </a:p>
          <a:p>
            <a:pPr lvl="0"/>
            <a:r>
              <a:rPr lang="ru-RU" dirty="0"/>
              <a:t>Наличие собственных технологий;</a:t>
            </a:r>
          </a:p>
          <a:p>
            <a:pPr lvl="0"/>
            <a:r>
              <a:rPr lang="ru-RU" dirty="0"/>
              <a:t>Относительно низкие затраты;</a:t>
            </a:r>
          </a:p>
          <a:p>
            <a:pPr lvl="0"/>
            <a:r>
              <a:rPr lang="ru-RU" dirty="0" smtClean="0"/>
              <a:t>Эффективная реклама;</a:t>
            </a:r>
            <a:endParaRPr lang="ru-RU" dirty="0"/>
          </a:p>
          <a:p>
            <a:pPr lvl="0"/>
            <a:r>
              <a:rPr lang="ru-RU" dirty="0"/>
              <a:t>Опыт инноваций и инновационную активность;</a:t>
            </a:r>
          </a:p>
          <a:p>
            <a:pPr lvl="0"/>
            <a:r>
              <a:rPr lang="ru-RU" dirty="0"/>
              <a:t>Надежный профессиональный менеджмент;</a:t>
            </a:r>
          </a:p>
          <a:p>
            <a:pPr lvl="0"/>
            <a:r>
              <a:rPr lang="ru-RU" dirty="0"/>
              <a:t>Эффективные производственные мощности;</a:t>
            </a:r>
          </a:p>
          <a:p>
            <a:pPr lvl="0"/>
            <a:r>
              <a:rPr lang="ru-RU" dirty="0" smtClean="0"/>
              <a:t>Финансовая </a:t>
            </a:r>
            <a:r>
              <a:rPr lang="ru-RU" dirty="0"/>
              <a:t>устойчивость и платежеспособность.</a:t>
            </a:r>
          </a:p>
        </p:txBody>
      </p:sp>
    </p:spTree>
    <p:extLst>
      <p:ext uri="{BB962C8B-B14F-4D97-AF65-F5344CB8AC3E}">
        <p14:creationId xmlns:p14="http://schemas.microsoft.com/office/powerpoint/2010/main" val="17917270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ланец">
  <a:themeElements>
    <a:clrScheme name="Сланец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826F61"/>
      </a:accent1>
      <a:accent2>
        <a:srgbClr val="A19C7F"/>
      </a:accent2>
      <a:accent3>
        <a:srgbClr val="9AA489"/>
      </a:accent3>
      <a:accent4>
        <a:srgbClr val="7C938B"/>
      </a:accent4>
      <a:accent5>
        <a:srgbClr val="7C7D92"/>
      </a:accent5>
      <a:accent6>
        <a:srgbClr val="897376"/>
      </a:accent6>
      <a:hlink>
        <a:srgbClr val="D29B73"/>
      </a:hlink>
      <a:folHlink>
        <a:srgbClr val="F4C5A4"/>
      </a:folHlink>
    </a:clrScheme>
    <a:fontScheme name="Сланец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анец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FF747C5C-A8E8-4833-9E55-3D08FE4E487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290</TotalTime>
  <Words>869</Words>
  <Application>Microsoft Office PowerPoint</Application>
  <PresentationFormat>Экран (4:3)</PresentationFormat>
  <Paragraphs>127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2" baseType="lpstr">
      <vt:lpstr>Calibri</vt:lpstr>
      <vt:lpstr>Calisto MT</vt:lpstr>
      <vt:lpstr>Times New Roman</vt:lpstr>
      <vt:lpstr>Trebuchet MS</vt:lpstr>
      <vt:lpstr>Wingdings 2</vt:lpstr>
      <vt:lpstr>Сланец</vt:lpstr>
      <vt:lpstr>Тема 3.1.2. PEST и SWOT-анализ</vt:lpstr>
      <vt:lpstr>PEST анализ </vt:lpstr>
      <vt:lpstr>Структура PEST-анализа</vt:lpstr>
      <vt:lpstr>PEST анализ </vt:lpstr>
      <vt:lpstr>PEST анализ </vt:lpstr>
      <vt:lpstr>SWOT-анализ</vt:lpstr>
      <vt:lpstr>Простейшая форма SWOT-анализа</vt:lpstr>
      <vt:lpstr>Основные правила проведения SWOT-анализа</vt:lpstr>
      <vt:lpstr>Возможные  сильные  стороны компании </vt:lpstr>
      <vt:lpstr>Возможные  слабые  стороны компании</vt:lpstr>
      <vt:lpstr>Возможности в SWOT-анализе  могут рассматриваться как факторы, оказывающие благоприятное воздействие: </vt:lpstr>
      <vt:lpstr>Угрозы – факторы, способные нанести ущерб данной организации:</vt:lpstr>
      <vt:lpstr>Презентация PowerPoint</vt:lpstr>
      <vt:lpstr>Презентация PowerPoint</vt:lpstr>
      <vt:lpstr>Презентация PowerPoint</vt:lpstr>
      <vt:lpstr>Примеры </vt:lpstr>
      <vt:lpstr>Презентация PowerPoint</vt:lpstr>
      <vt:lpstr>Пример усложненной формы SWOT анализа </vt:lpstr>
      <vt:lpstr>Личностный SWOT Анализ –  пример составления SWOT анализа </vt:lpstr>
      <vt:lpstr>Составление стратегии  по матрице SWOT Анализа</vt:lpstr>
      <vt:lpstr>Личностный SWOT анализ</vt:lpstr>
      <vt:lpstr>Советы по составлению личностного SWOT анализа </vt:lpstr>
      <vt:lpstr>Ваши сильные стороны (примеры): </vt:lpstr>
      <vt:lpstr>Ваши слабые стороны (примерные вопросы): </vt:lpstr>
      <vt:lpstr>Возможности: </vt:lpstr>
      <vt:lpstr>Угрозы: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</dc:creator>
  <cp:lastModifiedBy>Пользователь Windows</cp:lastModifiedBy>
  <cp:revision>13</cp:revision>
  <dcterms:created xsi:type="dcterms:W3CDTF">2015-10-29T03:24:15Z</dcterms:created>
  <dcterms:modified xsi:type="dcterms:W3CDTF">2020-11-15T17:20:16Z</dcterms:modified>
</cp:coreProperties>
</file>