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8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57" r:id="rId12"/>
    <p:sldId id="262" r:id="rId13"/>
    <p:sldId id="263" r:id="rId14"/>
    <p:sldId id="264" r:id="rId15"/>
    <p:sldId id="265" r:id="rId16"/>
    <p:sldId id="266" r:id="rId17"/>
    <p:sldId id="267" r:id="rId18"/>
    <p:sldId id="261" r:id="rId19"/>
    <p:sldId id="273" r:id="rId20"/>
    <p:sldId id="274" r:id="rId21"/>
    <p:sldId id="260" r:id="rId22"/>
    <p:sldId id="259" r:id="rId23"/>
    <p:sldId id="268" r:id="rId24"/>
    <p:sldId id="269" r:id="rId25"/>
    <p:sldId id="270" r:id="rId26"/>
    <p:sldId id="271" r:id="rId27"/>
    <p:sldId id="272" r:id="rId28"/>
    <p:sldId id="258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181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87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70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6954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199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010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570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232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5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45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8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48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819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691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64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578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61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DD9FE8B-4B9D-490C-B8DD-7664DBEBAFB9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90AAD34-BC86-4ECC-9A04-885A899D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2166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id178006599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odiplom.ru/lab/pr-tehnologii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odiplom.ru/lab/pr-tehnologii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pKz6oREpPNQ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Понятие </a:t>
            </a:r>
            <a:r>
              <a:rPr lang="en-US" sz="3600" dirty="0"/>
              <a:t>PR</a:t>
            </a:r>
            <a:r>
              <a:rPr lang="ru-RU" sz="3600" dirty="0"/>
              <a:t>, общие характеристики </a:t>
            </a:r>
            <a:r>
              <a:rPr lang="en-US" sz="3600" dirty="0"/>
              <a:t>PR</a:t>
            </a:r>
            <a:r>
              <a:rPr lang="ru-RU" sz="3600" dirty="0"/>
              <a:t>- инструментов. Особенности </a:t>
            </a:r>
            <a:r>
              <a:rPr lang="en-US" sz="3600" dirty="0"/>
              <a:t>PR</a:t>
            </a:r>
            <a:r>
              <a:rPr lang="ru-RU" sz="3600" dirty="0"/>
              <a:t> как инструмента продвижения. Понятие </a:t>
            </a:r>
            <a:r>
              <a:rPr lang="en-US" sz="3600" dirty="0"/>
              <a:t>PR</a:t>
            </a:r>
            <a:r>
              <a:rPr lang="ru-RU" sz="3600" dirty="0"/>
              <a:t>-кампании. Модель кампании </a:t>
            </a:r>
            <a:r>
              <a:rPr lang="en-US" sz="3600" dirty="0"/>
              <a:t>PR</a:t>
            </a:r>
            <a:r>
              <a:rPr lang="ru-RU" sz="3600" dirty="0"/>
              <a:t>-деятельности. Принципы </a:t>
            </a:r>
            <a:r>
              <a:rPr lang="en-US" sz="3600" dirty="0"/>
              <a:t>PR</a:t>
            </a:r>
            <a:r>
              <a:rPr lang="ru-RU" sz="3600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7445" y="4391747"/>
            <a:ext cx="5039592" cy="165576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Организация и проведение кампаний </a:t>
            </a:r>
          </a:p>
          <a:p>
            <a:r>
              <a:rPr lang="ru-RU" dirty="0"/>
              <a:t>в сфере связей с общественностью</a:t>
            </a:r>
          </a:p>
          <a:p>
            <a:r>
              <a:rPr lang="ru-RU" dirty="0"/>
              <a:t>Лекция 1</a:t>
            </a:r>
          </a:p>
          <a:p>
            <a:r>
              <a:rPr lang="ru-RU" dirty="0"/>
              <a:t>Т. А. Аникина</a:t>
            </a:r>
          </a:p>
        </p:txBody>
      </p:sp>
    </p:spTree>
    <p:extLst>
      <p:ext uri="{BB962C8B-B14F-4D97-AF65-F5344CB8AC3E}">
        <p14:creationId xmlns:p14="http://schemas.microsoft.com/office/powerpoint/2010/main" val="2984973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PR -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b="1" dirty="0"/>
              <a:t>«Паблик </a:t>
            </a:r>
            <a:r>
              <a:rPr lang="ru-RU" sz="4000" b="1" dirty="0" err="1"/>
              <a:t>рилейшнз</a:t>
            </a:r>
            <a:r>
              <a:rPr lang="ru-RU" sz="4000" b="1" dirty="0"/>
              <a:t> - это эффективные отношения с нужными людьми»!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специалист в сфере PR Жан-Пьер </a:t>
            </a:r>
            <a:r>
              <a:rPr lang="ru-RU" dirty="0" err="1"/>
              <a:t>Бодуан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799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Определение PR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sz="4000" dirty="0"/>
              <a:t>PR помогает взаимной адаптации организации и ее потребителей</a:t>
            </a:r>
            <a:r>
              <a:rPr lang="ru-RU" dirty="0"/>
              <a:t>». </a:t>
            </a:r>
          </a:p>
          <a:p>
            <a:endParaRPr lang="ru-RU" dirty="0"/>
          </a:p>
          <a:p>
            <a:r>
              <a:rPr lang="ru-RU" dirty="0"/>
              <a:t>Основными функциями PR являются изучение аудитории, планирование, налаживание диалога и оценка.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2000" dirty="0"/>
              <a:t>* Американская Ассоциация по связям с общественностью (</a:t>
            </a:r>
            <a:r>
              <a:rPr lang="ru-RU" sz="2000" dirty="0" err="1"/>
              <a:t>Public</a:t>
            </a:r>
            <a:r>
              <a:rPr lang="ru-RU" sz="2000" dirty="0"/>
              <a:t> </a:t>
            </a:r>
            <a:r>
              <a:rPr lang="ru-RU" sz="2000" dirty="0" err="1"/>
              <a:t>Relations</a:t>
            </a:r>
            <a:r>
              <a:rPr lang="ru-RU" sz="2000" dirty="0"/>
              <a:t> </a:t>
            </a:r>
            <a:r>
              <a:rPr lang="ru-RU" sz="2000" dirty="0" err="1"/>
              <a:t>Society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America</a:t>
            </a:r>
            <a:r>
              <a:rPr lang="ru-RU" sz="2000" dirty="0"/>
              <a:t>, PRSA) (впервые определила понятие PR в 1988 году)</a:t>
            </a:r>
          </a:p>
        </p:txBody>
      </p:sp>
    </p:spTree>
    <p:extLst>
      <p:ext uri="{BB962C8B-B14F-4D97-AF65-F5344CB8AC3E}">
        <p14:creationId xmlns:p14="http://schemas.microsoft.com/office/powerpoint/2010/main" val="3269359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Определение PR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управление, нацеленное на координирование отношений с аудиторией, выбор политики компании и ее конкретных действий, а также выявления интереса компании и достижение публичного признания и доверия. </a:t>
            </a:r>
          </a:p>
          <a:p>
            <a:endParaRPr lang="ru-RU" sz="3600" dirty="0"/>
          </a:p>
          <a:p>
            <a:r>
              <a:rPr lang="ru-RU" sz="2000" dirty="0"/>
              <a:t>Эдвард Льюис Бернес (</a:t>
            </a:r>
            <a:r>
              <a:rPr lang="ru-RU" sz="2000" dirty="0" err="1"/>
              <a:t>Edward</a:t>
            </a:r>
            <a:r>
              <a:rPr lang="ru-RU" sz="2000" dirty="0"/>
              <a:t> </a:t>
            </a:r>
            <a:r>
              <a:rPr lang="ru-RU" sz="2000" dirty="0" err="1"/>
              <a:t>Louis</a:t>
            </a:r>
            <a:r>
              <a:rPr lang="ru-RU" sz="2000" dirty="0"/>
              <a:t> </a:t>
            </a:r>
            <a:r>
              <a:rPr lang="ru-RU" sz="2000" dirty="0" err="1"/>
              <a:t>Bernays</a:t>
            </a:r>
            <a:r>
              <a:rPr lang="ru-RU" sz="2000" dirty="0"/>
              <a:t>) и Айви Ли (</a:t>
            </a:r>
            <a:r>
              <a:rPr lang="ru-RU" sz="2000" dirty="0" err="1"/>
              <a:t>Ivy</a:t>
            </a:r>
            <a:r>
              <a:rPr lang="ru-RU" sz="2000" dirty="0"/>
              <a:t> </a:t>
            </a:r>
            <a:r>
              <a:rPr lang="ru-RU" sz="2000" dirty="0" err="1"/>
              <a:t>Lee</a:t>
            </a:r>
            <a:r>
              <a:rPr lang="ru-RU" sz="2000" dirty="0"/>
              <a:t>), авторы базовой теории PR, в начале 90-х</a:t>
            </a:r>
          </a:p>
        </p:txBody>
      </p:sp>
    </p:spTree>
    <p:extLst>
      <p:ext uri="{BB962C8B-B14F-4D97-AF65-F5344CB8AC3E}">
        <p14:creationId xmlns:p14="http://schemas.microsoft.com/office/powerpoint/2010/main" val="706598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Определение PR сегодня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один из вариантов управленческой деятельности, нацеленной на повышение эффективности организации и улучшение ее стратегических перспектив, а также на взаимодействие с людьми, которые необходимы для выполнения этих задач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(</a:t>
            </a:r>
            <a:r>
              <a:rPr lang="ru-RU" dirty="0" err="1"/>
              <a:t>Robert</a:t>
            </a:r>
            <a:r>
              <a:rPr lang="ru-RU" dirty="0"/>
              <a:t> R. </a:t>
            </a:r>
            <a:r>
              <a:rPr lang="ru-RU" dirty="0" err="1"/>
              <a:t>Health</a:t>
            </a:r>
            <a:r>
              <a:rPr lang="ru-RU" dirty="0"/>
              <a:t>, </a:t>
            </a:r>
            <a:r>
              <a:rPr lang="ru-RU" dirty="0" err="1"/>
              <a:t>Encyclopedia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Public</a:t>
            </a:r>
            <a:r>
              <a:rPr lang="ru-RU" dirty="0"/>
              <a:t> </a:t>
            </a:r>
            <a:r>
              <a:rPr lang="ru-RU" dirty="0" err="1"/>
              <a:t>Relations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88205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Определение PR сегодня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4000" dirty="0"/>
              <a:t>Это управление взаимоотношениями</a:t>
            </a:r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/>
              <a:t>и</a:t>
            </a:r>
          </a:p>
          <a:p>
            <a:pPr marL="0" indent="0">
              <a:buNone/>
            </a:pPr>
            <a:r>
              <a:rPr lang="ru-RU" sz="3600" dirty="0"/>
              <a:t>это искусство и наука достижения гармонии посредством взаимопонимания, основанного на правде и полной информированности.</a:t>
            </a:r>
          </a:p>
        </p:txBody>
      </p:sp>
    </p:spTree>
    <p:extLst>
      <p:ext uri="{BB962C8B-B14F-4D97-AF65-F5344CB8AC3E}">
        <p14:creationId xmlns:p14="http://schemas.microsoft.com/office/powerpoint/2010/main" val="2154565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Паблисити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популяризация, создание известности. Действия, направленные на привлечение внимания</a:t>
            </a:r>
          </a:p>
        </p:txBody>
      </p:sp>
    </p:spTree>
    <p:extLst>
      <p:ext uri="{BB962C8B-B14F-4D97-AF65-F5344CB8AC3E}">
        <p14:creationId xmlns:p14="http://schemas.microsoft.com/office/powerpoint/2010/main" val="3925402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Реклама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информация, распространенная любым способом, в любой форме и с использованием любых средств, адресованная неопределенному кругу лиц и направленная на привлечение внимания к объекту рекламирования, формирование или поддержание интереса к нему и его продвижение на рынке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(ФЗ №38-ФЗ 1995)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052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Определения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Рекламная деятельность</a:t>
            </a:r>
            <a:r>
              <a:rPr lang="ru-RU" dirty="0"/>
              <a:t> - организация и управление процессом планирования, создания, производства, доведения рекламных сообщений до целевой аудитории и контроль эффективности рекламных мероприятий.</a:t>
            </a:r>
          </a:p>
          <a:p>
            <a:r>
              <a:rPr lang="ru-RU" b="1" dirty="0"/>
              <a:t>Рекламная кампания</a:t>
            </a:r>
            <a:r>
              <a:rPr lang="ru-RU" dirty="0"/>
              <a:t> - комплекс рекламных мероприятий, осуществляемых в соответствии с единой целью и концепцией.</a:t>
            </a:r>
          </a:p>
          <a:p>
            <a:r>
              <a:rPr lang="ru-RU" b="1" dirty="0"/>
              <a:t>Рекламная Концепция </a:t>
            </a:r>
            <a:r>
              <a:rPr lang="ru-RU" dirty="0"/>
              <a:t>- Замысел проведения рекламной кампании, акции, мероприятия, Определяет цели рекламной кампании, основные средства рекламы и </a:t>
            </a:r>
            <a:r>
              <a:rPr lang="ru-RU" dirty="0" err="1"/>
              <a:t>рекламоносители</a:t>
            </a:r>
            <a:r>
              <a:rPr lang="ru-RU" dirty="0"/>
              <a:t>, которые используются, главные рекламные аргументы.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0860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Концепция </a:t>
            </a:r>
            <a:r>
              <a:rPr lang="en-US" dirty="0"/>
              <a:t>PR-</a:t>
            </a:r>
            <a:r>
              <a:rPr lang="ru-RU" dirty="0"/>
              <a:t>технологий</a:t>
            </a:r>
          </a:p>
        </p:txBody>
      </p:sp>
      <p:pic>
        <p:nvPicPr>
          <p:cNvPr id="3074" name="Picture 2" descr="ÐÐ¾Ð½ÑÐµÐ¿ÑÐ¸Ñ PR-ÑÐµÑÐ½Ð¾Ð»Ð¾Ð³Ð¸Ð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1" y="1600200"/>
            <a:ext cx="6639248" cy="502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1436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9262"/>
            <a:ext cx="10515600" cy="1325563"/>
          </a:xfrm>
        </p:spPr>
        <p:txBody>
          <a:bodyPr/>
          <a:lstStyle/>
          <a:p>
            <a:r>
              <a:rPr lang="ru-RU" b="1"/>
              <a:t>основные принципы PR — деятельности: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4791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обеспечение взаимной пользы организации и общественности; осуществление программ и политики организации через призму общественного интереса;</a:t>
            </a:r>
          </a:p>
          <a:p>
            <a:r>
              <a:rPr lang="ru-RU" dirty="0"/>
              <a:t>честность, правдивость и открытость при работе с общественностью и СМИ;</a:t>
            </a:r>
          </a:p>
          <a:p>
            <a:r>
              <a:rPr lang="ru-RU" dirty="0"/>
              <a:t>осуществление коммуникаций до получения результата, т.е. до тех пор, пока не будет достигнуто взаимопонимание между организацией и ее общественностью;</a:t>
            </a:r>
          </a:p>
          <a:p>
            <a:r>
              <a:rPr lang="ru-RU" dirty="0"/>
              <a:t>осуществление коммуникаций должно осуществляться с использованием научных методов изучения общественного мнения и междисциплинарного подхода; опираться на выводы психологии, социологии, политологии, других социально — экономических наук;</a:t>
            </a:r>
          </a:p>
          <a:p>
            <a:r>
              <a:rPr lang="ru-RU" dirty="0"/>
              <a:t>PR — профессионалы обязаны разъяснять общественности суть проблем до того, как эти проблемы переросли в кризис;</a:t>
            </a:r>
          </a:p>
          <a:p>
            <a:r>
              <a:rPr lang="ru-RU" dirty="0"/>
              <a:t>деятельность PR — профессионалов должна оцениваться с точки зрения единого критерия — этики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418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Аникина Татьяна Анатольевна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https://vk.com/id178006599</a:t>
            </a:r>
            <a:endParaRPr lang="ru-RU" dirty="0"/>
          </a:p>
          <a:p>
            <a:r>
              <a:rPr lang="en-US" dirty="0"/>
              <a:t>anitaanik@gmail.com</a:t>
            </a:r>
            <a:endParaRPr lang="ru-RU" dirty="0"/>
          </a:p>
          <a:p>
            <a:r>
              <a:rPr lang="ru-RU" dirty="0"/>
              <a:t>8-983-321-1956</a:t>
            </a:r>
          </a:p>
        </p:txBody>
      </p:sp>
    </p:spTree>
    <p:extLst>
      <p:ext uri="{BB962C8B-B14F-4D97-AF65-F5344CB8AC3E}">
        <p14:creationId xmlns:p14="http://schemas.microsoft.com/office/powerpoint/2010/main" val="269726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функции PR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контроль (целенаправленное формирование) мнения и поведения общественности с целью удовлетворения потребностей и достижения интересов организации;</a:t>
            </a:r>
          </a:p>
          <a:p>
            <a:endParaRPr lang="ru-RU" dirty="0"/>
          </a:p>
          <a:p>
            <a:r>
              <a:rPr lang="ru-RU" dirty="0"/>
              <a:t>реагирование на общественность (мониторинг событий, проблем, поведения и выработка ответной программы действий с учетом полученной информации);</a:t>
            </a:r>
          </a:p>
          <a:p>
            <a:endParaRPr lang="ru-RU" dirty="0"/>
          </a:p>
          <a:p>
            <a:r>
              <a:rPr lang="ru-RU" dirty="0"/>
              <a:t>достижение взаимовыгодных отношений между группами общественности внутри организации путем обеспечения их конструктивного взаимодействия, либо способствования 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54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5 основных направлений PR-технологий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 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877635"/>
            <a:ext cx="105156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Verdana" panose="020B0604030504040204" pitchFamily="34" charset="0"/>
              </a:rPr>
              <a:t>отношения со СМИ (паблисити) – создание новостей о лице, продукте или услуге, которые появляются в СМИ (газетах, телепередачах и т.д.);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0" i="0" dirty="0">
              <a:effectLst/>
              <a:latin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Verdana" panose="020B0604030504040204" pitchFamily="34" charset="0"/>
              </a:rPr>
              <a:t>отношения с внутренним кругом общественности – внутренние коммуникации организации, политической партии, коллегами и т.п.;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0" i="0" dirty="0">
              <a:effectLst/>
              <a:latin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Verdana" panose="020B0604030504040204" pitchFamily="34" charset="0"/>
              </a:rPr>
              <a:t>отношения с профессиональным сообществом – взаимодействие с внешними организациями, партиями, обществами и т.п., а также со специализированными средствами массовой информации;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0" i="0" dirty="0">
              <a:effectLst/>
              <a:latin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Verdana" panose="020B0604030504040204" pitchFamily="34" charset="0"/>
              </a:rPr>
              <a:t>отношения с властными структурами – федеральными, региональными, окружными и местными органами власти; </a:t>
            </a:r>
          </a:p>
          <a:p>
            <a:endParaRPr lang="ru-RU" b="0" i="0" dirty="0">
              <a:effectLst/>
              <a:latin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i="0" dirty="0">
                <a:effectLst/>
                <a:latin typeface="Verdana" panose="020B0604030504040204" pitchFamily="34" charset="0"/>
              </a:rPr>
              <a:t>отношения с населением или обществом в широком смысле – поддержание позитивных связей с сообществом, а также спонсорство, участие в специальных событиях, мероприятиях и т.п.</a:t>
            </a:r>
            <a:br>
              <a:rPr lang="ru-RU" dirty="0"/>
            </a:br>
            <a:br>
              <a:rPr lang="ru-RU" dirty="0"/>
            </a:br>
            <a:r>
              <a:rPr lang="ru-RU" sz="1200" b="0" i="0" dirty="0">
                <a:effectLst/>
                <a:latin typeface="Verdana" panose="020B0604030504040204" pitchFamily="34" charset="0"/>
              </a:rPr>
              <a:t>Источник: Нестеров А.К. PR-технологии // Энциклопедия Нестеровых -</a:t>
            </a:r>
            <a:r>
              <a:rPr lang="ru-RU" sz="12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ru-RU" sz="1200" b="1" i="0" u="none" strike="noStrike" dirty="0">
                <a:solidFill>
                  <a:srgbClr val="1A3DC1"/>
                </a:solidFill>
                <a:effectLst/>
                <a:latin typeface="Verdana" panose="020B0604030504040204" pitchFamily="34" charset="0"/>
                <a:hlinkClick r:id="rId2"/>
              </a:rPr>
              <a:t>http://odiplom.ru/lab/pr-tehnologii.html</a:t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4112326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Схема</a:t>
            </a:r>
            <a:r>
              <a:rPr lang="ru-RU" dirty="0"/>
              <a:t> </a:t>
            </a:r>
            <a:r>
              <a:rPr lang="en-US" b="1" dirty="0"/>
              <a:t>PR-</a:t>
            </a:r>
            <a:r>
              <a:rPr lang="ru-RU" b="1" dirty="0"/>
              <a:t>технологий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2772" y="1825625"/>
            <a:ext cx="10061028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Привлечь внимание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Вызвать интерес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Снять напряжение и недоверие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Инициировать желание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Побудить к желаемому действию</a:t>
            </a:r>
          </a:p>
        </p:txBody>
      </p:sp>
    </p:spTree>
    <p:extLst>
      <p:ext uri="{BB962C8B-B14F-4D97-AF65-F5344CB8AC3E}">
        <p14:creationId xmlns:p14="http://schemas.microsoft.com/office/powerpoint/2010/main" val="4031842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PR-кампания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PR -кампания в отличие от рекламной кампании готовит будущий рынок, создает потребителю благоприятную обстановку для принятия им положительного решения через определенный промежуток времени в пользу идеи, товаров или услуг. В отличие от товарной рекламы, направленной на формирование спроса на рынке, цель PR - кампании — создание позитивного общественного мнения.</a:t>
            </a:r>
          </a:p>
        </p:txBody>
      </p:sp>
    </p:spTree>
    <p:extLst>
      <p:ext uri="{BB962C8B-B14F-4D97-AF65-F5344CB8AC3E}">
        <p14:creationId xmlns:p14="http://schemas.microsoft.com/office/powerpoint/2010/main" val="370578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PR-кампания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PR-кампания - мероприятия для осуществления очередной важной общественно-политической или социальной задачи, нацеленной на улучшение имиджа (образа, репутации) субъекта связей с общественностью и поддержание гармоничных отношений с общественностью. Шарков Ф.И. Паблик </a:t>
            </a:r>
            <a:r>
              <a:rPr lang="ru-RU" dirty="0" err="1"/>
              <a:t>рилейшнз</a:t>
            </a:r>
            <a:r>
              <a:rPr lang="ru-RU" dirty="0"/>
              <a:t>: Учебник. - 3-е изд. - М.: Издательско-торговая корпорация «Дашков и К», 2009.</a:t>
            </a:r>
          </a:p>
          <a:p>
            <a:r>
              <a:rPr lang="ru-RU" dirty="0"/>
              <a:t>PR-кампания - комплексное и многократное использование PR-средств, а так же рекламных материалов в рамках единой концепции и общего плана воздействия на мнения и отношения людей в целях популяризации имиджа, поддержания репутации. Адамович Д.А. Организация и </a:t>
            </a:r>
            <a:r>
              <a:rPr lang="ru-RU" dirty="0" err="1"/>
              <a:t>проведенеи</a:t>
            </a:r>
            <a:r>
              <a:rPr lang="ru-RU" dirty="0"/>
              <a:t> кампаний в сфере связей с общественностью: Учебно-методический комплекс. - Новосибирск: НГУЭУ, 2008.</a:t>
            </a:r>
          </a:p>
          <a:p>
            <a:r>
              <a:rPr lang="ru-RU" dirty="0"/>
              <a:t>PR-кампания - это целенаправленная, системно образованная и завершенная совокупность PR-операций и обеспечивающих их мероприятий, объединенных общим стратегическим замыслом, направленная на решение конкретной проблемы организации (базисного субъекта PR) и осуществляемая технологическим субъектом (субъектами) PR на определенном этапе деятельности организации.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6520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PR-кампания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организационном плане PR-кампания - это совокупность организационных мероприятий, реализуемых параллельно и последовательно по единому плану.</a:t>
            </a:r>
          </a:p>
          <a:p>
            <a:r>
              <a:rPr lang="ru-RU" dirty="0"/>
              <a:t>В коммуникативном плане PR-кампания - это последовательность сообщений, передаваемых множеством различных способов, которая предназначена для целого ряда долгосрочных целей.</a:t>
            </a:r>
          </a:p>
          <a:p>
            <a:r>
              <a:rPr lang="ru-RU" dirty="0"/>
              <a:t>В технологическом плане PR-кампания - это системно организованная, опирающаяся на программу (план) совокупность операций, структур и процедур, обеспечивающих решение конкретной проблемы организации/персоны посредством управления ее публичными коммуникациями.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0105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Объектом PR - кампании является сознание и поведение членов целевых аудиторий организации, функционирующих в рамках конкретной проблемной ситуации.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640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altLang="ru-RU" b="1" i="0" u="none" strike="noStrike" cap="none" normalizeH="0" baseline="0" dirty="0">
                <a:ln>
                  <a:noFill/>
                </a:ln>
                <a:effectLst/>
                <a:latin typeface="Tahoma" panose="020B0604030504040204" pitchFamily="34" charset="0"/>
                <a:cs typeface="Tahoma" panose="020B0604030504040204" pitchFamily="34" charset="0"/>
              </a:rPr>
              <a:t>Пять признаков PR-кампании:</a:t>
            </a:r>
            <a:br>
              <a:rPr kumimoji="0" lang="ru-RU" altLang="ru-RU" sz="4000" b="1" i="0" u="none" strike="noStrike" cap="none" normalizeH="0" baseline="0" dirty="0">
                <a:ln>
                  <a:noFill/>
                </a:ln>
                <a:effectLst/>
              </a:rPr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1554" y="1132609"/>
            <a:ext cx="106922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</a:t>
            </a:r>
            <a:r>
              <a:rPr lang="ru-RU" sz="2000" dirty="0"/>
              <a:t>. В компании по связям с общественностью должны преимущественно использоваться PR-средства. Может использоваться и реклама в качестве одного из вспомогательных средств, но ни в коем случае не ограничиваться ей.</a:t>
            </a:r>
          </a:p>
          <a:p>
            <a:endParaRPr lang="ru-RU" sz="2000" dirty="0"/>
          </a:p>
          <a:p>
            <a:r>
              <a:rPr lang="ru-RU" sz="2000" dirty="0"/>
              <a:t>2. PR-кампания подразумевает общую концепцию и план действий. </a:t>
            </a:r>
          </a:p>
          <a:p>
            <a:endParaRPr lang="ru-RU" sz="2000" dirty="0"/>
          </a:p>
          <a:p>
            <a:r>
              <a:rPr lang="ru-RU" sz="2000" dirty="0"/>
              <a:t>3. PR-кампания рассчитана на определенный период времени и в зависимости от масштаба мероприятий продолжается от нескольких месяцев до нескольких лет. Типичная кампания по связям с общественностью имеет годовой цикл.</a:t>
            </a:r>
          </a:p>
          <a:p>
            <a:endParaRPr lang="ru-RU" sz="2000" dirty="0"/>
          </a:p>
          <a:p>
            <a:r>
              <a:rPr lang="ru-RU" sz="2000" dirty="0"/>
              <a:t>4. Качественные PR-кампании должны носить комплексный характер и затрагивать почти все стороны деятельности фирмы (организации). Они включают в себя как минимум несколько мероприятий. Требует вложения значительных материальных и финансовых ресурсов. </a:t>
            </a:r>
          </a:p>
          <a:p>
            <a:endParaRPr lang="ru-RU" sz="2000" dirty="0"/>
          </a:p>
          <a:p>
            <a: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cs typeface="Tahoma" panose="020B0604030504040204" pitchFamily="34" charset="0"/>
              </a:rPr>
              <a:t>5. Все PR-кампании имеют общую структуру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effectLst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10012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712" y="365125"/>
            <a:ext cx="11056088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Схема планирования и организации PR-кампании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026" name="Picture 2" descr="ÐÐ»Ð°Ð½Ð¸ÑÐ¾Ð²Ð°Ð½Ð¸Ðµ Ð¸ Ð¾ÑÐ³Ð°Ð½Ð¸Ð·Ð°ÑÐ¸Ñ PR-ÐºÐ°Ð¼Ð¿Ð°Ð½Ð¸Ð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247" y="1282320"/>
            <a:ext cx="7184073" cy="489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0874" y="6176963"/>
            <a:ext cx="11759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Источник: Нестеров А.К. PR-технологии // Энциклопедия Нестеровых - </a:t>
            </a:r>
            <a:r>
              <a:rPr lang="ru-RU" b="1" dirty="0">
                <a:hlinkClick r:id="rId3"/>
              </a:rPr>
              <a:t>http://odiplom.ru/lab/pr-tehnologii.html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7483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Подведем итоги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Предположим, в ваш город приезжает цирк, и вы хотите, что бы все об этом узнали.</a:t>
            </a:r>
            <a:br>
              <a:rPr lang="ru-RU" dirty="0"/>
            </a:br>
            <a:r>
              <a:rPr lang="ru-RU" dirty="0"/>
              <a:t>     1) </a:t>
            </a:r>
            <a:r>
              <a:rPr lang="ru-RU" b="1" dirty="0"/>
              <a:t>Реклама </a:t>
            </a:r>
            <a:r>
              <a:rPr lang="ru-RU" dirty="0"/>
              <a:t>- установите рекламный щит, на котором написано, что в город приехал цирк.</a:t>
            </a:r>
            <a:br>
              <a:rPr lang="ru-RU" dirty="0"/>
            </a:br>
            <a:r>
              <a:rPr lang="ru-RU" dirty="0"/>
              <a:t>     2) </a:t>
            </a:r>
            <a:r>
              <a:rPr lang="ru-RU" b="1" dirty="0"/>
              <a:t>Продвижение</a:t>
            </a:r>
            <a:r>
              <a:rPr lang="ru-RU" dirty="0"/>
              <a:t> - установите такой щит на спине у слона и проведите его по городу.</a:t>
            </a:r>
            <a:br>
              <a:rPr lang="ru-RU" dirty="0"/>
            </a:br>
            <a:r>
              <a:rPr lang="ru-RU" dirty="0"/>
              <a:t>     3) </a:t>
            </a:r>
            <a:r>
              <a:rPr lang="ru-RU" b="1" dirty="0"/>
              <a:t>Популяризация</a:t>
            </a:r>
            <a:r>
              <a:rPr lang="ru-RU" dirty="0"/>
              <a:t> - слон с рекламным щитом на спине потоптал весь тщательно ухоженный цветник мэра города, и это попало в газеты.</a:t>
            </a:r>
            <a:br>
              <a:rPr lang="ru-RU" dirty="0"/>
            </a:br>
            <a:r>
              <a:rPr lang="ru-RU" dirty="0"/>
              <a:t>     4) </a:t>
            </a:r>
            <a:r>
              <a:rPr lang="ru-RU" b="1" dirty="0"/>
              <a:t>PR </a:t>
            </a:r>
            <a:r>
              <a:rPr lang="ru-RU" dirty="0"/>
              <a:t>- если после этого вам удастся склонить мэра к тому, чтобы забыть неприятности, отнестись к происшествию с юмором и даже принять участие в цирковом параде».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91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Ссылка на запись онлайн-лекции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u="sng" dirty="0">
                <a:effectLst/>
                <a:hlinkClick r:id="rId2"/>
              </a:rPr>
              <a:t>https://youtu.be/pKz6oREpPNQ</a:t>
            </a:r>
            <a:r>
              <a:rPr lang="ru-RU" dirty="0">
                <a:effectLst/>
              </a:rPr>
              <a:t> </a:t>
            </a:r>
          </a:p>
          <a:p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80688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Хорошей иллюстрацией пиара (в данном случае политического пиара) является фильм </a:t>
            </a:r>
            <a:r>
              <a:rPr lang="ru-RU" b="1" dirty="0"/>
              <a:t>«Плутовство или Хвост виляет собакой»</a:t>
            </a:r>
            <a:r>
              <a:rPr lang="ru-RU" dirty="0"/>
              <a:t> - отличный художественный фильм с </a:t>
            </a:r>
            <a:r>
              <a:rPr lang="ru-RU" dirty="0" err="1"/>
              <a:t>Дастином</a:t>
            </a:r>
            <a:r>
              <a:rPr lang="ru-RU" dirty="0"/>
              <a:t> </a:t>
            </a:r>
            <a:r>
              <a:rPr lang="ru-RU" dirty="0" err="1"/>
              <a:t>Хоффманом</a:t>
            </a:r>
            <a:r>
              <a:rPr lang="ru-RU" dirty="0"/>
              <a:t> и Робертом Де Ниро. </a:t>
            </a:r>
          </a:p>
          <a:p>
            <a:r>
              <a:rPr lang="ru-RU" b="1" u="sng" dirty="0"/>
              <a:t>Задание:</a:t>
            </a:r>
            <a:r>
              <a:rPr lang="ru-RU" dirty="0"/>
              <a:t> Посмотреть фильм. Выписать топ три вывода по фильму (или три понравившихся приёма). К </a:t>
            </a:r>
            <a:r>
              <a:rPr lang="ru-RU" b="1" u="sng" dirty="0"/>
              <a:t>одному</a:t>
            </a:r>
            <a:r>
              <a:rPr lang="ru-RU" dirty="0"/>
              <a:t> из названных приёмов подобрать примеры в современных реалиях использования этих  приёмов в работе пиарщика. Можно использовать фрагменты фильмов или пиар-кампаний. </a:t>
            </a:r>
          </a:p>
          <a:p>
            <a:r>
              <a:rPr lang="ru-RU" dirty="0"/>
              <a:t>Подготовить мини-презентацию на </a:t>
            </a:r>
            <a:r>
              <a:rPr lang="ru-RU"/>
              <a:t>5-10 слайдов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180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 </a:t>
            </a:r>
            <a:r>
              <a:rPr lang="en-US" dirty="0"/>
              <a:t>PR </a:t>
            </a:r>
            <a:r>
              <a:rPr lang="ru-RU" dirty="0"/>
              <a:t>и реклама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ru-RU" i="1" dirty="0"/>
              <a:t>"Пиар - это типа реклама только без денег"</a:t>
            </a:r>
            <a:br>
              <a:rPr lang="ru-RU" i="1" dirty="0"/>
            </a:br>
            <a:r>
              <a:rPr lang="ru-RU" i="1" dirty="0"/>
              <a:t>Студент факультета маркетинга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b="1" dirty="0"/>
              <a:t>Что такое пиар? Зачем он нужен? В чём отличия его от рекламы? Почему его выделяют как самостоятельное направление работы на предприятиях?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ru-RU" sz="1900" dirty="0"/>
              <a:t>Александр Старцев. PR и реклама: сходство и различия (или одно и то же?) *</a:t>
            </a:r>
          </a:p>
          <a:p>
            <a:pPr marL="0" indent="0">
              <a:buNone/>
            </a:pPr>
            <a:r>
              <a:rPr lang="ru-RU" sz="1900" b="1" u="sng" dirty="0"/>
              <a:t>Реклама для руководителей и "маркетологов«</a:t>
            </a:r>
            <a:endParaRPr lang="ru-RU" sz="1900" dirty="0"/>
          </a:p>
          <a:p>
            <a:pPr marL="0" indent="0">
              <a:buNone/>
            </a:pPr>
            <a:r>
              <a:rPr lang="ru-RU" sz="1900" dirty="0"/>
              <a:t>* - в редакции от 26.05.2011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348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PR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зарубежный "Фонд по исследованиям и образованию в сфере PR" в 1975 году провёл одно из наиболее глубоких исследований в котором </a:t>
            </a:r>
            <a:r>
              <a:rPr lang="ru-RU" b="1" dirty="0"/>
              <a:t>проанализировал 472 различных определения PR</a:t>
            </a:r>
            <a:r>
              <a:rPr lang="ru-RU" dirty="0"/>
              <a:t>. В итоге столь глубинного исследования они, естественно, дали своё определение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1800" dirty="0"/>
              <a:t>(информация </a:t>
            </a:r>
            <a:r>
              <a:rPr lang="ru-RU" sz="1800" b="1" dirty="0"/>
              <a:t>из учебника «PR: теория и практика» под редакцией профессора </a:t>
            </a:r>
            <a:r>
              <a:rPr lang="ru-RU" sz="1800" b="1" dirty="0" err="1"/>
              <a:t>М.А.Лукашенко</a:t>
            </a:r>
            <a:r>
              <a:rPr lang="ru-RU" sz="1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3537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пиар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71448"/>
            <a:ext cx="10515600" cy="516058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Пиар</a:t>
            </a:r>
            <a:r>
              <a:rPr lang="ru-RU" dirty="0"/>
              <a:t>, как самостоятельное направление деятельности предприятий </a:t>
            </a:r>
            <a:r>
              <a:rPr lang="ru-RU" b="1" dirty="0"/>
              <a:t>возник в конце 19 века в США</a:t>
            </a:r>
            <a:r>
              <a:rPr lang="ru-RU" dirty="0"/>
              <a:t>. </a:t>
            </a:r>
          </a:p>
          <a:p>
            <a:r>
              <a:rPr lang="ru-RU" dirty="0"/>
              <a:t>начинается «глобализация» бизнеса, </a:t>
            </a:r>
          </a:p>
          <a:p>
            <a:r>
              <a:rPr lang="ru-RU" dirty="0"/>
              <a:t>появляются крупные корпорации, которые оказывают значительное воздействие на экономику и жизнь населения не только отдельно взятых городов или районов, но и целых штатов и даже всего государства. </a:t>
            </a:r>
          </a:p>
          <a:p>
            <a:r>
              <a:rPr lang="ru-RU" dirty="0"/>
              <a:t>Происходят слияния предприятий,</a:t>
            </a:r>
          </a:p>
          <a:p>
            <a:r>
              <a:rPr lang="ru-RU" dirty="0"/>
              <a:t> поглощения мелких предприятий более крупными, </a:t>
            </a:r>
          </a:p>
          <a:p>
            <a:r>
              <a:rPr lang="ru-RU" dirty="0"/>
              <a:t>потери мелкого и среднего семейного бизнеса</a:t>
            </a:r>
          </a:p>
          <a:p>
            <a:r>
              <a:rPr lang="ru-RU" dirty="0"/>
              <a:t>на «поглощенных» предприятиях и «землях» появляются новые управленцы, более жесткие и требовательные. </a:t>
            </a:r>
          </a:p>
          <a:p>
            <a:r>
              <a:rPr lang="ru-RU" dirty="0"/>
              <a:t>Предприятия перестают быть «своими» для местного населения, в глазах жителей они превращаются в злобных монстров. </a:t>
            </a:r>
          </a:p>
          <a:p>
            <a:r>
              <a:rPr lang="ru-RU" dirty="0"/>
              <a:t>Именно для борьбы с волнением населения и государства, которое отражает мнение если не большинства населения, то как минимум большой его части, в подобных случаях и появился пиар. В США, где законы принимались и принимаются коллегиально конгрессменами, предприятиям было очень важно получить в свою поддержку как можно большее количество голосов этих самых конгрессменов. </a:t>
            </a:r>
            <a:r>
              <a:rPr lang="ru-RU" b="1" dirty="0"/>
              <a:t>Поэтому основное воздействие пиарщиков было направлено именно на правительство путём работы со СМИ и с населением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056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пиар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оформился пиар во что-то отдельное и самостоятельное со своими правилами и «уставами» именно в конце 19-го века. Часто основателем пиара называют </a:t>
            </a:r>
            <a:r>
              <a:rPr lang="ru-RU" b="1" dirty="0"/>
              <a:t>американского журналиста Айви Ли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В 1906 он опубликовал «Декларацию о принципах PR», своего рода первый моральный кодекс профессии (хотя фирмы по оказанию «специальных» услуг начали появляться несколько раньше). </a:t>
            </a:r>
          </a:p>
          <a:p>
            <a:pPr marL="0" indent="0">
              <a:buNone/>
            </a:pPr>
            <a:r>
              <a:rPr lang="ru-RU" dirty="0"/>
              <a:t>Главной задачей пиарщиков Айви Ли определил «побуждать людей верить в то, что правления корпораций преследуют искреннюю цель заручиться их доверием».</a:t>
            </a:r>
          </a:p>
        </p:txBody>
      </p:sp>
    </p:spTree>
    <p:extLst>
      <p:ext uri="{BB962C8B-B14F-4D97-AF65-F5344CB8AC3E}">
        <p14:creationId xmlns:p14="http://schemas.microsoft.com/office/powerpoint/2010/main" val="3773718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Одна из </a:t>
            </a:r>
            <a:r>
              <a:rPr lang="ru-RU"/>
              <a:t>первых пиар-кампаний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пример работы самого Айви Ли с кланом Рокфеллеров когда на рудниках в штате Колорадо, принадлежащих этой семье, против бастующих горняков было применено оружие. Это событие получило в прессе название "побоище в </a:t>
            </a:r>
            <a:r>
              <a:rPr lang="ru-RU" dirty="0" err="1"/>
              <a:t>Лудлоу</a:t>
            </a:r>
            <a:r>
              <a:rPr lang="ru-RU" dirty="0"/>
              <a:t>". Расстрел горняков вызвал негодование у населения, возбудив общественное мнение (которое могло появиться и в виде «властного» мнения), которое могло плохо отразиться на всей деятельности Рокфеллеров. Ну а Айви Ли сумел нейтрализовать негативное настроение населения. Причём сделал он это в основном не за счёт работы собственно с самим «побоищем в </a:t>
            </a:r>
            <a:r>
              <a:rPr lang="ru-RU" dirty="0" err="1"/>
              <a:t>Лудлоу</a:t>
            </a:r>
            <a:r>
              <a:rPr lang="ru-RU" dirty="0"/>
              <a:t>», а грамотными материалами о Рокфеллерах, как о классической, «правильной» семье с «правильными» традициями и устоями. Люди переключились на интересную историю про «хороших» людей, а история про убийства им просто стала не интересна (чаша весов с «хорошими» качествами Рокфеллеров перевесила чашу весов, но которой «лежали» трупы горняков).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932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Реклама и пиар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 </a:t>
            </a:r>
            <a:r>
              <a:rPr lang="ru-RU" b="1" u="sng" dirty="0"/>
              <a:t>Реклама</a:t>
            </a:r>
            <a:r>
              <a:rPr lang="ru-RU" dirty="0"/>
              <a:t> - это информация направленная на привлечение к объекту с целью непосредственного получения прибыли или других ресурсов.</a:t>
            </a:r>
          </a:p>
          <a:p>
            <a:pPr marL="0" indent="0">
              <a:buNone/>
            </a:pPr>
            <a:br>
              <a:rPr lang="ru-RU" dirty="0"/>
            </a:br>
            <a:r>
              <a:rPr lang="ru-RU" dirty="0"/>
              <a:t>     </a:t>
            </a:r>
            <a:r>
              <a:rPr lang="ru-RU" b="1" u="sng" dirty="0"/>
              <a:t>PR</a:t>
            </a:r>
            <a:r>
              <a:rPr lang="ru-RU" dirty="0"/>
              <a:t> - это деятельность направленная на ОТВЛЕЧЕНИЕ от объекта (в случае с разрешением конфликтных ситуаций) либо информация направленная на получение каких-либо положительных решений властных структур, которые в дальнейшем МОГУТ ДАТЬ ВОЗМОЖНОСТЬ получать прибыль (в случае влияния на властные структуры).</a:t>
            </a:r>
          </a:p>
        </p:txBody>
      </p:sp>
    </p:spTree>
    <p:extLst>
      <p:ext uri="{BB962C8B-B14F-4D97-AF65-F5344CB8AC3E}">
        <p14:creationId xmlns:p14="http://schemas.microsoft.com/office/powerpoint/2010/main" val="38025679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193</TotalTime>
  <Words>2076</Words>
  <Application>Microsoft Office PowerPoint</Application>
  <PresentationFormat>Широкоэкранный</PresentationFormat>
  <Paragraphs>139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Calisto MT</vt:lpstr>
      <vt:lpstr>Tahoma</vt:lpstr>
      <vt:lpstr>Verdana</vt:lpstr>
      <vt:lpstr>Wingdings</vt:lpstr>
      <vt:lpstr>Wingdings 2</vt:lpstr>
      <vt:lpstr>Сланец</vt:lpstr>
      <vt:lpstr>Понятие PR, общие характеристики PR- инструментов. Особенности PR как инструмента продвижения. Понятие PR-кампании. Модель кампании PR-деятельности. Принципы PR.</vt:lpstr>
      <vt:lpstr>Аникина Татьяна Анатольевна</vt:lpstr>
      <vt:lpstr>Ссылка на запись онлайн-лекции</vt:lpstr>
      <vt:lpstr> PR и реклама</vt:lpstr>
      <vt:lpstr>PR</vt:lpstr>
      <vt:lpstr>История пиар</vt:lpstr>
      <vt:lpstr>История пиар</vt:lpstr>
      <vt:lpstr>Одна из первых пиар-кампаний</vt:lpstr>
      <vt:lpstr>Реклама и пиар</vt:lpstr>
      <vt:lpstr>PR - это</vt:lpstr>
      <vt:lpstr>Определение PR</vt:lpstr>
      <vt:lpstr>Определение PR</vt:lpstr>
      <vt:lpstr>Определение PR сегодня</vt:lpstr>
      <vt:lpstr>Определение PR сегодня</vt:lpstr>
      <vt:lpstr>Паблисити </vt:lpstr>
      <vt:lpstr>Реклама  </vt:lpstr>
      <vt:lpstr>Определения </vt:lpstr>
      <vt:lpstr>Концепция PR-технологий</vt:lpstr>
      <vt:lpstr>основные принципы PR — деятельности:</vt:lpstr>
      <vt:lpstr>основные функции PR</vt:lpstr>
      <vt:lpstr>5 основных направлений PR-технологий: </vt:lpstr>
      <vt:lpstr>Схема PR-технологий</vt:lpstr>
      <vt:lpstr>PR-кампания</vt:lpstr>
      <vt:lpstr>PR-кампания</vt:lpstr>
      <vt:lpstr>PR-кампания</vt:lpstr>
      <vt:lpstr>Презентация PowerPoint</vt:lpstr>
      <vt:lpstr>Пять признаков PR-кампании: </vt:lpstr>
      <vt:lpstr>   Схема планирования и организации PR-кампании   </vt:lpstr>
      <vt:lpstr>Подведем итоги</vt:lpstr>
      <vt:lpstr>Практическое задание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User User</cp:lastModifiedBy>
  <cp:revision>22</cp:revision>
  <dcterms:created xsi:type="dcterms:W3CDTF">2019-09-08T16:13:19Z</dcterms:created>
  <dcterms:modified xsi:type="dcterms:W3CDTF">2020-11-23T03:45:22Z</dcterms:modified>
</cp:coreProperties>
</file>