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57" r:id="rId4"/>
    <p:sldId id="258" r:id="rId5"/>
    <p:sldId id="259" r:id="rId6"/>
    <p:sldId id="260" r:id="rId7"/>
    <p:sldId id="261" r:id="rId8"/>
    <p:sldId id="272" r:id="rId9"/>
    <p:sldId id="265" r:id="rId10"/>
    <p:sldId id="262" r:id="rId11"/>
    <p:sldId id="263" r:id="rId12"/>
    <p:sldId id="264" r:id="rId13"/>
    <p:sldId id="271" r:id="rId14"/>
    <p:sldId id="266" r:id="rId15"/>
    <p:sldId id="267" r:id="rId16"/>
    <p:sldId id="268" r:id="rId17"/>
    <p:sldId id="269" r:id="rId18"/>
    <p:sldId id="270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8" autoAdjust="0"/>
    <p:restoredTop sz="94660"/>
  </p:normalViewPr>
  <p:slideViewPr>
    <p:cSldViewPr snapToGrid="0">
      <p:cViewPr varScale="1">
        <p:scale>
          <a:sx n="72" d="100"/>
          <a:sy n="72" d="100"/>
        </p:scale>
        <p:origin x="5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127C-D80C-48A3-87DE-86039E5C0648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AA928-2742-4670-9109-6BA6E0212B86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0892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127C-D80C-48A3-87DE-86039E5C0648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AA928-2742-4670-9109-6BA6E0212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521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127C-D80C-48A3-87DE-86039E5C0648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AA928-2742-4670-9109-6BA6E0212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851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127C-D80C-48A3-87DE-86039E5C0648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AA928-2742-4670-9109-6BA6E0212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482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127C-D80C-48A3-87DE-86039E5C0648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AA928-2742-4670-9109-6BA6E0212B86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9444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127C-D80C-48A3-87DE-86039E5C0648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AA928-2742-4670-9109-6BA6E0212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843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127C-D80C-48A3-87DE-86039E5C0648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AA928-2742-4670-9109-6BA6E0212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412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127C-D80C-48A3-87DE-86039E5C0648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AA928-2742-4670-9109-6BA6E0212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391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127C-D80C-48A3-87DE-86039E5C0648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AA928-2742-4670-9109-6BA6E0212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114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505127C-D80C-48A3-87DE-86039E5C0648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7DAA928-2742-4670-9109-6BA6E0212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198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127C-D80C-48A3-87DE-86039E5C0648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AA928-2742-4670-9109-6BA6E0212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642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505127C-D80C-48A3-87DE-86039E5C0648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7DAA928-2742-4670-9109-6BA6E0212B86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6897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snrSuK4MPL0" TargetMode="External"/><Relationship Id="rId2" Type="http://schemas.openxmlformats.org/officeDocument/2006/relationships/hyperlink" Target="https://youtu.be/DFCJFgF3i8Y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829151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dirty="0"/>
              <a:t> </a:t>
            </a:r>
            <a:r>
              <a:rPr lang="ru-RU" sz="6000" b="1" dirty="0"/>
              <a:t>Особенности ресурсного и бюджетного планирования PR-кампаний</a:t>
            </a:r>
            <a:r>
              <a:rPr lang="ru-RU" sz="6000" dirty="0"/>
              <a:t> </a:t>
            </a:r>
            <a:br>
              <a:rPr lang="ru-RU" sz="6000" dirty="0"/>
            </a:b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r"/>
            <a:r>
              <a:rPr lang="ru-RU" dirty="0"/>
              <a:t>Курс: Организация и проведение</a:t>
            </a:r>
          </a:p>
          <a:p>
            <a:pPr algn="r"/>
            <a:r>
              <a:rPr lang="ru-RU" dirty="0"/>
              <a:t> кампаний в сфере СО</a:t>
            </a:r>
          </a:p>
          <a:p>
            <a:pPr algn="r"/>
            <a:r>
              <a:rPr lang="ru-RU" dirty="0"/>
              <a:t>Преподаватель: Аникина Т.А.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52085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Методы составления бюджета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- метод фиксированного процента, базирующийся на выделении определенного процента от общего бюджета организации, объема продаж или прибыли; </a:t>
            </a:r>
            <a:br>
              <a:rPr lang="ru-RU" dirty="0"/>
            </a:br>
            <a:r>
              <a:rPr lang="ru-RU" dirty="0"/>
              <a:t>- метод конкурентного паритета - соответствия затратам конкурента - реализуется путем систематического отслеживания мероприятий конкурентов и нейтрализации их действий; </a:t>
            </a:r>
            <a:br>
              <a:rPr lang="ru-RU" dirty="0"/>
            </a:br>
            <a:r>
              <a:rPr lang="ru-RU" dirty="0"/>
              <a:t>- метод максимальных расходов предполагает выделение организацией максимума возможных средств в данной финансовой ситуации;  Фиксированная сумма.</a:t>
            </a:r>
            <a:br>
              <a:rPr lang="ru-RU" dirty="0"/>
            </a:br>
            <a:r>
              <a:rPr lang="ru-RU" dirty="0"/>
              <a:t>- метод «цель-задание» (</a:t>
            </a:r>
            <a:r>
              <a:rPr lang="ru-RU" dirty="0" err="1"/>
              <a:t>соответветсвия</a:t>
            </a:r>
            <a:r>
              <a:rPr lang="ru-RU" dirty="0"/>
              <a:t> целям и задачам) реализуется с помощью предварительного формулирования целей кампании по связям с общественностью, конкретизации видов PR-средств и объемов информации, а необходимая сумма определяется путем калькуляции соответствующих работ с учетом существующих расценок и тарифов; </a:t>
            </a:r>
            <a:br>
              <a:rPr lang="ru-RU" dirty="0"/>
            </a:br>
            <a:r>
              <a:rPr lang="ru-RU" dirty="0"/>
              <a:t>- метод максимального дохода основывается на сопоставлении затрат, отпущенных на деятельность по связям с общественностью, с доходами, полученными в результате проделанной работы.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42136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Медиапланирование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целях оптимизации расходов при организации кампаний по связям с общественностью широко применяются методы </a:t>
            </a:r>
            <a:r>
              <a:rPr lang="ru-RU" dirty="0" err="1"/>
              <a:t>медиапланирования</a:t>
            </a:r>
            <a:r>
              <a:rPr lang="ru-RU" dirty="0"/>
              <a:t>, которые позволяют сделать научно-обоснованный выбор между различными каналами коммуникации. </a:t>
            </a:r>
          </a:p>
          <a:p>
            <a:r>
              <a:rPr lang="ru-RU" dirty="0" err="1"/>
              <a:t>Медиапланирование</a:t>
            </a:r>
            <a:r>
              <a:rPr lang="ru-RU" dirty="0"/>
              <a:t> – это процедура составления экономически оптимального плана размещения рекламы и информационных материалов в СМИ на основе социальных исследований.</a:t>
            </a:r>
          </a:p>
          <a:p>
            <a:r>
              <a:rPr lang="ru-RU" dirty="0"/>
              <a:t>+ контент-план</a:t>
            </a:r>
          </a:p>
        </p:txBody>
      </p:sp>
    </p:spTree>
    <p:extLst>
      <p:ext uri="{BB962C8B-B14F-4D97-AF65-F5344CB8AC3E}">
        <p14:creationId xmlns:p14="http://schemas.microsoft.com/office/powerpoint/2010/main" val="32223673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Оптимизация рекламных затрат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Анализ и оценка рекламного бюджета. Поиск более оптимальных решений</a:t>
            </a:r>
          </a:p>
          <a:p>
            <a:r>
              <a:rPr lang="ru-RU" dirty="0" err="1"/>
              <a:t>Фандрайзинг</a:t>
            </a:r>
            <a:endParaRPr lang="ru-RU" dirty="0"/>
          </a:p>
          <a:p>
            <a:r>
              <a:rPr lang="ru-RU" dirty="0"/>
              <a:t>Партнерство</a:t>
            </a:r>
          </a:p>
          <a:p>
            <a:r>
              <a:rPr lang="ru-RU" dirty="0"/>
              <a:t>Спонсорство </a:t>
            </a:r>
          </a:p>
          <a:p>
            <a:r>
              <a:rPr lang="ru-RU" dirty="0"/>
              <a:t>Использование имеющихся ресурсов</a:t>
            </a:r>
          </a:p>
          <a:p>
            <a:r>
              <a:rPr lang="ru-RU" dirty="0"/>
              <a:t>Делать самим или привлечь агентство?!</a:t>
            </a:r>
          </a:p>
        </p:txBody>
      </p:sp>
    </p:spTree>
    <p:extLst>
      <p:ext uri="{BB962C8B-B14F-4D97-AF65-F5344CB8AC3E}">
        <p14:creationId xmlns:p14="http://schemas.microsoft.com/office/powerpoint/2010/main" val="22265597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Партнерство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/>
              <a:t>Взаимовыгодное сотрудничество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2201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Фандрайзинг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u="sng" dirty="0" err="1"/>
              <a:t>Фандрайзинг</a:t>
            </a:r>
            <a:r>
              <a:rPr lang="ru-RU" dirty="0"/>
              <a:t>- организованный поиск и сбор финансовых и иных средств, в частности, для осуществления благотворительной поддержки социально значимых проектов, программ и акций, общественных институтов. </a:t>
            </a:r>
            <a:r>
              <a:rPr lang="ru-RU" dirty="0" err="1"/>
              <a:t>Фандрайзинг</a:t>
            </a:r>
            <a:r>
              <a:rPr lang="ru-RU" dirty="0"/>
              <a:t> предполагает сбор ресурсов разного вида. В </a:t>
            </a:r>
            <a:r>
              <a:rPr lang="ru-RU" dirty="0" err="1"/>
              <a:t>фандрайзинге</a:t>
            </a:r>
            <a:r>
              <a:rPr lang="ru-RU" dirty="0"/>
              <a:t> главное не деньги, а цели, достижение которых требует поддержки. Становление </a:t>
            </a:r>
            <a:r>
              <a:rPr lang="ru-RU" dirty="0" err="1"/>
              <a:t>фандрайзинга</a:t>
            </a:r>
            <a:r>
              <a:rPr lang="ru-RU" dirty="0"/>
              <a:t> как отдельного междисциплинарного направления связано с бурным развитием в последние десятилетия сектора некоммерческих организаций 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02085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Фандрайзинг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u="sng" dirty="0"/>
              <a:t>Цель </a:t>
            </a:r>
            <a:r>
              <a:rPr lang="ru-RU" b="1" u="sng" dirty="0" err="1"/>
              <a:t>фандрайзинга</a:t>
            </a:r>
            <a:r>
              <a:rPr lang="ru-RU" dirty="0"/>
              <a:t> - это обеспечение осуществления социально значимой деятельности.</a:t>
            </a:r>
          </a:p>
          <a:p>
            <a:r>
              <a:rPr lang="ru-RU" dirty="0"/>
              <a:t>Сферы деятельности, которые чаще всего нуждаются в поддержке: благотворительность; защита прав человека; защита окружающей среды; здоровье; искусство и культура; гуманитарные науки; естественные науки; образование; поддержка частного сектора; юриспруденция; другие.</a:t>
            </a:r>
          </a:p>
          <a:p>
            <a:r>
              <a:rPr lang="ru-RU" b="1" u="sng" dirty="0"/>
              <a:t>Задачи </a:t>
            </a:r>
            <a:r>
              <a:rPr lang="ru-RU" b="1" u="sng" dirty="0" err="1"/>
              <a:t>фандрайзинга</a:t>
            </a:r>
            <a:r>
              <a:rPr lang="ru-RU" b="1" dirty="0"/>
              <a:t>: </a:t>
            </a:r>
            <a:r>
              <a:rPr lang="ru-RU" dirty="0"/>
              <a:t>сбор средств; развитие социального партнерства; возможность открыто заявить об организации и информировать о ее целях; достижение целей организации и реализация ее программ; укрепление благополучия общества в целом.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55663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Фандрайзинг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u="sng" dirty="0"/>
              <a:t>Виды </a:t>
            </a:r>
            <a:r>
              <a:rPr lang="ru-RU" b="1" u="sng" dirty="0" err="1"/>
              <a:t>фандрайзинга</a:t>
            </a:r>
            <a:r>
              <a:rPr lang="ru-RU" dirty="0"/>
              <a:t>: </a:t>
            </a:r>
          </a:p>
          <a:p>
            <a:r>
              <a:rPr lang="ru-RU" b="1" u="sng" dirty="0"/>
              <a:t>Первый вид</a:t>
            </a:r>
            <a:r>
              <a:rPr lang="ru-RU" i="1" dirty="0"/>
              <a:t> – </a:t>
            </a:r>
            <a:r>
              <a:rPr lang="ru-RU" b="1" u="sng" dirty="0"/>
              <a:t>проектный </a:t>
            </a:r>
            <a:r>
              <a:rPr lang="ru-RU" dirty="0"/>
              <a:t>- задачи </a:t>
            </a:r>
            <a:r>
              <a:rPr lang="ru-RU" dirty="0" err="1"/>
              <a:t>фандрайзинга</a:t>
            </a:r>
            <a:r>
              <a:rPr lang="ru-RU" dirty="0"/>
              <a:t> сводятся к поступлению конкретных средств под реализацию проектов</a:t>
            </a:r>
            <a:r>
              <a:rPr lang="ru-RU" i="1" dirty="0"/>
              <a:t>. </a:t>
            </a:r>
          </a:p>
          <a:p>
            <a:r>
              <a:rPr lang="ru-RU" b="1" u="sng" dirty="0"/>
              <a:t>Второй вид</a:t>
            </a:r>
            <a:r>
              <a:rPr lang="ru-RU" i="1" dirty="0"/>
              <a:t> – </a:t>
            </a:r>
            <a:r>
              <a:rPr lang="ru-RU" b="1" u="sng" dirty="0"/>
              <a:t>оперативный</a:t>
            </a:r>
            <a:r>
              <a:rPr lang="ru-RU" i="1" dirty="0"/>
              <a:t> - </a:t>
            </a:r>
            <a:r>
              <a:rPr lang="ru-RU" dirty="0"/>
              <a:t>в случае направления привлеченных средств на покрытие текущих расходов</a:t>
            </a:r>
            <a:r>
              <a:rPr lang="ru-RU" i="1" dirty="0"/>
              <a:t>. </a:t>
            </a:r>
            <a:endParaRPr lang="ru-RU" dirty="0"/>
          </a:p>
          <a:p>
            <a:r>
              <a:rPr lang="ru-RU" b="1" dirty="0"/>
              <a:t>Источники финансирования для </a:t>
            </a:r>
            <a:r>
              <a:rPr lang="ru-RU" b="1" dirty="0" err="1"/>
              <a:t>фандрайзинга:</a:t>
            </a:r>
            <a:r>
              <a:rPr lang="ru-RU" dirty="0" err="1"/>
              <a:t>наиболее</a:t>
            </a:r>
            <a:r>
              <a:rPr lang="ru-RU" dirty="0"/>
              <a:t> традиционные на сегодняшний день для России - </a:t>
            </a:r>
            <a:r>
              <a:rPr lang="ru-RU" b="1" u="sng" dirty="0"/>
              <a:t>пожертвования, вложения спонсоров, которые приходят от частного и государственного бизнеса</a:t>
            </a:r>
            <a:r>
              <a:rPr lang="ru-RU" dirty="0"/>
              <a:t>. </a:t>
            </a:r>
            <a:r>
              <a:rPr lang="ru-RU" b="1" u="sng" dirty="0"/>
              <a:t>Затем следуют</a:t>
            </a:r>
            <a:r>
              <a:rPr lang="ru-RU" dirty="0"/>
              <a:t>: </a:t>
            </a:r>
            <a:r>
              <a:rPr lang="ru-RU" u="sng" dirty="0"/>
              <a:t>проведение целевых / благотворительных мероприятий по сбору средств</a:t>
            </a:r>
            <a:r>
              <a:rPr lang="ru-RU" dirty="0"/>
              <a:t>; </a:t>
            </a:r>
            <a:r>
              <a:rPr lang="ru-RU" u="sng" dirty="0"/>
              <a:t>гранты</a:t>
            </a:r>
            <a:r>
              <a:rPr lang="ru-RU" dirty="0"/>
              <a:t>, распределяемые зарубежными фондами (российские пока слишком малочисленны и слабы); </a:t>
            </a:r>
            <a:r>
              <a:rPr lang="ru-RU" u="sng" dirty="0"/>
              <a:t>финансирование из бюджета</a:t>
            </a:r>
            <a:r>
              <a:rPr lang="ru-RU" dirty="0"/>
              <a:t> (обычно - из местного, на уровне городских или областных комитетов по культуре, по делам молодежи и т.д.); </a:t>
            </a:r>
            <a:r>
              <a:rPr lang="ru-RU" u="sng" dirty="0"/>
              <a:t>создание малых предприятий, кооперативов, акционерных обществ</a:t>
            </a:r>
            <a:r>
              <a:rPr lang="ru-RU" dirty="0"/>
              <a:t> с целью доходов от собственной коммерческой деятельности; </a:t>
            </a:r>
            <a:r>
              <a:rPr lang="ru-RU" u="sng" dirty="0"/>
              <a:t>пожертвования частных лиц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265997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Фандрайзинг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u="sng" dirty="0"/>
              <a:t>Началу проведения</a:t>
            </a:r>
            <a:r>
              <a:rPr lang="ru-RU" dirty="0"/>
              <a:t> конкретной кампании </a:t>
            </a:r>
            <a:r>
              <a:rPr lang="ru-RU" dirty="0" err="1"/>
              <a:t>фандрайзинга</a:t>
            </a:r>
            <a:r>
              <a:rPr lang="ru-RU" dirty="0"/>
              <a:t> предшествует </a:t>
            </a:r>
            <a:r>
              <a:rPr lang="ru-RU" b="1" u="sng" dirty="0"/>
              <a:t>разработка собственно содержательной программы или проекта</a:t>
            </a:r>
            <a:r>
              <a:rPr lang="ru-RU" dirty="0"/>
              <a:t>, под которые будут привлекаться средства.</a:t>
            </a:r>
          </a:p>
          <a:p>
            <a:r>
              <a:rPr lang="ru-RU" b="1" u="sng" dirty="0"/>
              <a:t>Этапы:</a:t>
            </a:r>
            <a:endParaRPr lang="ru-RU" dirty="0"/>
          </a:p>
          <a:p>
            <a:r>
              <a:rPr lang="ru-RU" b="1" dirty="0"/>
              <a:t>1. </a:t>
            </a:r>
            <a:r>
              <a:rPr lang="ru-RU" b="1" u="sng" dirty="0"/>
              <a:t>определение потребностей планируемой акции</a:t>
            </a:r>
            <a:r>
              <a:rPr lang="ru-RU" i="1" dirty="0"/>
              <a:t>.</a:t>
            </a:r>
            <a:r>
              <a:rPr lang="ru-RU" dirty="0"/>
              <a:t> Подцель этапа можно сформулировать как анализ проблем, целей и содержания акции. Проанализировав проблемы предстоящей акции, стоит </a:t>
            </a:r>
            <a:r>
              <a:rPr lang="ru-RU" b="1" dirty="0"/>
              <a:t>определить ресурсы необходимые для </a:t>
            </a:r>
            <a:r>
              <a:rPr lang="ru-RU" b="1" dirty="0" err="1"/>
              <a:t>фандрайзинговой</a:t>
            </a:r>
            <a:r>
              <a:rPr lang="ru-RU" b="1" dirty="0"/>
              <a:t> кампании.</a:t>
            </a:r>
            <a:endParaRPr lang="ru-RU" dirty="0"/>
          </a:p>
          <a:p>
            <a:r>
              <a:rPr lang="ru-RU" b="1" u="sng" dirty="0"/>
              <a:t>2. постановка целей и задач </a:t>
            </a:r>
            <a:r>
              <a:rPr lang="ru-RU" b="1" u="sng" dirty="0" err="1"/>
              <a:t>фандрзйзинговой</a:t>
            </a:r>
            <a:r>
              <a:rPr lang="ru-RU" b="1" u="sng" dirty="0"/>
              <a:t> </a:t>
            </a:r>
            <a:r>
              <a:rPr lang="ru-RU" b="1" u="sng" dirty="0" err="1"/>
              <a:t>кампании</a:t>
            </a:r>
            <a:r>
              <a:rPr lang="ru-RU" b="1" i="1" u="sng" dirty="0" err="1"/>
              <a:t>.</a:t>
            </a:r>
            <a:r>
              <a:rPr lang="ru-RU" dirty="0" err="1"/>
              <a:t>Должны</a:t>
            </a:r>
            <a:r>
              <a:rPr lang="ru-RU" dirty="0"/>
              <a:t> быть соблюдены основные требования к формулировке цели: конкретность; реалистичность.</a:t>
            </a:r>
          </a:p>
          <a:p>
            <a:r>
              <a:rPr lang="ru-RU" b="1" u="sng" dirty="0"/>
              <a:t>3. разработка стратегии </a:t>
            </a:r>
            <a:r>
              <a:rPr lang="ru-RU" b="1" u="sng" dirty="0" err="1"/>
              <a:t>фандрзйзинговой</a:t>
            </a:r>
            <a:r>
              <a:rPr lang="ru-RU" b="1" u="sng" dirty="0"/>
              <a:t> кампании</a:t>
            </a:r>
            <a:r>
              <a:rPr lang="ru-RU" i="1" dirty="0"/>
              <a:t>. </a:t>
            </a:r>
            <a:r>
              <a:rPr lang="ru-RU" dirty="0"/>
              <a:t>Чтобы разработать адекватную стратегию, необходимо описать целевую группу, сам проект, продумать, кто будет ответственным на каждом этапе проведения кампании, проанализировать какие формы и методы деятельности можно применить в том или ином случае, определить критерии эффективности.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93903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Домашнее задание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r>
              <a:rPr lang="ru-RU" dirty="0"/>
              <a:t>Конспект </a:t>
            </a:r>
            <a:r>
              <a:rPr lang="ru-RU"/>
              <a:t>лекции выложить в ЭИОС</a:t>
            </a:r>
          </a:p>
        </p:txBody>
      </p:sp>
    </p:spTree>
    <p:extLst>
      <p:ext uri="{BB962C8B-B14F-4D97-AF65-F5344CB8AC3E}">
        <p14:creationId xmlns:p14="http://schemas.microsoft.com/office/powerpoint/2010/main" val="3732812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 запись онлайн – лекции</a:t>
            </a:r>
          </a:p>
          <a:p>
            <a:r>
              <a:rPr lang="ru-RU" dirty="0"/>
              <a:t>Бюджет РК - </a:t>
            </a:r>
            <a:r>
              <a:rPr lang="en-US" dirty="0">
                <a:hlinkClick r:id="rId2"/>
              </a:rPr>
              <a:t>https://youtu.be/DFCJFgF3i8Y</a:t>
            </a:r>
            <a:endParaRPr lang="ru-RU" dirty="0"/>
          </a:p>
          <a:p>
            <a:r>
              <a:rPr lang="ru-RU" dirty="0"/>
              <a:t>Оптимизация затрат :  </a:t>
            </a:r>
            <a:r>
              <a:rPr lang="en-US" dirty="0">
                <a:hlinkClick r:id="rId3"/>
              </a:rPr>
              <a:t>https://youtu.be/snrSuK4MPL0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84060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Основные вопросы: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894720"/>
            <a:ext cx="10058400" cy="4023360"/>
          </a:xfrm>
        </p:spPr>
        <p:txBody>
          <a:bodyPr/>
          <a:lstStyle/>
          <a:p>
            <a:r>
              <a:rPr lang="ru-RU" dirty="0"/>
              <a:t>Классификация ресурсов. Имеющиеся и привлекаемые (запрашиваемые) ресурсы. Постоянные и переменные затраты. </a:t>
            </a:r>
          </a:p>
          <a:p>
            <a:r>
              <a:rPr lang="ru-RU" dirty="0"/>
              <a:t>Основные статьи расходов бюджета PR-кампании: персонал, изготовление и распространение печатной продукции, изготовление и трансляция аудио- и видеоматериалов, аренда помещений, транспорт, связь и коммуникации, доля покрытия рисков. </a:t>
            </a:r>
          </a:p>
          <a:p>
            <a:r>
              <a:rPr lang="ru-RU" dirty="0"/>
              <a:t>Медиа-обсчет, его основные параметры.</a:t>
            </a:r>
          </a:p>
          <a:p>
            <a:r>
              <a:rPr lang="ru-RU" dirty="0"/>
              <a:t> Технологии </a:t>
            </a:r>
            <a:r>
              <a:rPr lang="ru-RU" dirty="0" err="1"/>
              <a:t>фандрайзинга</a:t>
            </a:r>
            <a:r>
              <a:rPr lang="ru-RU" dirty="0"/>
              <a:t>. </a:t>
            </a:r>
          </a:p>
          <a:p>
            <a:r>
              <a:rPr lang="ru-RU" dirty="0"/>
              <a:t>Специфика малобюджетных PR-кампаний.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78511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Почему это важно?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При планировании кампаний по связям с общественностью необходимо особое внимание уделять финансовой стороне вопроса, так как PR – это деятельность, связанная с систематическим коммерческим риском.</a:t>
            </a:r>
          </a:p>
          <a:p>
            <a:r>
              <a:rPr lang="ru-RU" dirty="0"/>
              <a:t>Проблема финансового планирования PR-кампаний стоит достаточно остро как в России, так и за рубежом. </a:t>
            </a:r>
          </a:p>
          <a:p>
            <a:r>
              <a:rPr lang="ru-RU" dirty="0"/>
              <a:t>Так, например, «канадские практики считают составление бюджета наиболее слабым звеном своей подготовки, 60% отметили, что они никогда не имели финансовой подготовки. Согласно другим исследованиям, практики паблик </a:t>
            </a:r>
            <a:r>
              <a:rPr lang="ru-RU" dirty="0" err="1"/>
              <a:t>рилейшнз</a:t>
            </a:r>
            <a:r>
              <a:rPr lang="ru-RU" dirty="0"/>
              <a:t> обычно используют свои компьютеры в качестве текстовых редакторов и настольных издательских систем, а не для работы с финансовыми данными. И все же 40% из них имеют дело с бюджетом в 1 млн. долл. и более». </a:t>
            </a:r>
            <a:r>
              <a:rPr lang="ru-RU" dirty="0" err="1"/>
              <a:t>Катлип</a:t>
            </a:r>
            <a:r>
              <a:rPr lang="ru-RU" dirty="0"/>
              <a:t> С.М.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0668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Российская практика финансирования деятельности по связям с общественностью в первые годы своего развития была связана с распространением «нелегальных финансовых отношений» и так называемого «черного пиара», когда «отношения между заказчиком и исполнителем оформляются договором, редко когда отражающим реальные суммы».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170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37014" y="67039"/>
            <a:ext cx="7739743" cy="754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377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Принципы составления бюджета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все бюджетные расходы должны быть сгруппированы по целевым статьям-программам; </a:t>
            </a:r>
          </a:p>
          <a:p>
            <a:r>
              <a:rPr lang="ru-RU" dirty="0"/>
              <a:t>каждая целевая статья должна иметь ответственное лицо-исполнителя; </a:t>
            </a:r>
          </a:p>
          <a:p>
            <a:r>
              <a:rPr lang="ru-RU" dirty="0"/>
              <a:t>проект каждой целевой статьи должен содержать описание запланированной деятельности, финансовый план, организационный план, копии контрактов, лицензий и других необходимых документов); </a:t>
            </a:r>
          </a:p>
          <a:p>
            <a:r>
              <a:rPr lang="ru-RU" dirty="0"/>
              <a:t>расходы должны осуществляться в оптимальном порядке, то есть соотноситься с расходами организации; </a:t>
            </a:r>
          </a:p>
          <a:p>
            <a:r>
              <a:rPr lang="ru-RU" dirty="0"/>
              <a:t>- в случае необходимости получения кредита следует выбрать наиболее выгодные условия его обслуживания.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51627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89054"/>
          </a:xfrm>
        </p:spPr>
        <p:txBody>
          <a:bodyPr/>
          <a:lstStyle/>
          <a:p>
            <a:r>
              <a:rPr lang="ru-RU" dirty="0"/>
              <a:t>Методы определения бюджета (2)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38331" y="1296488"/>
            <a:ext cx="7665628" cy="431849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42900" y="5614987"/>
            <a:ext cx="1164227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/>
              <a:t>Пичурин</a:t>
            </a:r>
            <a:r>
              <a:rPr lang="ru-RU" dirty="0"/>
              <a:t>, И. И. Основы маркетинга. Теория и практика : учебное пособие для студентов вузов, обучающихся по специальностям «Коммерция (торговое дело)», «Маркетинг» / И. И. </a:t>
            </a:r>
            <a:r>
              <a:rPr lang="ru-RU" dirty="0" err="1"/>
              <a:t>Пичурин</a:t>
            </a:r>
            <a:r>
              <a:rPr lang="ru-RU" dirty="0"/>
              <a:t>, О. В. Обухов, Н. Д. </a:t>
            </a:r>
            <a:r>
              <a:rPr lang="ru-RU" dirty="0" err="1"/>
              <a:t>Эриашвили</a:t>
            </a:r>
            <a:r>
              <a:rPr lang="ru-RU" dirty="0"/>
              <a:t>. — Москва : ЮНИТИ-ДАНА, 2012. — 383 c. — ISBN 978-5-238-02090-7. — Текст : электронный // Электронно-библиотечная система IPR BOOKS : [сайт]. — URL: http://www.iprbookshop.ru/8110.html (дата обращения: 14.04.2020). — Режим доступа: для </a:t>
            </a:r>
            <a:r>
              <a:rPr lang="ru-RU" dirty="0" err="1"/>
              <a:t>авторизир</a:t>
            </a:r>
            <a:r>
              <a:rPr lang="ru-RU" dirty="0"/>
              <a:t>. пользователей</a:t>
            </a:r>
          </a:p>
        </p:txBody>
      </p:sp>
    </p:spTree>
    <p:extLst>
      <p:ext uri="{BB962C8B-B14F-4D97-AF65-F5344CB8AC3E}">
        <p14:creationId xmlns:p14="http://schemas.microsoft.com/office/powerpoint/2010/main" val="36350787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Бюджет PR-кампании включает следующие элементы (с позиции агентства)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/>
          </a:p>
          <a:p>
            <a:r>
              <a:rPr lang="ru-RU" dirty="0"/>
              <a:t>1.    ТРУД. Причем не только тех, кто непосредственно занимается кам­панией, но и обслуживающего персонала: секретарей, бухгалтеров и т.д.</a:t>
            </a:r>
          </a:p>
          <a:p>
            <a:r>
              <a:rPr lang="ru-RU" dirty="0"/>
              <a:t>2.    ОБСЛУЖИВАНИЕ ОФИСА. Сюда относятся фиксированные "платежи за аренду, отопление, электричество, пользование различными : видами связи, уборку, а также налоги и страховка.</a:t>
            </a:r>
          </a:p>
          <a:p>
            <a:r>
              <a:rPr lang="ru-RU" dirty="0"/>
              <a:t>3.   МАТЕРИАЛЫ. Здесь имеются в виду аудио-, видео-, фотоаппаратура и принадлежности к ней; выставочные стенды, наглядные материалы, канцелярские принадлежности, стоимость печати и почтовых тарифов.</a:t>
            </a:r>
          </a:p>
          <a:p>
            <a:r>
              <a:rPr lang="ru-RU" dirty="0"/>
              <a:t>4.    ПРОЧИЕ РАСХОДЫ. Предполагаются затраты на оплату поездок,</a:t>
            </a:r>
            <a:br>
              <a:rPr lang="ru-RU" dirty="0"/>
            </a:br>
            <a:r>
              <a:rPr lang="ru-RU" dirty="0"/>
              <a:t>питание и проживание в отеле и специальные расходы по организации PR-событий: использование </a:t>
            </a:r>
            <a:r>
              <a:rPr lang="ru-RU" dirty="0" err="1"/>
              <a:t>звукоусилительной</a:t>
            </a:r>
            <a:r>
              <a:rPr lang="ru-RU" dirty="0"/>
              <a:t> техники, экранов, про­сторов, транспорта для перевозки людей, конструкций и т.д.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2248757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1351</TotalTime>
  <Words>1261</Words>
  <Application>Microsoft Office PowerPoint</Application>
  <PresentationFormat>Широкоэкранный</PresentationFormat>
  <Paragraphs>70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Calibri</vt:lpstr>
      <vt:lpstr>Calibri Light</vt:lpstr>
      <vt:lpstr>Ретро</vt:lpstr>
      <vt:lpstr>  Особенности ресурсного и бюджетного планирования PR-кампаний  </vt:lpstr>
      <vt:lpstr>Презентация PowerPoint</vt:lpstr>
      <vt:lpstr>Основные вопросы: </vt:lpstr>
      <vt:lpstr>Почему это важно?</vt:lpstr>
      <vt:lpstr>Презентация PowerPoint</vt:lpstr>
      <vt:lpstr>Презентация PowerPoint</vt:lpstr>
      <vt:lpstr>Принципы составления бюджета</vt:lpstr>
      <vt:lpstr>Методы определения бюджета (2)</vt:lpstr>
      <vt:lpstr>Бюджет PR-кампании включает следующие элементы (с позиции агентства)</vt:lpstr>
      <vt:lpstr>Методы составления бюджета</vt:lpstr>
      <vt:lpstr>Медиапланирование </vt:lpstr>
      <vt:lpstr>Оптимизация рекламных затрат</vt:lpstr>
      <vt:lpstr>Партнерство </vt:lpstr>
      <vt:lpstr>Фандрайзинг </vt:lpstr>
      <vt:lpstr>Фандрайзинг </vt:lpstr>
      <vt:lpstr>Фандрайзинг </vt:lpstr>
      <vt:lpstr>Фандрайзинг </vt:lpstr>
      <vt:lpstr>Домашнее задание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ресурсного и бюджетного планирования PR-кампаний</dc:title>
  <dc:creator>Пользователь Windows</dc:creator>
  <cp:lastModifiedBy>User User</cp:lastModifiedBy>
  <cp:revision>15</cp:revision>
  <dcterms:created xsi:type="dcterms:W3CDTF">2020-04-13T04:15:08Z</dcterms:created>
  <dcterms:modified xsi:type="dcterms:W3CDTF">2020-11-23T04:31:49Z</dcterms:modified>
</cp:coreProperties>
</file>