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74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2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6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549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5133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48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031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60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35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73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62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18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65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02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5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49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21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72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9DE7CD-5AC0-477E-A92D-06D006D9209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C043B88-7868-4965-8C94-44B0AE842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638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icLic-CUWr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3382124"/>
          </a:xfrm>
        </p:spPr>
        <p:txBody>
          <a:bodyPr>
            <a:normAutofit/>
          </a:bodyPr>
          <a:lstStyle/>
          <a:p>
            <a:r>
              <a:rPr lang="ru-RU" sz="5400" dirty="0"/>
              <a:t>Тема 2.</a:t>
            </a:r>
            <a:r>
              <a:rPr lang="ru-RU" sz="5400" b="1" dirty="0"/>
              <a:t> Проектирование </a:t>
            </a:r>
            <a:br>
              <a:rPr lang="ru-RU" sz="5400" b="1" dirty="0"/>
            </a:br>
            <a:r>
              <a:rPr lang="ru-RU" sz="5400" b="1" dirty="0"/>
              <a:t>PR-кампаний</a:t>
            </a:r>
            <a:br>
              <a:rPr lang="ru-RU" sz="5400" b="1" dirty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1411" y="4743967"/>
            <a:ext cx="9440034" cy="1049867"/>
          </a:xfrm>
        </p:spPr>
        <p:txBody>
          <a:bodyPr/>
          <a:lstStyle/>
          <a:p>
            <a:pPr algn="r"/>
            <a:r>
              <a:rPr lang="ru-RU" dirty="0"/>
              <a:t>Курс: Организация и проведение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364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Жизненный цикл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endParaRPr lang="ru-RU" dirty="0">
              <a:effectLst/>
            </a:endParaRPr>
          </a:p>
          <a:p>
            <a:pPr marL="36900" indent="0">
              <a:buNone/>
            </a:pPr>
            <a:r>
              <a:rPr lang="ru-RU" sz="2400" dirty="0">
                <a:effectLst/>
              </a:rPr>
              <a:t>Проект может быть разбит (декомпозирован)  как на </a:t>
            </a:r>
            <a:r>
              <a:rPr lang="ru-RU" sz="2400" dirty="0" err="1">
                <a:effectLst/>
              </a:rPr>
              <a:t>подпроекты</a:t>
            </a:r>
            <a:r>
              <a:rPr lang="ru-RU" sz="2400" dirty="0">
                <a:effectLst/>
              </a:rPr>
              <a:t>, так и на фазы. </a:t>
            </a:r>
          </a:p>
          <a:p>
            <a:pPr marL="36900" indent="0">
              <a:buNone/>
            </a:pPr>
            <a:endParaRPr lang="ru-RU" sz="2400" dirty="0">
              <a:effectLst/>
            </a:endParaRPr>
          </a:p>
          <a:p>
            <a:pPr marL="36900" indent="0">
              <a:buNone/>
            </a:pPr>
            <a:r>
              <a:rPr lang="ru-RU" sz="2400" dirty="0">
                <a:effectLst/>
              </a:rPr>
              <a:t>Совокупность временных фаз представляет собой жизненный цикл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244338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Разработка плана проекта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368" y="1734207"/>
            <a:ext cx="10353762" cy="4519448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1. определение цели проекта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2. создание диаграммы действий. 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pPr marL="36900" indent="0">
              <a:buNone/>
            </a:pPr>
            <a:r>
              <a:rPr lang="ru-RU" dirty="0">
                <a:effectLst/>
              </a:rPr>
              <a:t>Диаграмма строится в виде дерева. Пусть по проекту надо построить дом. 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Назовём верхний узел «построить дом». Он разбивается на основные части: «сделать фундамент», «построить стены» и «установить крышу».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«Сделать фундамент» можно разбить на части «выкопать яму» и «вбить сваи». Чтобы вбить сваи надо «привезти сваи» и «обеспечить спецтехнику», и т. д.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 Для конечных задач устанавливается время на их реализацию – </a:t>
            </a:r>
            <a:r>
              <a:rPr lang="ru-RU" b="1" dirty="0">
                <a:effectLst/>
              </a:rPr>
              <a:t>контрольные точки, </a:t>
            </a:r>
            <a:r>
              <a:rPr lang="ru-RU" b="1" dirty="0" err="1">
                <a:effectLst/>
              </a:rPr>
              <a:t>дедлайн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754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Декомпозиция целей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869084"/>
            <a:ext cx="10626565" cy="4058751"/>
          </a:xfrm>
        </p:spPr>
        <p:txBody>
          <a:bodyPr/>
          <a:lstStyle/>
          <a:p>
            <a:r>
              <a:rPr lang="ru-RU" dirty="0">
                <a:effectLst/>
              </a:rPr>
              <a:t>процесс  деления крупной цели  на более мелкие составляющие. Процесс деления производится до тех пор, когда конечный элемент дерева становится очевидной задачей для исполнителя. Пример: если для исполнителя задача «установить крышу» очевидна и понятна, то дальнейшая декомпозиция целей не нужна. В коммуникациях это может быть задача: написать статью, сделать макет …</a:t>
            </a:r>
          </a:p>
          <a:p>
            <a:endParaRPr lang="ru-RU" dirty="0">
              <a:effectLst/>
            </a:endParaRPr>
          </a:p>
          <a:p>
            <a:r>
              <a:rPr lang="ru-RU" dirty="0">
                <a:effectLst/>
              </a:rPr>
              <a:t>Между зависимыми задачами устанавливаются взаимосвязи, после чего древовидную структуру переводят к диаграмме </a:t>
            </a:r>
            <a:r>
              <a:rPr lang="ru-RU" dirty="0" err="1">
                <a:effectLst/>
              </a:rPr>
              <a:t>Ганта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269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Диаграмма  </a:t>
            </a:r>
            <a:r>
              <a:rPr lang="ru-RU" dirty="0" err="1">
                <a:effectLst/>
              </a:rPr>
              <a:t>Ганта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Генри Л. </a:t>
            </a:r>
            <a:r>
              <a:rPr lang="ru-RU" dirty="0" err="1">
                <a:effectLst/>
              </a:rPr>
              <a:t>Гант</a:t>
            </a:r>
            <a:r>
              <a:rPr lang="ru-RU" dirty="0">
                <a:effectLst/>
              </a:rPr>
              <a:t> разработал первый вариант в 1910 г </a:t>
            </a:r>
          </a:p>
          <a:p>
            <a:endParaRPr lang="ru-RU" dirty="0">
              <a:effectLst/>
            </a:endParaRPr>
          </a:p>
          <a:p>
            <a:endParaRPr lang="ru-RU" dirty="0"/>
          </a:p>
        </p:txBody>
      </p:sp>
      <p:pic>
        <p:nvPicPr>
          <p:cNvPr id="4" name="Рисунок 3" descr="https://dic.academic.ru/pictures/wiki/files/71/Gantt_diagram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635" y="2470434"/>
            <a:ext cx="8681544" cy="3320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121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Диаграмма </a:t>
            </a:r>
            <a:r>
              <a:rPr lang="ru-RU" dirty="0" err="1">
                <a:effectLst/>
              </a:rPr>
              <a:t>Ганта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4" y="1732449"/>
            <a:ext cx="10626565" cy="4594779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effectLst/>
              </a:rPr>
              <a:t> состоит из полос, ориентированных вдоль оси времени. </a:t>
            </a:r>
          </a:p>
          <a:p>
            <a:r>
              <a:rPr lang="ru-RU" dirty="0">
                <a:effectLst/>
              </a:rPr>
              <a:t>Каждая полоса на диаграмме  представляет отдельную задачу в составе проекта (вид работы), </a:t>
            </a:r>
          </a:p>
          <a:p>
            <a:r>
              <a:rPr lang="ru-RU" dirty="0">
                <a:effectLst/>
              </a:rPr>
              <a:t>её концы — моменты начала и завершения работы, её протяженность — длительность работы. </a:t>
            </a:r>
          </a:p>
          <a:p>
            <a:r>
              <a:rPr lang="ru-RU" dirty="0">
                <a:effectLst/>
              </a:rPr>
              <a:t>Вертикальной осью диаграммы служит перечень задач. Кроме того, на диаграмме могут быть            отмечены совокупные задачи, проценты завершения, указатели последовательности и зависимости работ, метки ключевых моментов (вехи), метка текущего момента времени «</a:t>
            </a:r>
            <a:r>
              <a:rPr lang="ru-RU" dirty="0" err="1">
                <a:effectLst/>
              </a:rPr>
              <a:t>Cегодня</a:t>
            </a:r>
            <a:r>
              <a:rPr lang="ru-RU" dirty="0">
                <a:effectLst/>
              </a:rPr>
              <a:t>» и др.</a:t>
            </a:r>
          </a:p>
          <a:p>
            <a:r>
              <a:rPr lang="ru-RU" dirty="0">
                <a:effectLst/>
              </a:rPr>
              <a:t> Получаются цепочки задач, связанных по последовательности и исполнителю. </a:t>
            </a:r>
          </a:p>
          <a:p>
            <a:r>
              <a:rPr lang="ru-RU" dirty="0">
                <a:effectLst/>
              </a:rPr>
              <a:t>Время, которое будет затрачено на самую длинную цепочку можно принять за время реализации      проекта. Обычно это время умножают в 1,3-2 раза, учитывая возможность форс-мажорных обстоятельств при реализации.</a:t>
            </a:r>
          </a:p>
          <a:p>
            <a:r>
              <a:rPr lang="ru-RU" dirty="0">
                <a:effectLst/>
              </a:rPr>
              <a:t>По основным частям, на которые был разбит проект (фундамент, стены, крыша), устанавливают контрольные точки. В контрольных точках менеджер проекта сравнивает планируемый результат           с реальным и корректирует дальнейший план 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883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Выполнить декомпозицию цели:</a:t>
            </a:r>
          </a:p>
          <a:p>
            <a:r>
              <a:rPr lang="ru-RU" dirty="0"/>
              <a:t>1)  угостить гостей вкусным тортом (салатом, борщом…) собственного приготовления</a:t>
            </a:r>
          </a:p>
          <a:p>
            <a:r>
              <a:rPr lang="ru-RU" dirty="0"/>
              <a:t>2) организовать и провести тематическую  вечеринку на тему Хэллоуин для студентов 3 курса ГФ </a:t>
            </a:r>
            <a:r>
              <a:rPr lang="ru-RU" dirty="0" err="1"/>
              <a:t>СибГУТИ</a:t>
            </a:r>
            <a:r>
              <a:rPr lang="ru-RU" dirty="0"/>
              <a:t> на базе Подземки 21.10.20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609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878" y="2123090"/>
            <a:ext cx="10353762" cy="970450"/>
          </a:xfrm>
        </p:spPr>
        <p:txBody>
          <a:bodyPr>
            <a:normAutofit/>
          </a:bodyPr>
          <a:lstStyle/>
          <a:p>
            <a:r>
              <a:rPr lang="ru-RU" sz="4400" b="1" dirty="0"/>
              <a:t>2.1. Понятие проекта PR-кампании</a:t>
            </a:r>
          </a:p>
        </p:txBody>
      </p:sp>
    </p:spTree>
    <p:extLst>
      <p:ext uri="{BB962C8B-B14F-4D97-AF65-F5344CB8AC3E}">
        <p14:creationId xmlns:p14="http://schemas.microsoft.com/office/powerpoint/2010/main" val="361018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Запись онлайн-трансляции лекции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91559"/>
            <a:ext cx="10353762" cy="3699641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https://youtu.be/icLic-CUWrQ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81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Отличие  PR-проекта 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от PR-кампании и PR-акции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0940" y="2163373"/>
            <a:ext cx="10353762" cy="4058751"/>
          </a:xfrm>
        </p:spPr>
        <p:txBody>
          <a:bodyPr>
            <a:normAutofit/>
          </a:bodyPr>
          <a:lstStyle/>
          <a:p>
            <a:r>
              <a:rPr lang="ru-RU" b="1" dirty="0">
                <a:effectLst/>
              </a:rPr>
              <a:t>PR-технология</a:t>
            </a:r>
            <a:r>
              <a:rPr lang="ru-RU" dirty="0">
                <a:effectLst/>
              </a:rPr>
              <a:t>  —  это отдельные </a:t>
            </a:r>
            <a:r>
              <a:rPr lang="ru-RU" b="1" u="sng" dirty="0">
                <a:effectLst/>
              </a:rPr>
              <a:t>инструменты</a:t>
            </a:r>
            <a:r>
              <a:rPr lang="ru-RU" dirty="0">
                <a:effectLst/>
              </a:rPr>
              <a:t>, которые используются для реализации кампаний и акций. Главной целью PR-технологии является формирование эффективной коммуникации между социальным субъектом PR и его общественностью, с целью оптимизации коммуникационной среды.</a:t>
            </a:r>
          </a:p>
          <a:p>
            <a:r>
              <a:rPr lang="ru-RU" b="1" dirty="0">
                <a:effectLst/>
              </a:rPr>
              <a:t>PR-кампания</a:t>
            </a:r>
            <a:r>
              <a:rPr lang="ru-RU" dirty="0">
                <a:effectLst/>
              </a:rPr>
              <a:t> — это комплексный долгосрочный </a:t>
            </a:r>
            <a:r>
              <a:rPr lang="ru-RU" b="1" u="sng" dirty="0">
                <a:effectLst/>
              </a:rPr>
              <a:t>проект</a:t>
            </a:r>
            <a:r>
              <a:rPr lang="ru-RU" b="1" dirty="0">
                <a:effectLst/>
              </a:rPr>
              <a:t>,</a:t>
            </a:r>
            <a:r>
              <a:rPr lang="ru-RU" dirty="0">
                <a:effectLst/>
              </a:rPr>
              <a:t> в котором используются PR-технологии. PR-кампания, подготавливает почву для проведения дальнейших </a:t>
            </a:r>
            <a:r>
              <a:rPr lang="ru-RU" b="1" dirty="0">
                <a:effectLst/>
              </a:rPr>
              <a:t>PR-мероприятий</a:t>
            </a:r>
            <a:r>
              <a:rPr lang="ru-RU" dirty="0">
                <a:effectLst/>
              </a:rPr>
              <a:t> (текущей PR-деятельности).</a:t>
            </a:r>
          </a:p>
          <a:p>
            <a:r>
              <a:rPr lang="ru-RU" b="1" dirty="0">
                <a:effectLst/>
              </a:rPr>
              <a:t>PR-акция</a:t>
            </a:r>
            <a:r>
              <a:rPr lang="ru-RU" dirty="0">
                <a:effectLst/>
              </a:rPr>
              <a:t> же является единовременным </a:t>
            </a:r>
            <a:r>
              <a:rPr lang="ru-RU" b="1" u="sng" dirty="0">
                <a:effectLst/>
              </a:rPr>
              <a:t>мероприятие</a:t>
            </a:r>
            <a:r>
              <a:rPr lang="ru-RU" u="sng" dirty="0">
                <a:effectLst/>
              </a:rPr>
              <a:t>м</a:t>
            </a:r>
            <a:r>
              <a:rPr lang="ru-RU" dirty="0">
                <a:effectLst/>
              </a:rPr>
              <a:t>, проводимая с целью решения конкретных, срочных задач, например, увеличение уровня продаж.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39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PR-проект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3" y="1732449"/>
            <a:ext cx="10574013" cy="4058751"/>
          </a:xfrm>
        </p:spPr>
        <p:txBody>
          <a:bodyPr>
            <a:normAutofit lnSpcReduction="10000"/>
          </a:bodyPr>
          <a:lstStyle/>
          <a:p>
            <a:r>
              <a:rPr lang="ru-RU" dirty="0">
                <a:effectLst/>
              </a:rPr>
              <a:t>Рассмотрим общее понятие проекта </a:t>
            </a:r>
          </a:p>
          <a:p>
            <a:r>
              <a:rPr lang="ru-RU" b="1" dirty="0" err="1">
                <a:effectLst/>
              </a:rPr>
              <a:t>Прое́кт</a:t>
            </a:r>
            <a:r>
              <a:rPr lang="ru-RU" dirty="0">
                <a:effectLst/>
              </a:rPr>
              <a:t> (от лат.  </a:t>
            </a:r>
            <a:r>
              <a:rPr lang="la-Latn" i="1" dirty="0">
                <a:effectLst/>
              </a:rPr>
              <a:t>projectus</a:t>
            </a:r>
            <a:r>
              <a:rPr lang="ru-RU" dirty="0">
                <a:effectLst/>
              </a:rPr>
              <a:t> — </a:t>
            </a:r>
            <a:r>
              <a:rPr lang="ru-RU" i="1" dirty="0">
                <a:effectLst/>
              </a:rPr>
              <a:t>брошенный вперед, выступающий, выдающийся вперёд</a:t>
            </a:r>
            <a:r>
              <a:rPr lang="ru-RU" dirty="0">
                <a:effectLst/>
              </a:rPr>
              <a:t>) — согласно новому стандарту </a:t>
            </a:r>
            <a:r>
              <a:rPr lang="en-US" dirty="0">
                <a:effectLst/>
              </a:rPr>
              <a:t>ISO 21500  –</a:t>
            </a:r>
            <a:r>
              <a:rPr lang="ru-RU" dirty="0">
                <a:effectLst/>
              </a:rPr>
              <a:t>уникальный</a:t>
            </a:r>
            <a:r>
              <a:rPr lang="en-US" dirty="0">
                <a:effectLst/>
              </a:rPr>
              <a:t> </a:t>
            </a:r>
            <a:r>
              <a:rPr lang="ru-RU" dirty="0">
                <a:effectLst/>
              </a:rPr>
              <a:t> набор процессов, состоящих из скоординированных и управляемых</a:t>
            </a:r>
            <a:r>
              <a:rPr lang="en-US" dirty="0">
                <a:effectLst/>
              </a:rPr>
              <a:t>        </a:t>
            </a:r>
            <a:r>
              <a:rPr lang="ru-RU" dirty="0">
                <a:effectLst/>
              </a:rPr>
              <a:t> задач с начальной и конечной датами, предпринятых для достижения цели. </a:t>
            </a:r>
            <a:r>
              <a:rPr lang="en-US" dirty="0">
                <a:effectLst/>
              </a:rPr>
              <a:t>             </a:t>
            </a:r>
            <a:r>
              <a:rPr lang="ru-RU" dirty="0">
                <a:effectLst/>
              </a:rPr>
              <a:t>Достижение цели проекта требует получения результатов, соответствующих </a:t>
            </a:r>
            <a:r>
              <a:rPr lang="en-US" dirty="0">
                <a:effectLst/>
              </a:rPr>
              <a:t>               </a:t>
            </a:r>
            <a:r>
              <a:rPr lang="ru-RU" dirty="0">
                <a:effectLst/>
              </a:rPr>
              <a:t>определенным заранее требованиям, в том числе ограничения на получения </a:t>
            </a:r>
            <a:r>
              <a:rPr lang="ru-RU" dirty="0" err="1">
                <a:effectLst/>
              </a:rPr>
              <a:t>резуль</a:t>
            </a:r>
            <a:r>
              <a:rPr lang="en-US" dirty="0">
                <a:effectLst/>
              </a:rPr>
              <a:t>-</a:t>
            </a:r>
            <a:r>
              <a:rPr lang="ru-RU" dirty="0">
                <a:effectLst/>
              </a:rPr>
              <a:t>татов, таких как время, деньги и ресурсы.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r>
              <a:rPr lang="ru-RU" dirty="0">
                <a:effectLst/>
              </a:rPr>
              <a:t>Проект — это работы, планы, мероприятия и другие задачи, направленные на создание нового продукта (в нашем случае, пиар-кампании или пиар-акции)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933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Проектная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944414"/>
            <a:ext cx="10353762" cy="4445876"/>
          </a:xfrm>
        </p:spPr>
        <p:txBody>
          <a:bodyPr>
            <a:normAutofit fontScale="9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       Выполнение проекта составляет </a:t>
            </a:r>
            <a:r>
              <a:rPr lang="ru-RU" i="1" dirty="0">
                <a:effectLst/>
              </a:rPr>
              <a:t>проектную деятельность</a:t>
            </a:r>
            <a:r>
              <a:rPr lang="ru-RU" dirty="0">
                <a:effectLst/>
              </a:rPr>
              <a:t>, которая включает:</a:t>
            </a:r>
          </a:p>
          <a:p>
            <a:pPr lvl="0"/>
            <a:r>
              <a:rPr lang="ru-RU" dirty="0">
                <a:effectLst/>
              </a:rPr>
              <a:t>проведение управленческих мероприятий (проектное управление) для решения разных производственных задач;</a:t>
            </a:r>
          </a:p>
          <a:p>
            <a:pPr lvl="0"/>
            <a:r>
              <a:rPr lang="ru-RU" dirty="0">
                <a:effectLst/>
              </a:rPr>
              <a:t>решение специализированной задачи:</a:t>
            </a:r>
          </a:p>
          <a:p>
            <a:pPr lvl="0"/>
            <a:r>
              <a:rPr lang="ru-RU" dirty="0">
                <a:effectLst/>
              </a:rPr>
              <a:t>разработка продукции для заказчика. </a:t>
            </a:r>
          </a:p>
          <a:p>
            <a:pPr lvl="0"/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       Продуктами проекта могут быть: </a:t>
            </a:r>
          </a:p>
          <a:p>
            <a:pPr lvl="0"/>
            <a:r>
              <a:rPr lang="ru-RU" dirty="0">
                <a:effectLst/>
              </a:rPr>
              <a:t>результаты маркетинговых исследований, </a:t>
            </a:r>
          </a:p>
          <a:p>
            <a:pPr lvl="0"/>
            <a:r>
              <a:rPr lang="ru-RU" dirty="0">
                <a:effectLst/>
              </a:rPr>
              <a:t>разработка концепции коммуникационной или пиар-кампании  и т.д.; </a:t>
            </a:r>
          </a:p>
          <a:p>
            <a:pPr lvl="0"/>
            <a:r>
              <a:rPr lang="ru-RU" dirty="0">
                <a:effectLst/>
              </a:rPr>
              <a:t>программное обеспечение (разработка мобильного приложения и т.п.); </a:t>
            </a:r>
          </a:p>
          <a:p>
            <a:pPr lvl="0"/>
            <a:r>
              <a:rPr lang="ru-RU" dirty="0">
                <a:effectLst/>
              </a:rPr>
              <a:t>решение внутренних  задач фирмы через организацию внутренних коммуникаций; </a:t>
            </a:r>
          </a:p>
          <a:p>
            <a:pPr lvl="0"/>
            <a:r>
              <a:rPr lang="ru-RU" dirty="0">
                <a:effectLst/>
              </a:rPr>
              <a:t>и др.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015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характеристики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4" y="1732449"/>
            <a:ext cx="10479419" cy="4058751"/>
          </a:xfrm>
        </p:spPr>
        <p:txBody>
          <a:bodyPr/>
          <a:lstStyle/>
          <a:p>
            <a:pPr lvl="0"/>
            <a:r>
              <a:rPr lang="ru-RU" sz="2400" dirty="0">
                <a:effectLst/>
              </a:rPr>
              <a:t>Временность — любой проект имеет четкие </a:t>
            </a:r>
            <a:r>
              <a:rPr lang="ru-RU" sz="2400" dirty="0" err="1">
                <a:effectLst/>
              </a:rPr>
              <a:t>временны́е</a:t>
            </a:r>
            <a:r>
              <a:rPr lang="ru-RU" sz="2400" dirty="0">
                <a:effectLst/>
              </a:rPr>
              <a:t> рамки .</a:t>
            </a:r>
          </a:p>
          <a:p>
            <a:pPr lvl="0"/>
            <a:r>
              <a:rPr lang="ru-RU" sz="2400" dirty="0">
                <a:effectLst/>
              </a:rPr>
              <a:t>Уникальные продукты, услуги, результаты -проект должен порождать уникальные результаты, достижения,          продукты.</a:t>
            </a:r>
          </a:p>
          <a:p>
            <a:pPr lvl="0"/>
            <a:r>
              <a:rPr lang="ru-RU" sz="2400" dirty="0">
                <a:effectLst/>
              </a:rPr>
              <a:t>Последовательная разработка —любой проект развивается во времени, проходя через определенные ранее этапы или шаги, но при этом составление спецификаций          проекта строго ограничивается содержанием, установленным на этапе начала.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0521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Конечный результат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954924"/>
            <a:ext cx="10353762" cy="3836276"/>
          </a:xfrm>
        </p:spPr>
        <p:txBody>
          <a:bodyPr/>
          <a:lstStyle/>
          <a:p>
            <a:pPr marL="36900" indent="0">
              <a:buNone/>
            </a:pPr>
            <a:r>
              <a:rPr lang="ru-RU" sz="2400" dirty="0">
                <a:effectLst/>
              </a:rPr>
              <a:t>должен быть уникален</a:t>
            </a:r>
          </a:p>
          <a:p>
            <a:pPr marL="36900" indent="0">
              <a:buNone/>
            </a:pPr>
            <a:endParaRPr lang="ru-RU" sz="1100" dirty="0">
              <a:effectLst/>
            </a:endParaRPr>
          </a:p>
          <a:p>
            <a:pPr marL="36900" indent="0">
              <a:buNone/>
            </a:pPr>
            <a:r>
              <a:rPr lang="ru-RU" sz="2400" dirty="0">
                <a:effectLst/>
              </a:rPr>
              <a:t>обладает рядом характеристик:</a:t>
            </a:r>
          </a:p>
          <a:p>
            <a:pPr lvl="0"/>
            <a:r>
              <a:rPr lang="ru-RU" dirty="0">
                <a:effectLst/>
              </a:rPr>
              <a:t>Выполняется людьми</a:t>
            </a:r>
          </a:p>
          <a:p>
            <a:pPr lvl="0"/>
            <a:r>
              <a:rPr lang="ru-RU" dirty="0">
                <a:effectLst/>
              </a:rPr>
              <a:t>Ограничен доступностью ресурсов</a:t>
            </a:r>
          </a:p>
          <a:p>
            <a:pPr lvl="0"/>
            <a:r>
              <a:rPr lang="ru-RU" dirty="0">
                <a:effectLst/>
              </a:rPr>
              <a:t>Планируется, исполняется и управляется.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349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Окружение проекта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899579"/>
          </a:xfrm>
        </p:spPr>
        <p:txBody>
          <a:bodyPr>
            <a:normAutofit fontScale="9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Каждый проект развивается в определенной среде. Причем независимо от того, какой предметной области он принадлежит, эта среда напрямую влияет на проект. </a:t>
            </a:r>
          </a:p>
          <a:p>
            <a:pPr marL="36900" indent="0">
              <a:buNone/>
            </a:pPr>
            <a:endParaRPr lang="ru-RU" dirty="0">
              <a:effectLst/>
            </a:endParaRPr>
          </a:p>
          <a:p>
            <a:pPr marL="36900" indent="0">
              <a:buNone/>
            </a:pPr>
            <a:r>
              <a:rPr lang="ru-RU" dirty="0">
                <a:effectLst/>
              </a:rPr>
              <a:t>Категории воздействий:</a:t>
            </a:r>
          </a:p>
          <a:p>
            <a:pPr lvl="0"/>
            <a:r>
              <a:rPr lang="ru-RU" dirty="0">
                <a:effectLst/>
              </a:rPr>
              <a:t>Социально- культурное окружение (нравы и обычаи местности, этические соображения проектной деятельности и т. д.)</a:t>
            </a:r>
          </a:p>
          <a:p>
            <a:pPr lvl="0"/>
            <a:r>
              <a:rPr lang="ru-RU" dirty="0">
                <a:effectLst/>
              </a:rPr>
              <a:t>Международно-политическое окружение (политическая ситуация на территории, экономическое влияние, ресурсоемкость местности и т. д.)</a:t>
            </a:r>
          </a:p>
          <a:p>
            <a:pPr lvl="0"/>
            <a:r>
              <a:rPr lang="ru-RU" dirty="0">
                <a:effectLst/>
              </a:rPr>
              <a:t>Окружающая среда (экологические параметры, наличие природных ресурсов и т. д.)</a:t>
            </a:r>
          </a:p>
          <a:p>
            <a:pPr marL="36900" lvl="0" indent="0">
              <a:buNone/>
            </a:pPr>
            <a:endParaRPr lang="ru-RU" dirty="0">
              <a:effectLst/>
            </a:endParaRPr>
          </a:p>
          <a:p>
            <a:pPr marL="36900" lvl="0" indent="0">
              <a:buNone/>
            </a:pPr>
            <a:r>
              <a:rPr lang="ru-RU" dirty="0">
                <a:effectLst/>
              </a:rPr>
              <a:t>Окружение проекта может изменяться в ходе его выполнения, изменяя свое влияние на него. Такие изменения бывают как позитивными, так и негативными. Важно в процессе реализации  отслеживать и управлять  изменениями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924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Сланец</Template>
  <TotalTime>211</TotalTime>
  <Words>923</Words>
  <Application>Microsoft Office PowerPoint</Application>
  <PresentationFormat>Широкоэкранный</PresentationFormat>
  <Paragraphs>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Calisto MT</vt:lpstr>
      <vt:lpstr>Wingdings 2</vt:lpstr>
      <vt:lpstr>Сланец</vt:lpstr>
      <vt:lpstr>Тема 2. Проектирование  PR-кампаний </vt:lpstr>
      <vt:lpstr>2.1. Понятие проекта PR-кампании</vt:lpstr>
      <vt:lpstr>Запись онлайн-трансляции лекции</vt:lpstr>
      <vt:lpstr>Отличие  PR-проекта  от PR-кампании и PR-акции</vt:lpstr>
      <vt:lpstr>PR-проект </vt:lpstr>
      <vt:lpstr>Проектная деятельность</vt:lpstr>
      <vt:lpstr>Основные характеристики проекта</vt:lpstr>
      <vt:lpstr>Конечный результат проекта</vt:lpstr>
      <vt:lpstr>Окружение проекта </vt:lpstr>
      <vt:lpstr>Жизненный цикл проекта</vt:lpstr>
      <vt:lpstr>Разработка плана проекта </vt:lpstr>
      <vt:lpstr>Декомпозиция целей</vt:lpstr>
      <vt:lpstr>Диаграмма  Ганта </vt:lpstr>
      <vt:lpstr>Диаграмма Ганта</vt:lpstr>
      <vt:lpstr>Задание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2. Проектирование  PR-кампаний 2.1. Понятие проекта  PR-кампании</dc:title>
  <dc:creator>Пользователь Windows</dc:creator>
  <cp:lastModifiedBy>User User</cp:lastModifiedBy>
  <cp:revision>17</cp:revision>
  <dcterms:created xsi:type="dcterms:W3CDTF">2020-10-04T13:55:49Z</dcterms:created>
  <dcterms:modified xsi:type="dcterms:W3CDTF">2020-11-23T04:27:13Z</dcterms:modified>
</cp:coreProperties>
</file>