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60" r:id="rId4"/>
    <p:sldId id="261" r:id="rId5"/>
    <p:sldId id="267" r:id="rId6"/>
    <p:sldId id="263" r:id="rId7"/>
    <p:sldId id="264" r:id="rId8"/>
    <p:sldId id="265" r:id="rId9"/>
    <p:sldId id="266" r:id="rId10"/>
    <p:sldId id="268" r:id="rId11"/>
    <p:sldId id="269" r:id="rId12"/>
    <p:sldId id="272" r:id="rId13"/>
    <p:sldId id="273" r:id="rId14"/>
    <p:sldId id="278" r:id="rId15"/>
    <p:sldId id="279" r:id="rId16"/>
    <p:sldId id="271" r:id="rId17"/>
    <p:sldId id="280" r:id="rId18"/>
    <p:sldId id="281" r:id="rId19"/>
    <p:sldId id="282" r:id="rId20"/>
    <p:sldId id="283" r:id="rId21"/>
    <p:sldId id="284" r:id="rId22"/>
    <p:sldId id="274" r:id="rId23"/>
    <p:sldId id="275" r:id="rId24"/>
    <p:sldId id="276" r:id="rId25"/>
    <p:sldId id="277" r:id="rId26"/>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91" d="100"/>
          <a:sy n="91" d="100"/>
        </p:scale>
        <p:origin x="534"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normAutofit/>
          </a:bodyPr>
          <a:lstStyle>
            <a:lvl1pPr algn="ct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1370693" y="3598339"/>
            <a:ext cx="9440034"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079DE7CD-5AC0-477E-A92D-06D006D92099}" type="datetimeFigureOut">
              <a:rPr lang="ru-RU" smtClean="0"/>
              <a:t>22.10.2020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C043B88-7868-4965-8C94-44B0AE842894}" type="slidenum">
              <a:rPr lang="ru-RU" smtClean="0"/>
              <a:t>‹#›</a:t>
            </a:fld>
            <a:endParaRPr lang="ru-RU"/>
          </a:p>
        </p:txBody>
      </p:sp>
    </p:spTree>
    <p:extLst>
      <p:ext uri="{BB962C8B-B14F-4D97-AF65-F5344CB8AC3E}">
        <p14:creationId xmlns:p14="http://schemas.microsoft.com/office/powerpoint/2010/main" val="11528309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pic>
        <p:nvPicPr>
          <p:cNvPr id="16" name="Picture 15" descr="Slate-V2-HD-pano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3883" y="547807"/>
            <a:ext cx="10141799" cy="3816806"/>
          </a:xfrm>
          <a:prstGeom prst="rect">
            <a:avLst/>
          </a:prstGeom>
        </p:spPr>
      </p:pic>
      <p:sp>
        <p:nvSpPr>
          <p:cNvPr id="2" name="Title 1"/>
          <p:cNvSpPr>
            <a:spLocks noGrp="1"/>
          </p:cNvSpPr>
          <p:nvPr>
            <p:ph type="title"/>
          </p:nvPr>
        </p:nvSpPr>
        <p:spPr>
          <a:xfrm>
            <a:off x="913806" y="4565255"/>
            <a:ext cx="10355326" cy="543472"/>
          </a:xfrm>
        </p:spPr>
        <p:txBody>
          <a:bodyPr anchor="b">
            <a:normAutofit/>
          </a:bodyPr>
          <a:lstStyle>
            <a:lvl1pPr algn="ctr">
              <a:defRPr sz="28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3795" y="5108728"/>
            <a:ext cx="10353762" cy="682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079DE7CD-5AC0-477E-A92D-06D006D92099}" type="datetimeFigureOut">
              <a:rPr lang="ru-RU" smtClean="0"/>
              <a:t>22.10.2020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C043B88-7868-4965-8C94-44B0AE842894}" type="slidenum">
              <a:rPr lang="ru-RU" smtClean="0"/>
              <a:t>‹#›</a:t>
            </a:fld>
            <a:endParaRPr lang="ru-RU"/>
          </a:p>
        </p:txBody>
      </p:sp>
    </p:spTree>
    <p:extLst>
      <p:ext uri="{BB962C8B-B14F-4D97-AF65-F5344CB8AC3E}">
        <p14:creationId xmlns:p14="http://schemas.microsoft.com/office/powerpoint/2010/main" val="9636559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nchor="ctr"/>
          <a:lstStyle>
            <a:lvl1pPr>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079DE7CD-5AC0-477E-A92D-06D006D92099}" type="datetimeFigureOut">
              <a:rPr lang="ru-RU" smtClean="0"/>
              <a:t>22.10.2020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C043B88-7868-4965-8C94-44B0AE842894}" type="slidenum">
              <a:rPr lang="ru-RU" smtClean="0"/>
              <a:t>‹#›</a:t>
            </a:fld>
            <a:endParaRPr lang="ru-RU"/>
          </a:p>
        </p:txBody>
      </p:sp>
    </p:spTree>
    <p:extLst>
      <p:ext uri="{BB962C8B-B14F-4D97-AF65-F5344CB8AC3E}">
        <p14:creationId xmlns:p14="http://schemas.microsoft.com/office/powerpoint/2010/main" val="24156242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ru-RU" smtClean="0"/>
              <a:t>Образец заголовка</a:t>
            </a:r>
            <a:endParaRPr lang="en-US" dirty="0"/>
          </a:p>
        </p:txBody>
      </p:sp>
      <p:sp>
        <p:nvSpPr>
          <p:cNvPr id="12" name="Text Placeholder 3"/>
          <p:cNvSpPr>
            <a:spLocks noGrp="1"/>
          </p:cNvSpPr>
          <p:nvPr>
            <p:ph type="body" sz="half" idx="13"/>
          </p:nvPr>
        </p:nvSpPr>
        <p:spPr>
          <a:xfrm>
            <a:off x="1720644" y="3610032"/>
            <a:ext cx="8752299"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4" name="Text Placeholder 3"/>
          <p:cNvSpPr>
            <a:spLocks noGrp="1"/>
          </p:cNvSpPr>
          <p:nvPr>
            <p:ph type="body" sz="half" idx="2"/>
          </p:nvPr>
        </p:nvSpPr>
        <p:spPr>
          <a:xfrm>
            <a:off x="913794" y="4304353"/>
            <a:ext cx="10353763"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079DE7CD-5AC0-477E-A92D-06D006D92099}" type="datetimeFigureOut">
              <a:rPr lang="ru-RU" smtClean="0"/>
              <a:t>22.10.2020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C043B88-7868-4965-8C94-44B0AE842894}" type="slidenum">
              <a:rPr lang="ru-RU" smtClean="0"/>
              <a:t>‹#›</a:t>
            </a:fld>
            <a:endParaRPr lang="ru-RU"/>
          </a:p>
        </p:txBody>
      </p:sp>
      <p:sp>
        <p:nvSpPr>
          <p:cNvPr id="11" name="TextBox 10"/>
          <p:cNvSpPr txBox="1"/>
          <p:nvPr/>
        </p:nvSpPr>
        <p:spPr>
          <a:xfrm>
            <a:off x="990600" y="88479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504716" y="292825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3156903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913784" y="4650556"/>
            <a:ext cx="1035219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079DE7CD-5AC0-477E-A92D-06D006D92099}" type="datetimeFigureOut">
              <a:rPr lang="ru-RU" smtClean="0"/>
              <a:t>22.10.2020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C043B88-7868-4965-8C94-44B0AE842894}" type="slidenum">
              <a:rPr lang="ru-RU" smtClean="0"/>
              <a:t>‹#›</a:t>
            </a:fld>
            <a:endParaRPr lang="ru-RU"/>
          </a:p>
        </p:txBody>
      </p:sp>
    </p:spTree>
    <p:extLst>
      <p:ext uri="{BB962C8B-B14F-4D97-AF65-F5344CB8AC3E}">
        <p14:creationId xmlns:p14="http://schemas.microsoft.com/office/powerpoint/2010/main" val="37817171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ru-RU" smtClean="0"/>
              <a:t>Образец заголовка</a:t>
            </a:r>
            <a:endParaRPr lang="en-US" dirty="0"/>
          </a:p>
        </p:txBody>
      </p:sp>
      <p:sp>
        <p:nvSpPr>
          <p:cNvPr id="7" name="Text Placeholder 2"/>
          <p:cNvSpPr>
            <a:spLocks noGrp="1"/>
          </p:cNvSpPr>
          <p:nvPr>
            <p:ph type="body" idx="1"/>
          </p:nvPr>
        </p:nvSpPr>
        <p:spPr>
          <a:xfrm>
            <a:off x="913795"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8" name="Text Placeholder 3"/>
          <p:cNvSpPr>
            <a:spLocks noGrp="1"/>
          </p:cNvSpPr>
          <p:nvPr>
            <p:ph type="body" sz="half" idx="15"/>
          </p:nvPr>
        </p:nvSpPr>
        <p:spPr>
          <a:xfrm>
            <a:off x="91379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 Placeholder 4"/>
          <p:cNvSpPr>
            <a:spLocks noGrp="1"/>
          </p:cNvSpPr>
          <p:nvPr>
            <p:ph type="body" sz="quarter" idx="3"/>
          </p:nvPr>
        </p:nvSpPr>
        <p:spPr>
          <a:xfrm>
            <a:off x="4446711"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0" name="Text Placeholder 3"/>
          <p:cNvSpPr>
            <a:spLocks noGrp="1"/>
          </p:cNvSpPr>
          <p:nvPr>
            <p:ph type="body" sz="half" idx="16"/>
          </p:nvPr>
        </p:nvSpPr>
        <p:spPr>
          <a:xfrm>
            <a:off x="444143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Text Placeholder 4"/>
          <p:cNvSpPr>
            <a:spLocks noGrp="1"/>
          </p:cNvSpPr>
          <p:nvPr>
            <p:ph type="body" sz="quarter" idx="13"/>
          </p:nvPr>
        </p:nvSpPr>
        <p:spPr>
          <a:xfrm>
            <a:off x="7966572"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Text Placeholder 3"/>
          <p:cNvSpPr>
            <a:spLocks noGrp="1"/>
          </p:cNvSpPr>
          <p:nvPr>
            <p:ph type="body" sz="half" idx="17"/>
          </p:nvPr>
        </p:nvSpPr>
        <p:spPr>
          <a:xfrm>
            <a:off x="7966572"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079DE7CD-5AC0-477E-A92D-06D006D92099}" type="datetimeFigureOut">
              <a:rPr lang="ru-RU" smtClean="0"/>
              <a:t>22.10.2020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AC043B88-7868-4965-8C94-44B0AE842894}" type="slidenum">
              <a:rPr lang="ru-RU" smtClean="0"/>
              <a:t>‹#›</a:t>
            </a:fld>
            <a:endParaRPr lang="ru-RU"/>
          </a:p>
        </p:txBody>
      </p:sp>
    </p:spTree>
    <p:extLst>
      <p:ext uri="{BB962C8B-B14F-4D97-AF65-F5344CB8AC3E}">
        <p14:creationId xmlns:p14="http://schemas.microsoft.com/office/powerpoint/2010/main" val="33948545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pic>
        <p:nvPicPr>
          <p:cNvPr id="2" name="Picture 1"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962" y="1818214"/>
            <a:ext cx="3339972" cy="1847851"/>
          </a:xfrm>
          <a:prstGeom prst="rect">
            <a:avLst/>
          </a:prstGeom>
        </p:spPr>
      </p:pic>
      <p:pic>
        <p:nvPicPr>
          <p:cNvPr id="36" name="Picture 35"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3800" y="1818214"/>
            <a:ext cx="3339972" cy="1847851"/>
          </a:xfrm>
          <a:prstGeom prst="rect">
            <a:avLst/>
          </a:prstGeom>
        </p:spPr>
      </p:pic>
      <p:pic>
        <p:nvPicPr>
          <p:cNvPr id="37" name="Picture 36"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6051" y="1818214"/>
            <a:ext cx="3339972" cy="1847851"/>
          </a:xfrm>
          <a:prstGeom prst="rect">
            <a:avLst/>
          </a:prstGeom>
        </p:spPr>
      </p:pic>
      <p:sp>
        <p:nvSpPr>
          <p:cNvPr id="30" name="Title 1"/>
          <p:cNvSpPr>
            <a:spLocks noGrp="1"/>
          </p:cNvSpPr>
          <p:nvPr>
            <p:ph type="title"/>
          </p:nvPr>
        </p:nvSpPr>
        <p:spPr>
          <a:xfrm>
            <a:off x="913794" y="609600"/>
            <a:ext cx="10353763" cy="970450"/>
          </a:xfrm>
        </p:spPr>
        <p:txBody>
          <a:bodyPr/>
          <a:lstStyle/>
          <a:p>
            <a:r>
              <a:rPr lang="ru-RU" smtClean="0"/>
              <a:t>Образец заголовка</a:t>
            </a:r>
            <a:endParaRPr lang="en-US" dirty="0"/>
          </a:p>
        </p:txBody>
      </p:sp>
      <p:sp>
        <p:nvSpPr>
          <p:cNvPr id="19" name="Text Placeholder 2"/>
          <p:cNvSpPr>
            <a:spLocks noGrp="1"/>
          </p:cNvSpPr>
          <p:nvPr>
            <p:ph type="body" idx="1"/>
          </p:nvPr>
        </p:nvSpPr>
        <p:spPr>
          <a:xfrm>
            <a:off x="913795"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1" name="Text Placeholder 3"/>
          <p:cNvSpPr>
            <a:spLocks noGrp="1"/>
          </p:cNvSpPr>
          <p:nvPr>
            <p:ph type="body" sz="half" idx="18"/>
          </p:nvPr>
        </p:nvSpPr>
        <p:spPr>
          <a:xfrm>
            <a:off x="913795" y="4480368"/>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2" name="Text Placeholder 4"/>
          <p:cNvSpPr>
            <a:spLocks noGrp="1"/>
          </p:cNvSpPr>
          <p:nvPr>
            <p:ph type="body" sz="quarter" idx="3"/>
          </p:nvPr>
        </p:nvSpPr>
        <p:spPr>
          <a:xfrm>
            <a:off x="4442788"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19"/>
          </p:nvPr>
        </p:nvSpPr>
        <p:spPr>
          <a:xfrm>
            <a:off x="4441435" y="4480367"/>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5" name="Text Placeholder 4"/>
          <p:cNvSpPr>
            <a:spLocks noGrp="1"/>
          </p:cNvSpPr>
          <p:nvPr>
            <p:ph type="body" sz="quarter" idx="13"/>
          </p:nvPr>
        </p:nvSpPr>
        <p:spPr>
          <a:xfrm>
            <a:off x="7966697"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7" name="Text Placeholder 3"/>
          <p:cNvSpPr>
            <a:spLocks noGrp="1"/>
          </p:cNvSpPr>
          <p:nvPr>
            <p:ph type="body" sz="half" idx="20"/>
          </p:nvPr>
        </p:nvSpPr>
        <p:spPr>
          <a:xfrm>
            <a:off x="7966572" y="4480365"/>
            <a:ext cx="3300984" cy="131083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079DE7CD-5AC0-477E-A92D-06D006D92099}" type="datetimeFigureOut">
              <a:rPr lang="ru-RU" smtClean="0"/>
              <a:t>22.10.2020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AC043B88-7868-4965-8C94-44B0AE842894}" type="slidenum">
              <a:rPr lang="ru-RU" smtClean="0"/>
              <a:t>‹#›</a:t>
            </a:fld>
            <a:endParaRPr lang="ru-RU"/>
          </a:p>
        </p:txBody>
      </p:sp>
    </p:spTree>
    <p:extLst>
      <p:ext uri="{BB962C8B-B14F-4D97-AF65-F5344CB8AC3E}">
        <p14:creationId xmlns:p14="http://schemas.microsoft.com/office/powerpoint/2010/main" val="1045491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79DE7CD-5AC0-477E-A92D-06D006D92099}" type="datetimeFigureOut">
              <a:rPr lang="ru-RU" smtClean="0"/>
              <a:t>22.10.2020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C043B88-7868-4965-8C94-44B0AE842894}" type="slidenum">
              <a:rPr lang="ru-RU" smtClean="0"/>
              <a:t>‹#›</a:t>
            </a:fld>
            <a:endParaRPr lang="ru-RU"/>
          </a:p>
        </p:txBody>
      </p:sp>
    </p:spTree>
    <p:extLst>
      <p:ext uri="{BB962C8B-B14F-4D97-AF65-F5344CB8AC3E}">
        <p14:creationId xmlns:p14="http://schemas.microsoft.com/office/powerpoint/2010/main" val="15964239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83068" y="609599"/>
            <a:ext cx="2284487" cy="5181601"/>
          </a:xfrm>
        </p:spPr>
        <p:txBody>
          <a:bodyPr vert="eaVert"/>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913796" y="609599"/>
            <a:ext cx="7916872" cy="5181601"/>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79DE7CD-5AC0-477E-A92D-06D006D92099}" type="datetimeFigureOut">
              <a:rPr lang="ru-RU" smtClean="0"/>
              <a:t>22.10.2020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C043B88-7868-4965-8C94-44B0AE842894}" type="slidenum">
              <a:rPr lang="ru-RU" smtClean="0"/>
              <a:t>‹#›</a:t>
            </a:fld>
            <a:endParaRPr lang="ru-RU"/>
          </a:p>
        </p:txBody>
      </p:sp>
    </p:spTree>
    <p:extLst>
      <p:ext uri="{BB962C8B-B14F-4D97-AF65-F5344CB8AC3E}">
        <p14:creationId xmlns:p14="http://schemas.microsoft.com/office/powerpoint/2010/main" val="40039738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79DE7CD-5AC0-477E-A92D-06D006D92099}" type="datetimeFigureOut">
              <a:rPr lang="ru-RU" smtClean="0"/>
              <a:t>22.10.2020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C043B88-7868-4965-8C94-44B0AE842894}" type="slidenum">
              <a:rPr lang="ru-RU" smtClean="0"/>
              <a:t>‹#›</a:t>
            </a:fld>
            <a:endParaRPr lang="ru-RU"/>
          </a:p>
        </p:txBody>
      </p:sp>
    </p:spTree>
    <p:extLst>
      <p:ext uri="{BB962C8B-B14F-4D97-AF65-F5344CB8AC3E}">
        <p14:creationId xmlns:p14="http://schemas.microsoft.com/office/powerpoint/2010/main" val="21807889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295401" y="3589879"/>
            <a:ext cx="9590550" cy="150705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79DE7CD-5AC0-477E-A92D-06D006D92099}" type="datetimeFigureOut">
              <a:rPr lang="ru-RU" smtClean="0"/>
              <a:t>22.10.2020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C043B88-7868-4965-8C94-44B0AE842894}" type="slidenum">
              <a:rPr lang="ru-RU" smtClean="0"/>
              <a:t>‹#›</a:t>
            </a:fld>
            <a:endParaRPr lang="ru-RU"/>
          </a:p>
        </p:txBody>
      </p:sp>
    </p:spTree>
    <p:extLst>
      <p:ext uri="{BB962C8B-B14F-4D97-AF65-F5344CB8AC3E}">
        <p14:creationId xmlns:p14="http://schemas.microsoft.com/office/powerpoint/2010/main" val="21378021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913795" y="1732449"/>
            <a:ext cx="5060497" cy="4058750"/>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202892" y="1732449"/>
            <a:ext cx="5064665" cy="4058751"/>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079DE7CD-5AC0-477E-A92D-06D006D92099}" type="datetimeFigureOut">
              <a:rPr lang="ru-RU" smtClean="0"/>
              <a:t>22.10.2020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C043B88-7868-4965-8C94-44B0AE842894}" type="slidenum">
              <a:rPr lang="ru-RU" smtClean="0"/>
              <a:t>‹#›</a:t>
            </a:fld>
            <a:endParaRPr lang="ru-RU"/>
          </a:p>
        </p:txBody>
      </p:sp>
    </p:spTree>
    <p:extLst>
      <p:ext uri="{BB962C8B-B14F-4D97-AF65-F5344CB8AC3E}">
        <p14:creationId xmlns:p14="http://schemas.microsoft.com/office/powerpoint/2010/main" val="16074399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20" name="Picture 19"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795" y="1734506"/>
            <a:ext cx="5089072" cy="4148769"/>
          </a:xfrm>
          <a:prstGeom prst="rect">
            <a:avLst/>
          </a:prstGeom>
        </p:spPr>
      </p:pic>
      <p:pic>
        <p:nvPicPr>
          <p:cNvPr id="21" name="Picture 20"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8485" y="1734506"/>
            <a:ext cx="5089072" cy="4148769"/>
          </a:xfrm>
          <a:prstGeom prst="rect">
            <a:avLst/>
          </a:prstGeom>
        </p:spPr>
      </p:pic>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005872" y="1835254"/>
            <a:ext cx="4876344" cy="54488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05872" y="2380137"/>
            <a:ext cx="4876344" cy="3411063"/>
          </a:xfrm>
        </p:spPr>
        <p:txBody>
          <a:bodyPr anchor="t">
            <a:normAutofit/>
          </a:bodyPr>
          <a:lstStyle>
            <a:lvl1pPr>
              <a:defRPr sz="1800"/>
            </a:lvl1pPr>
            <a:lvl2pPr>
              <a:defRPr sz="1600"/>
            </a:lvl2pPr>
            <a:lvl3pPr>
              <a:defRPr sz="1400"/>
            </a:lvl3pPr>
            <a:lvl4pPr>
              <a:defRPr sz="1200"/>
            </a:lvl4pPr>
            <a:lvl5pPr>
              <a:defRPr sz="12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294967" y="1835254"/>
            <a:ext cx="4895330" cy="544883"/>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294967" y="2380137"/>
            <a:ext cx="4895330" cy="3411063"/>
          </a:xfrm>
        </p:spPr>
        <p:txBody>
          <a:bodyPr anchor="t">
            <a:normAutofit/>
          </a:bodyPr>
          <a:lstStyle>
            <a:lvl1pPr>
              <a:defRPr sz="1800"/>
            </a:lvl1pPr>
            <a:lvl2pPr>
              <a:defRPr sz="1600"/>
            </a:lvl2pPr>
            <a:lvl3pPr>
              <a:defRPr sz="1400"/>
            </a:lvl3pPr>
            <a:lvl4pPr>
              <a:defRPr sz="1200"/>
            </a:lvl4pPr>
            <a:lvl5pPr>
              <a:defRPr sz="12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079DE7CD-5AC0-477E-A92D-06D006D92099}" type="datetimeFigureOut">
              <a:rPr lang="ru-RU" smtClean="0"/>
              <a:t>22.10.2020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AC043B88-7868-4965-8C94-44B0AE842894}" type="slidenum">
              <a:rPr lang="ru-RU" smtClean="0"/>
              <a:t>‹#›</a:t>
            </a:fld>
            <a:endParaRPr lang="ru-RU"/>
          </a:p>
        </p:txBody>
      </p:sp>
    </p:spTree>
    <p:extLst>
      <p:ext uri="{BB962C8B-B14F-4D97-AF65-F5344CB8AC3E}">
        <p14:creationId xmlns:p14="http://schemas.microsoft.com/office/powerpoint/2010/main" val="12550500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079DE7CD-5AC0-477E-A92D-06D006D92099}" type="datetimeFigureOut">
              <a:rPr lang="ru-RU" smtClean="0"/>
              <a:t>22.10.2020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AC043B88-7868-4965-8C94-44B0AE842894}" type="slidenum">
              <a:rPr lang="ru-RU" smtClean="0"/>
              <a:t>‹#›</a:t>
            </a:fld>
            <a:endParaRPr lang="ru-RU"/>
          </a:p>
        </p:txBody>
      </p:sp>
    </p:spTree>
    <p:extLst>
      <p:ext uri="{BB962C8B-B14F-4D97-AF65-F5344CB8AC3E}">
        <p14:creationId xmlns:p14="http://schemas.microsoft.com/office/powerpoint/2010/main" val="11949642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9DE7CD-5AC0-477E-A92D-06D006D92099}" type="datetimeFigureOut">
              <a:rPr lang="ru-RU" smtClean="0"/>
              <a:t>22.10.2020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AC043B88-7868-4965-8C94-44B0AE842894}" type="slidenum">
              <a:rPr lang="ru-RU" smtClean="0"/>
              <a:t>‹#›</a:t>
            </a:fld>
            <a:endParaRPr lang="ru-RU"/>
          </a:p>
        </p:txBody>
      </p:sp>
    </p:spTree>
    <p:extLst>
      <p:ext uri="{BB962C8B-B14F-4D97-AF65-F5344CB8AC3E}">
        <p14:creationId xmlns:p14="http://schemas.microsoft.com/office/powerpoint/2010/main" val="30854808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normAutofit/>
          </a:bodyPr>
          <a:lstStyle>
            <a:lvl1pPr algn="ctr">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4855633" y="609600"/>
            <a:ext cx="6411924" cy="518160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913795" y="2431518"/>
            <a:ext cx="3706889" cy="3359681"/>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79DE7CD-5AC0-477E-A92D-06D006D92099}" type="datetimeFigureOut">
              <a:rPr lang="ru-RU" smtClean="0"/>
              <a:t>22.10.2020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C043B88-7868-4965-8C94-44B0AE842894}" type="slidenum">
              <a:rPr lang="ru-RU" smtClean="0"/>
              <a:t>‹#›</a:t>
            </a:fld>
            <a:endParaRPr lang="ru-RU"/>
          </a:p>
        </p:txBody>
      </p:sp>
    </p:spTree>
    <p:extLst>
      <p:ext uri="{BB962C8B-B14F-4D97-AF65-F5344CB8AC3E}">
        <p14:creationId xmlns:p14="http://schemas.microsoft.com/office/powerpoint/2010/main" val="14415935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22" name="Picture 21" descr="Slate-V2-HD-vert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3665" y="609600"/>
            <a:ext cx="3584166" cy="5204832"/>
          </a:xfrm>
          <a:prstGeom prst="rect">
            <a:avLst/>
          </a:prstGeom>
        </p:spPr>
      </p:pic>
      <p:sp>
        <p:nvSpPr>
          <p:cNvPr id="2" name="Title 1"/>
          <p:cNvSpPr>
            <a:spLocks noGrp="1"/>
          </p:cNvSpPr>
          <p:nvPr>
            <p:ph type="title"/>
          </p:nvPr>
        </p:nvSpPr>
        <p:spPr>
          <a:xfrm>
            <a:off x="913795" y="609923"/>
            <a:ext cx="5934949" cy="1829338"/>
          </a:xfrm>
        </p:spPr>
        <p:txBody>
          <a:bodyPr anchor="b">
            <a:noAutofit/>
          </a:bodyPr>
          <a:lstStyle>
            <a:lvl1pPr algn="ctr">
              <a:defRPr sz="32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913795" y="2439261"/>
            <a:ext cx="5934949" cy="337613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79DE7CD-5AC0-477E-A92D-06D006D92099}" type="datetimeFigureOut">
              <a:rPr lang="ru-RU" smtClean="0"/>
              <a:t>22.10.2020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C043B88-7868-4965-8C94-44B0AE842894}" type="slidenum">
              <a:rPr lang="ru-RU" smtClean="0"/>
              <a:t>‹#›</a:t>
            </a:fld>
            <a:endParaRPr lang="ru-RU"/>
          </a:p>
        </p:txBody>
      </p:sp>
    </p:spTree>
    <p:extLst>
      <p:ext uri="{BB962C8B-B14F-4D97-AF65-F5344CB8AC3E}">
        <p14:creationId xmlns:p14="http://schemas.microsoft.com/office/powerpoint/2010/main" val="42418766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2" cy="97045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913795" y="1732449"/>
            <a:ext cx="10353762" cy="4058751"/>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079DE7CD-5AC0-477E-A92D-06D006D92099}" type="datetimeFigureOut">
              <a:rPr lang="ru-RU" smtClean="0"/>
              <a:t>22.10.2020</a:t>
            </a:fld>
            <a:endParaRPr lang="ru-RU"/>
          </a:p>
        </p:txBody>
      </p:sp>
      <p:sp>
        <p:nvSpPr>
          <p:cNvPr id="5" name="Footer Placeholder 4"/>
          <p:cNvSpPr>
            <a:spLocks noGrp="1"/>
          </p:cNvSpPr>
          <p:nvPr>
            <p:ph type="ftr" sz="quarter" idx="3"/>
          </p:nvPr>
        </p:nvSpPr>
        <p:spPr>
          <a:xfrm>
            <a:off x="913795" y="5883275"/>
            <a:ext cx="6672865" cy="365125"/>
          </a:xfrm>
          <a:prstGeom prst="rect">
            <a:avLst/>
          </a:prstGeom>
        </p:spPr>
        <p:txBody>
          <a:bodyPr vert="horz" lIns="91440" tIns="45720" rIns="91440" bIns="45720" rtlCol="0" anchor="ctr"/>
          <a:lstStyle>
            <a:lvl1pPr algn="l">
              <a:defRPr sz="1000">
                <a:solidFill>
                  <a:schemeClr val="tx1">
                    <a:lumMod val="95000"/>
                  </a:schemeClr>
                </a:solidFill>
                <a:effectLst>
                  <a:outerShdw blurRad="50800" dist="38100" dir="2700000" algn="tl" rotWithShape="0">
                    <a:schemeClr val="bg1">
                      <a:alpha val="43000"/>
                    </a:schemeClr>
                  </a:outerShdw>
                </a:effectLst>
              </a:defRPr>
            </a:lvl1pPr>
          </a:lstStyle>
          <a:p>
            <a:endParaRPr lang="ru-RU"/>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AC043B88-7868-4965-8C94-44B0AE842894}" type="slidenum">
              <a:rPr lang="ru-RU" smtClean="0"/>
              <a:t>‹#›</a:t>
            </a:fld>
            <a:endParaRPr lang="ru-RU"/>
          </a:p>
        </p:txBody>
      </p:sp>
    </p:spTree>
    <p:extLst>
      <p:ext uri="{BB962C8B-B14F-4D97-AF65-F5344CB8AC3E}">
        <p14:creationId xmlns:p14="http://schemas.microsoft.com/office/powerpoint/2010/main" val="4248909879"/>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press-service.ru/terms/193/"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261872" y="758952"/>
            <a:ext cx="9418320" cy="3382124"/>
          </a:xfrm>
        </p:spPr>
        <p:txBody>
          <a:bodyPr>
            <a:normAutofit/>
          </a:bodyPr>
          <a:lstStyle/>
          <a:p>
            <a:r>
              <a:rPr lang="ru-RU" sz="5400" dirty="0" smtClean="0"/>
              <a:t>Тема 2.</a:t>
            </a:r>
            <a:r>
              <a:rPr lang="ru-RU" sz="5400" b="1" dirty="0"/>
              <a:t> Проектирование </a:t>
            </a:r>
            <a:r>
              <a:rPr lang="ru-RU" sz="5400" b="1" dirty="0" smtClean="0"/>
              <a:t/>
            </a:r>
            <a:br>
              <a:rPr lang="ru-RU" sz="5400" b="1" dirty="0" smtClean="0"/>
            </a:br>
            <a:r>
              <a:rPr lang="ru-RU" sz="5400" b="1" dirty="0" smtClean="0"/>
              <a:t>PR-кампаний</a:t>
            </a:r>
            <a:br>
              <a:rPr lang="ru-RU" sz="5400" b="1" dirty="0" smtClean="0"/>
            </a:br>
            <a:endParaRPr lang="ru-RU" sz="5400" dirty="0"/>
          </a:p>
        </p:txBody>
      </p:sp>
      <p:sp>
        <p:nvSpPr>
          <p:cNvPr id="3" name="Подзаголовок 2"/>
          <p:cNvSpPr>
            <a:spLocks noGrp="1"/>
          </p:cNvSpPr>
          <p:nvPr>
            <p:ph type="subTitle" idx="1"/>
          </p:nvPr>
        </p:nvSpPr>
        <p:spPr>
          <a:xfrm>
            <a:off x="1591411" y="4743967"/>
            <a:ext cx="9440034" cy="1049867"/>
          </a:xfrm>
        </p:spPr>
        <p:txBody>
          <a:bodyPr/>
          <a:lstStyle/>
          <a:p>
            <a:pPr algn="r"/>
            <a:r>
              <a:rPr lang="ru-RU" dirty="0"/>
              <a:t>Курс: Организация и проведение кампаний в сфере СО</a:t>
            </a:r>
          </a:p>
          <a:p>
            <a:pPr algn="r"/>
            <a:r>
              <a:rPr lang="ru-RU" dirty="0"/>
              <a:t>Преподаватель: Аникина Т.А.</a:t>
            </a:r>
          </a:p>
          <a:p>
            <a:endParaRPr lang="ru-RU" dirty="0"/>
          </a:p>
        </p:txBody>
      </p:sp>
    </p:spTree>
    <p:extLst>
      <p:ext uri="{BB962C8B-B14F-4D97-AF65-F5344CB8AC3E}">
        <p14:creationId xmlns:p14="http://schemas.microsoft.com/office/powerpoint/2010/main" val="32069465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Целевая аудитория</a:t>
            </a:r>
            <a:endParaRPr lang="ru-RU" dirty="0"/>
          </a:p>
        </p:txBody>
      </p:sp>
      <p:sp>
        <p:nvSpPr>
          <p:cNvPr id="3" name="Объект 2"/>
          <p:cNvSpPr>
            <a:spLocks noGrp="1"/>
          </p:cNvSpPr>
          <p:nvPr>
            <p:ph idx="1"/>
          </p:nvPr>
        </p:nvSpPr>
        <p:spPr>
          <a:xfrm>
            <a:off x="913795" y="2060028"/>
            <a:ext cx="10353762" cy="3731172"/>
          </a:xfrm>
        </p:spPr>
        <p:txBody>
          <a:bodyPr/>
          <a:lstStyle/>
          <a:p>
            <a:r>
              <a:rPr lang="ru-RU" dirty="0" smtClean="0"/>
              <a:t>Портрет ЦА (признаки ЦА, отличительные характеристики, типичные ситуации поведения, потребности)</a:t>
            </a:r>
          </a:p>
          <a:p>
            <a:r>
              <a:rPr lang="ru-RU" dirty="0" smtClean="0"/>
              <a:t>Отношение ЦА к проблеме, объекту, предмету проектирования</a:t>
            </a:r>
          </a:p>
          <a:p>
            <a:r>
              <a:rPr lang="ru-RU" dirty="0" smtClean="0"/>
              <a:t>Выявление каналов коммуникации, СМИ, которым доверяет ЦА</a:t>
            </a:r>
          </a:p>
          <a:p>
            <a:r>
              <a:rPr lang="ru-RU" dirty="0" smtClean="0"/>
              <a:t>Определение «потоков», где бывает ЦА</a:t>
            </a:r>
          </a:p>
          <a:p>
            <a:endParaRPr lang="ru-RU" dirty="0"/>
          </a:p>
          <a:p>
            <a:endParaRPr lang="ru-RU" dirty="0" smtClean="0"/>
          </a:p>
          <a:p>
            <a:pPr marL="36900" indent="0">
              <a:buNone/>
            </a:pPr>
            <a:r>
              <a:rPr lang="ru-RU" dirty="0" smtClean="0"/>
              <a:t>* Будет отдельная тема 4 по изучению ЦА</a:t>
            </a:r>
          </a:p>
          <a:p>
            <a:endParaRPr lang="ru-RU" dirty="0"/>
          </a:p>
        </p:txBody>
      </p:sp>
    </p:spTree>
    <p:extLst>
      <p:ext uri="{BB962C8B-B14F-4D97-AF65-F5344CB8AC3E}">
        <p14:creationId xmlns:p14="http://schemas.microsoft.com/office/powerpoint/2010/main" val="14793687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Технология или концепция реализации проекта</a:t>
            </a:r>
            <a:endParaRPr lang="ru-RU" dirty="0"/>
          </a:p>
        </p:txBody>
      </p:sp>
      <p:sp>
        <p:nvSpPr>
          <p:cNvPr id="3" name="Объект 2"/>
          <p:cNvSpPr>
            <a:spLocks noGrp="1"/>
          </p:cNvSpPr>
          <p:nvPr>
            <p:ph idx="1"/>
          </p:nvPr>
        </p:nvSpPr>
        <p:spPr>
          <a:xfrm>
            <a:off x="913794" y="1732450"/>
            <a:ext cx="10353763" cy="4426612"/>
          </a:xfrm>
        </p:spPr>
        <p:txBody>
          <a:bodyPr>
            <a:normAutofit/>
          </a:bodyPr>
          <a:lstStyle/>
          <a:p>
            <a:r>
              <a:rPr lang="ru-RU" dirty="0" smtClean="0"/>
              <a:t>Цель </a:t>
            </a:r>
          </a:p>
          <a:p>
            <a:r>
              <a:rPr lang="ru-RU" dirty="0" smtClean="0"/>
              <a:t>Задачи  </a:t>
            </a:r>
          </a:p>
          <a:p>
            <a:r>
              <a:rPr lang="ru-RU" dirty="0" smtClean="0"/>
              <a:t>Ресурсы + источники ресурсов</a:t>
            </a:r>
          </a:p>
          <a:p>
            <a:r>
              <a:rPr lang="ru-RU" dirty="0"/>
              <a:t>Основная  </a:t>
            </a:r>
            <a:r>
              <a:rPr lang="ru-RU" dirty="0" smtClean="0"/>
              <a:t>идея и акценты</a:t>
            </a:r>
            <a:endParaRPr lang="ru-RU" dirty="0"/>
          </a:p>
          <a:p>
            <a:r>
              <a:rPr lang="ru-RU" dirty="0" smtClean="0"/>
              <a:t>Краткая характеристика технологии (концепция проекта)     </a:t>
            </a:r>
          </a:p>
          <a:p>
            <a:r>
              <a:rPr lang="ru-RU" dirty="0" smtClean="0"/>
              <a:t> Организаторы</a:t>
            </a:r>
          </a:p>
          <a:p>
            <a:r>
              <a:rPr lang="ru-RU" dirty="0" smtClean="0"/>
              <a:t>Время реализации</a:t>
            </a:r>
            <a:endParaRPr lang="ru-RU" dirty="0"/>
          </a:p>
        </p:txBody>
      </p:sp>
    </p:spTree>
    <p:extLst>
      <p:ext uri="{BB962C8B-B14F-4D97-AF65-F5344CB8AC3E}">
        <p14:creationId xmlns:p14="http://schemas.microsoft.com/office/powerpoint/2010/main" val="36538722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Команда проекта</a:t>
            </a:r>
            <a:endParaRPr lang="ru-RU" dirty="0"/>
          </a:p>
        </p:txBody>
      </p:sp>
      <p:sp>
        <p:nvSpPr>
          <p:cNvPr id="3" name="Объект 2"/>
          <p:cNvSpPr>
            <a:spLocks noGrp="1"/>
          </p:cNvSpPr>
          <p:nvPr>
            <p:ph idx="1"/>
          </p:nvPr>
        </p:nvSpPr>
        <p:spPr/>
        <p:txBody>
          <a:bodyPr/>
          <a:lstStyle/>
          <a:p>
            <a:r>
              <a:rPr lang="ru-RU" dirty="0" smtClean="0"/>
              <a:t>Количество  (5-7 чел.; максимум 12 чел. В случае </a:t>
            </a:r>
            <a:r>
              <a:rPr lang="ru-RU" dirty="0" err="1" smtClean="0"/>
              <a:t>бОльшего</a:t>
            </a:r>
            <a:r>
              <a:rPr lang="ru-RU" dirty="0" smtClean="0"/>
              <a:t> количества людей делится на отдельные команды по направлениям деятельности. Руководители команд по направлениям входят в состав единой «управляющей» команды)</a:t>
            </a:r>
          </a:p>
          <a:p>
            <a:r>
              <a:rPr lang="ru-RU" dirty="0" smtClean="0"/>
              <a:t>Должности и функции участников команды.</a:t>
            </a:r>
          </a:p>
          <a:p>
            <a:r>
              <a:rPr lang="ru-RU" dirty="0" smtClean="0"/>
              <a:t>Распределение ответственности</a:t>
            </a:r>
          </a:p>
          <a:p>
            <a:r>
              <a:rPr lang="ru-RU" dirty="0" smtClean="0"/>
              <a:t>Требования к должности</a:t>
            </a:r>
          </a:p>
          <a:p>
            <a:r>
              <a:rPr lang="ru-RU" dirty="0" smtClean="0"/>
              <a:t>Роли  в команде  (рассмотрим на практическом занятии)</a:t>
            </a:r>
            <a:endParaRPr lang="ru-RU" dirty="0"/>
          </a:p>
        </p:txBody>
      </p:sp>
    </p:spTree>
    <p:extLst>
      <p:ext uri="{BB962C8B-B14F-4D97-AF65-F5344CB8AC3E}">
        <p14:creationId xmlns:p14="http://schemas.microsoft.com/office/powerpoint/2010/main" val="26748061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Команда проекта. Должности и функции</a:t>
            </a:r>
            <a:endParaRPr lang="ru-RU" dirty="0"/>
          </a:p>
        </p:txBody>
      </p:sp>
      <p:sp>
        <p:nvSpPr>
          <p:cNvPr id="3" name="Объект 2"/>
          <p:cNvSpPr>
            <a:spLocks noGrp="1"/>
          </p:cNvSpPr>
          <p:nvPr>
            <p:ph idx="1"/>
          </p:nvPr>
        </p:nvSpPr>
        <p:spPr>
          <a:xfrm>
            <a:off x="913795" y="1732449"/>
            <a:ext cx="10353762" cy="5125551"/>
          </a:xfrm>
        </p:spPr>
        <p:txBody>
          <a:bodyPr>
            <a:normAutofit fontScale="92500" lnSpcReduction="20000"/>
          </a:bodyPr>
          <a:lstStyle/>
          <a:p>
            <a:r>
              <a:rPr lang="ru-RU" dirty="0" smtClean="0"/>
              <a:t>Направления деятельности</a:t>
            </a:r>
          </a:p>
          <a:p>
            <a:r>
              <a:rPr lang="ru-RU" dirty="0" smtClean="0"/>
              <a:t>Зоны ответственности</a:t>
            </a:r>
          </a:p>
          <a:p>
            <a:endParaRPr lang="ru-RU" dirty="0"/>
          </a:p>
          <a:p>
            <a:r>
              <a:rPr lang="ru-RU" dirty="0" smtClean="0"/>
              <a:t>Пример:</a:t>
            </a:r>
          </a:p>
          <a:p>
            <a:r>
              <a:rPr lang="ru-RU" dirty="0" smtClean="0"/>
              <a:t>Руководитель команды проекта – общее руководство командой и проектом; распределение ответственности внутри команды, отслеживание выполнения заданий в контрольных точках; мотивация сотрудников</a:t>
            </a:r>
          </a:p>
          <a:p>
            <a:r>
              <a:rPr lang="ru-RU" dirty="0" smtClean="0"/>
              <a:t>Копирайтер – текстовое сопровождение проекта, пресс-релизы, посты, статьи. Ответы на комментарии и т.д.</a:t>
            </a:r>
          </a:p>
          <a:p>
            <a:r>
              <a:rPr lang="ru-RU" dirty="0" smtClean="0"/>
              <a:t>Дизайнер </a:t>
            </a:r>
          </a:p>
          <a:p>
            <a:r>
              <a:rPr lang="en-US" dirty="0" smtClean="0"/>
              <a:t>SMM</a:t>
            </a:r>
          </a:p>
          <a:p>
            <a:r>
              <a:rPr lang="ru-RU" dirty="0" smtClean="0"/>
              <a:t>Работа с партнёрами, спонсорами, </a:t>
            </a:r>
            <a:r>
              <a:rPr lang="ru-RU" dirty="0" err="1" smtClean="0"/>
              <a:t>гос.структурами</a:t>
            </a:r>
            <a:endParaRPr lang="ru-RU" dirty="0" smtClean="0"/>
          </a:p>
          <a:p>
            <a:r>
              <a:rPr lang="ru-RU" dirty="0" smtClean="0"/>
              <a:t>Работа с волонтерами. Поиск, подбор, обучение и т.д.</a:t>
            </a:r>
          </a:p>
          <a:p>
            <a:r>
              <a:rPr lang="ru-RU" dirty="0" smtClean="0"/>
              <a:t>И др. </a:t>
            </a:r>
          </a:p>
          <a:p>
            <a:endParaRPr lang="ru-RU" dirty="0" smtClean="0"/>
          </a:p>
          <a:p>
            <a:endParaRPr lang="ru-RU" dirty="0"/>
          </a:p>
        </p:txBody>
      </p:sp>
    </p:spTree>
    <p:extLst>
      <p:ext uri="{BB962C8B-B14F-4D97-AF65-F5344CB8AC3E}">
        <p14:creationId xmlns:p14="http://schemas.microsoft.com/office/powerpoint/2010/main" val="7381591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Команда проекта </a:t>
            </a:r>
            <a:br>
              <a:rPr lang="ru-RU" dirty="0" smtClean="0"/>
            </a:br>
            <a:r>
              <a:rPr lang="ru-RU" dirty="0" smtClean="0"/>
              <a:t>(пример описания функционала)</a:t>
            </a:r>
            <a:endParaRPr lang="ru-RU" dirty="0"/>
          </a:p>
        </p:txBody>
      </p:sp>
      <p:pic>
        <p:nvPicPr>
          <p:cNvPr id="4" name="Объект 3"/>
          <p:cNvPicPr>
            <a:picLocks noGrp="1" noChangeAspect="1"/>
          </p:cNvPicPr>
          <p:nvPr>
            <p:ph idx="1"/>
          </p:nvPr>
        </p:nvPicPr>
        <p:blipFill rotWithShape="1">
          <a:blip r:embed="rId2"/>
          <a:srcRect t="20415"/>
          <a:stretch/>
        </p:blipFill>
        <p:spPr>
          <a:xfrm>
            <a:off x="1292772" y="2511972"/>
            <a:ext cx="9420255" cy="3258207"/>
          </a:xfrm>
          <a:prstGeom prst="rect">
            <a:avLst/>
          </a:prstGeom>
        </p:spPr>
      </p:pic>
    </p:spTree>
    <p:extLst>
      <p:ext uri="{BB962C8B-B14F-4D97-AF65-F5344CB8AC3E}">
        <p14:creationId xmlns:p14="http://schemas.microsoft.com/office/powerpoint/2010/main" val="28897803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Команда проекта</a:t>
            </a:r>
            <a:endParaRPr lang="ru-RU" dirty="0"/>
          </a:p>
        </p:txBody>
      </p:sp>
      <p:sp>
        <p:nvSpPr>
          <p:cNvPr id="3" name="Объект 2"/>
          <p:cNvSpPr>
            <a:spLocks noGrp="1"/>
          </p:cNvSpPr>
          <p:nvPr>
            <p:ph idx="1"/>
          </p:nvPr>
        </p:nvSpPr>
        <p:spPr>
          <a:xfrm>
            <a:off x="913795" y="1732449"/>
            <a:ext cx="10353762" cy="4857537"/>
          </a:xfrm>
        </p:spPr>
        <p:txBody>
          <a:bodyPr>
            <a:normAutofit fontScale="92500" lnSpcReduction="20000"/>
          </a:bodyPr>
          <a:lstStyle/>
          <a:p>
            <a:pPr marL="36900" indent="0" fontAlgn="base">
              <a:buNone/>
            </a:pPr>
            <a:r>
              <a:rPr lang="ru-RU" dirty="0" smtClean="0">
                <a:effectLst/>
              </a:rPr>
              <a:t>в </a:t>
            </a:r>
            <a:r>
              <a:rPr lang="ru-RU" dirty="0">
                <a:effectLst/>
              </a:rPr>
              <a:t>момент определения состава команды </a:t>
            </a:r>
            <a:r>
              <a:rPr lang="ru-RU" dirty="0" smtClean="0">
                <a:effectLst/>
              </a:rPr>
              <a:t>важно </a:t>
            </a:r>
            <a:r>
              <a:rPr lang="ru-RU" dirty="0">
                <a:effectLst/>
              </a:rPr>
              <a:t>учесть основные характеристики подбираемых людей, исходя из диагностических установок. Вашему вниманию предлагается один из примеров таких вопросов-установок.</a:t>
            </a:r>
          </a:p>
          <a:p>
            <a:pPr fontAlgn="base"/>
            <a:r>
              <a:rPr lang="ru-RU" dirty="0">
                <a:effectLst/>
              </a:rPr>
              <a:t>Однозначны ли формулировки задач, которые следует предложить потенциальным исполнителям?</a:t>
            </a:r>
          </a:p>
          <a:p>
            <a:pPr fontAlgn="base"/>
            <a:r>
              <a:rPr lang="ru-RU" dirty="0">
                <a:effectLst/>
              </a:rPr>
              <a:t>Какие роли потребуется установить в команде, чтобы все задачи и мероприятия получили по ответственному ресурсу?</a:t>
            </a:r>
          </a:p>
          <a:p>
            <a:pPr fontAlgn="base"/>
            <a:r>
              <a:rPr lang="ru-RU" dirty="0">
                <a:effectLst/>
              </a:rPr>
              <a:t>Какими навыками и опытом должен владеть участник-претендент?</a:t>
            </a:r>
          </a:p>
          <a:p>
            <a:pPr fontAlgn="base"/>
            <a:r>
              <a:rPr lang="ru-RU" dirty="0">
                <a:effectLst/>
              </a:rPr>
              <a:t>Какие функции и задачи допустимо предложить претенденту при включении в команду?</a:t>
            </a:r>
          </a:p>
          <a:p>
            <a:pPr fontAlgn="base"/>
            <a:r>
              <a:rPr lang="ru-RU" dirty="0">
                <a:effectLst/>
              </a:rPr>
              <a:t>Какие основные черты характера, </a:t>
            </a:r>
            <a:r>
              <a:rPr lang="ru-RU" dirty="0" err="1">
                <a:effectLst/>
              </a:rPr>
              <a:t>психотип</a:t>
            </a:r>
            <a:r>
              <a:rPr lang="ru-RU" dirty="0">
                <a:effectLst/>
              </a:rPr>
              <a:t> и ценностные ориентации исполнителей являются предпочтительными?</a:t>
            </a:r>
          </a:p>
          <a:p>
            <a:pPr fontAlgn="base"/>
            <a:r>
              <a:rPr lang="ru-RU" dirty="0">
                <a:effectLst/>
              </a:rPr>
              <a:t>Какую загруженность и бюджет времени можно предположить для участия исполнителя?</a:t>
            </a:r>
          </a:p>
          <a:p>
            <a:pPr fontAlgn="base"/>
            <a:r>
              <a:rPr lang="ru-RU" dirty="0">
                <a:effectLst/>
              </a:rPr>
              <a:t>Достаточно ли число кандидатов на исполнение задач для обеспечения минимального уровня конкурентной среды между потенциальными участниками группы?</a:t>
            </a:r>
          </a:p>
          <a:p>
            <a:endParaRPr lang="ru-RU" dirty="0"/>
          </a:p>
        </p:txBody>
      </p:sp>
    </p:spTree>
    <p:extLst>
      <p:ext uri="{BB962C8B-B14F-4D97-AF65-F5344CB8AC3E}">
        <p14:creationId xmlns:p14="http://schemas.microsoft.com/office/powerpoint/2010/main" val="27776167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Команда проекта. Роли</a:t>
            </a:r>
            <a:endParaRPr lang="ru-RU" dirty="0"/>
          </a:p>
        </p:txBody>
      </p:sp>
      <p:sp>
        <p:nvSpPr>
          <p:cNvPr id="3" name="Объект 2"/>
          <p:cNvSpPr>
            <a:spLocks noGrp="1"/>
          </p:cNvSpPr>
          <p:nvPr>
            <p:ph idx="1"/>
          </p:nvPr>
        </p:nvSpPr>
        <p:spPr/>
        <p:txBody>
          <a:bodyPr/>
          <a:lstStyle/>
          <a:p>
            <a:pPr fontAlgn="base"/>
            <a:r>
              <a:rPr lang="ru-RU" dirty="0">
                <a:effectLst/>
              </a:rPr>
              <a:t>роли, ориентированные на выполнение задач команды;</a:t>
            </a:r>
          </a:p>
          <a:p>
            <a:pPr fontAlgn="base"/>
            <a:r>
              <a:rPr lang="ru-RU" dirty="0">
                <a:effectLst/>
              </a:rPr>
              <a:t>роли, ориентированные на создание/ поддержание работы команды;</a:t>
            </a:r>
          </a:p>
          <a:p>
            <a:pPr fontAlgn="base"/>
            <a:r>
              <a:rPr lang="ru-RU" dirty="0">
                <a:effectLst/>
              </a:rPr>
              <a:t>индивидуальные роли (нефункциональные</a:t>
            </a:r>
          </a:p>
          <a:p>
            <a:endParaRPr lang="ru-RU" dirty="0"/>
          </a:p>
        </p:txBody>
      </p:sp>
    </p:spTree>
    <p:extLst>
      <p:ext uri="{BB962C8B-B14F-4D97-AF65-F5344CB8AC3E}">
        <p14:creationId xmlns:p14="http://schemas.microsoft.com/office/powerpoint/2010/main" val="41916975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609600"/>
            <a:ext cx="11992303" cy="970450"/>
          </a:xfrm>
        </p:spPr>
        <p:txBody>
          <a:bodyPr>
            <a:normAutofit fontScale="90000"/>
          </a:bodyPr>
          <a:lstStyle/>
          <a:p>
            <a:r>
              <a:rPr lang="ru-RU" dirty="0">
                <a:effectLst/>
              </a:rPr>
              <a:t>Роли, ориентированные на выполнение задач команды</a:t>
            </a:r>
            <a:br>
              <a:rPr lang="ru-RU" dirty="0">
                <a:effectLst/>
              </a:rPr>
            </a:br>
            <a:endParaRPr lang="ru-RU" dirty="0"/>
          </a:p>
        </p:txBody>
      </p:sp>
      <p:sp>
        <p:nvSpPr>
          <p:cNvPr id="3" name="Объект 2"/>
          <p:cNvSpPr>
            <a:spLocks noGrp="1"/>
          </p:cNvSpPr>
          <p:nvPr>
            <p:ph idx="1"/>
          </p:nvPr>
        </p:nvSpPr>
        <p:spPr/>
        <p:txBody>
          <a:bodyPr/>
          <a:lstStyle/>
          <a:p>
            <a:pPr fontAlgn="base"/>
            <a:r>
              <a:rPr lang="ru-RU" b="1" dirty="0" smtClean="0">
                <a:effectLst/>
              </a:rPr>
              <a:t>Определяет </a:t>
            </a:r>
            <a:r>
              <a:rPr lang="ru-RU" b="1" dirty="0">
                <a:effectLst/>
              </a:rPr>
              <a:t>проблемы</a:t>
            </a:r>
            <a:r>
              <a:rPr lang="ru-RU" dirty="0">
                <a:effectLst/>
              </a:rPr>
              <a:t>: определение общих задач группы.</a:t>
            </a:r>
          </a:p>
          <a:p>
            <a:pPr fontAlgn="base"/>
            <a:r>
              <a:rPr lang="ru-RU" b="1" dirty="0">
                <a:effectLst/>
              </a:rPr>
              <a:t>Ищет информацию:</a:t>
            </a:r>
            <a:r>
              <a:rPr lang="ru-RU" dirty="0">
                <a:effectLst/>
              </a:rPr>
              <a:t> запрашивает фактическую информацию о задачах группы или методиках их исполнения, просит разъяснений относительно предложений.</a:t>
            </a:r>
          </a:p>
          <a:p>
            <a:pPr fontAlgn="base"/>
            <a:r>
              <a:rPr lang="ru-RU" b="1" dirty="0">
                <a:effectLst/>
              </a:rPr>
              <a:t>Предоставляет информацию</a:t>
            </a:r>
            <a:r>
              <a:rPr lang="ru-RU" dirty="0">
                <a:effectLst/>
              </a:rPr>
              <a:t>: предлагает информацию для использования в решении задач, разъясняет предложения.</a:t>
            </a:r>
          </a:p>
          <a:p>
            <a:pPr fontAlgn="base"/>
            <a:r>
              <a:rPr lang="ru-RU" b="1" dirty="0">
                <a:effectLst/>
              </a:rPr>
              <a:t>Ищет </a:t>
            </a:r>
            <a:r>
              <a:rPr lang="ru-RU" b="1" dirty="0" err="1">
                <a:effectLst/>
              </a:rPr>
              <a:t>мнения:</a:t>
            </a:r>
            <a:r>
              <a:rPr lang="ru-RU" dirty="0" err="1">
                <a:effectLst/>
              </a:rPr>
              <a:t>запрашивает</a:t>
            </a:r>
            <a:r>
              <a:rPr lang="ru-RU" dirty="0">
                <a:effectLst/>
              </a:rPr>
              <a:t> </a:t>
            </a:r>
            <a:r>
              <a:rPr lang="ru-RU" dirty="0" err="1">
                <a:effectLst/>
              </a:rPr>
              <a:t>мненияотносительно</a:t>
            </a:r>
            <a:r>
              <a:rPr lang="ru-RU" dirty="0">
                <a:effectLst/>
              </a:rPr>
              <a:t> обсуждаемого вопроса.</a:t>
            </a:r>
          </a:p>
          <a:p>
            <a:pPr fontAlgn="base"/>
            <a:r>
              <a:rPr lang="ru-RU" b="1" dirty="0">
                <a:effectLst/>
              </a:rPr>
              <a:t>Высказывает мнения:</a:t>
            </a:r>
            <a:r>
              <a:rPr lang="ru-RU" dirty="0">
                <a:effectLst/>
              </a:rPr>
              <a:t> делает утверждения по обсуждаемым вопросам.</a:t>
            </a:r>
          </a:p>
          <a:p>
            <a:pPr fontAlgn="base"/>
            <a:r>
              <a:rPr lang="ru-RU" b="1" dirty="0">
                <a:effectLst/>
              </a:rPr>
              <a:t>Проверяет целесообразность:</a:t>
            </a:r>
            <a:r>
              <a:rPr lang="ru-RU" dirty="0">
                <a:effectLst/>
              </a:rPr>
              <a:t> сопоставляет предлагаемые решения с реальным положением дел.</a:t>
            </a:r>
          </a:p>
          <a:p>
            <a:endParaRPr lang="ru-RU" dirty="0"/>
          </a:p>
        </p:txBody>
      </p:sp>
    </p:spTree>
    <p:extLst>
      <p:ext uri="{BB962C8B-B14F-4D97-AF65-F5344CB8AC3E}">
        <p14:creationId xmlns:p14="http://schemas.microsoft.com/office/powerpoint/2010/main" val="37859504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effectLst/>
              </a:rPr>
              <a:t>Роли, ориентированные на создание/ поддержание работы команды</a:t>
            </a:r>
            <a:br>
              <a:rPr lang="ru-RU" dirty="0">
                <a:effectLst/>
              </a:rPr>
            </a:br>
            <a:endParaRPr lang="ru-RU" dirty="0"/>
          </a:p>
        </p:txBody>
      </p:sp>
      <p:sp>
        <p:nvSpPr>
          <p:cNvPr id="3" name="Объект 2"/>
          <p:cNvSpPr>
            <a:spLocks noGrp="1"/>
          </p:cNvSpPr>
          <p:nvPr>
            <p:ph idx="1"/>
          </p:nvPr>
        </p:nvSpPr>
        <p:spPr/>
        <p:txBody>
          <a:bodyPr/>
          <a:lstStyle/>
          <a:p>
            <a:pPr fontAlgn="base"/>
            <a:r>
              <a:rPr lang="ru-RU" b="1" dirty="0" smtClean="0">
                <a:effectLst/>
              </a:rPr>
              <a:t>Координирует</a:t>
            </a:r>
            <a:r>
              <a:rPr lang="ru-RU" b="1" dirty="0">
                <a:effectLst/>
              </a:rPr>
              <a:t>:</a:t>
            </a:r>
            <a:r>
              <a:rPr lang="ru-RU" dirty="0">
                <a:effectLst/>
              </a:rPr>
              <a:t> поясняет утверждения и показывает их связь с другими утверждениями, анализирует предлагаемые варианты.</a:t>
            </a:r>
          </a:p>
          <a:p>
            <a:pPr fontAlgn="base"/>
            <a:r>
              <a:rPr lang="ru-RU" b="1" dirty="0">
                <a:effectLst/>
              </a:rPr>
              <a:t>Гармонизирует:</a:t>
            </a:r>
            <a:r>
              <a:rPr lang="ru-RU" dirty="0">
                <a:effectLst/>
              </a:rPr>
              <a:t> улаживает споры и разногласия, акцентирует общность взглядов.</a:t>
            </a:r>
          </a:p>
          <a:p>
            <a:pPr fontAlgn="base"/>
            <a:r>
              <a:rPr lang="ru-RU" b="1" dirty="0">
                <a:effectLst/>
              </a:rPr>
              <a:t>Ориентирует:</a:t>
            </a:r>
            <a:r>
              <a:rPr lang="ru-RU" dirty="0">
                <a:effectLst/>
              </a:rPr>
              <a:t> помогает группе придерживаться плана, обнаруживает отклонения, предлагает процедуры для повышения эффективности работы группы.</a:t>
            </a:r>
          </a:p>
          <a:p>
            <a:pPr fontAlgn="base"/>
            <a:r>
              <a:rPr lang="ru-RU" b="1" dirty="0">
                <a:effectLst/>
              </a:rPr>
              <a:t>Поддерживает-вдохновляет:</a:t>
            </a:r>
            <a:r>
              <a:rPr lang="ru-RU" dirty="0">
                <a:effectLst/>
              </a:rPr>
              <a:t> высказывает одобрение предложений других участников, демонстрирует теплое и чуткое отношение к ним.</a:t>
            </a:r>
          </a:p>
          <a:p>
            <a:pPr fontAlgn="base"/>
            <a:r>
              <a:rPr lang="ru-RU" b="1" dirty="0">
                <a:effectLst/>
              </a:rPr>
              <a:t>Сопровождает:</a:t>
            </a:r>
            <a:r>
              <a:rPr lang="ru-RU" dirty="0">
                <a:effectLst/>
              </a:rPr>
              <a:t> последовательно продвигается по всем этапам вместе с командой, принимает чужие идеи, выражает согласие.</a:t>
            </a:r>
          </a:p>
          <a:p>
            <a:endParaRPr lang="ru-RU" dirty="0"/>
          </a:p>
        </p:txBody>
      </p:sp>
    </p:spTree>
    <p:extLst>
      <p:ext uri="{BB962C8B-B14F-4D97-AF65-F5344CB8AC3E}">
        <p14:creationId xmlns:p14="http://schemas.microsoft.com/office/powerpoint/2010/main" val="34411799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effectLst/>
              </a:rPr>
              <a:t>Индивидуальные роли (нефункциональные)</a:t>
            </a:r>
            <a:br>
              <a:rPr lang="ru-RU" dirty="0">
                <a:effectLst/>
              </a:rPr>
            </a:br>
            <a:endParaRPr lang="ru-RU" dirty="0"/>
          </a:p>
        </p:txBody>
      </p:sp>
      <p:sp>
        <p:nvSpPr>
          <p:cNvPr id="3" name="Объект 2"/>
          <p:cNvSpPr>
            <a:spLocks noGrp="1"/>
          </p:cNvSpPr>
          <p:nvPr>
            <p:ph idx="1"/>
          </p:nvPr>
        </p:nvSpPr>
        <p:spPr/>
        <p:txBody>
          <a:bodyPr/>
          <a:lstStyle/>
          <a:p>
            <a:pPr fontAlgn="base"/>
            <a:r>
              <a:rPr lang="ru-RU" b="1" dirty="0" err="1" smtClean="0">
                <a:effectLst/>
              </a:rPr>
              <a:t>Блокирует:</a:t>
            </a:r>
            <a:r>
              <a:rPr lang="ru-RU" dirty="0" err="1" smtClean="0">
                <a:effectLst/>
              </a:rPr>
              <a:t>мешает</a:t>
            </a:r>
            <a:r>
              <a:rPr lang="ru-RU" dirty="0" smtClean="0">
                <a:effectLst/>
              </a:rPr>
              <a:t> </a:t>
            </a:r>
            <a:r>
              <a:rPr lang="ru-RU" dirty="0">
                <a:effectLst/>
              </a:rPr>
              <a:t>работе группы, вызывая споры, оказывая неаргументированное сопротивление и несогласие. Позже возвращается к забытым вопросам.</a:t>
            </a:r>
          </a:p>
          <a:p>
            <a:pPr fontAlgn="base"/>
            <a:r>
              <a:rPr lang="ru-RU" b="1" dirty="0">
                <a:effectLst/>
              </a:rPr>
              <a:t>Уклоняется от работы:</a:t>
            </a:r>
            <a:r>
              <a:rPr lang="ru-RU" dirty="0">
                <a:effectLst/>
              </a:rPr>
              <a:t> дремлет, занимается посторонними делами, переговаривается с другими и т.д.</a:t>
            </a:r>
          </a:p>
          <a:p>
            <a:pPr fontAlgn="base"/>
            <a:r>
              <a:rPr lang="ru-RU" b="1" dirty="0">
                <a:effectLst/>
              </a:rPr>
              <a:t>Отклоняется от </a:t>
            </a:r>
            <a:r>
              <a:rPr lang="ru-RU" b="1" dirty="0" err="1">
                <a:effectLst/>
              </a:rPr>
              <a:t>темы:</a:t>
            </a:r>
            <a:r>
              <a:rPr lang="ru-RU" dirty="0" err="1">
                <a:effectLst/>
              </a:rPr>
              <a:t>превращает</a:t>
            </a:r>
            <a:r>
              <a:rPr lang="ru-RU" dirty="0">
                <a:effectLst/>
              </a:rPr>
              <a:t> обсуждения в личный разговор, разражается длинной </a:t>
            </a:r>
            <a:r>
              <a:rPr lang="ru-RU" dirty="0" err="1">
                <a:effectLst/>
              </a:rPr>
              <a:t>речьюпо</a:t>
            </a:r>
            <a:r>
              <a:rPr lang="ru-RU" dirty="0">
                <a:effectLst/>
              </a:rPr>
              <a:t> краткому вопросу и т.п.</a:t>
            </a:r>
          </a:p>
          <a:p>
            <a:endParaRPr lang="ru-RU" dirty="0"/>
          </a:p>
        </p:txBody>
      </p:sp>
    </p:spTree>
    <p:extLst>
      <p:ext uri="{BB962C8B-B14F-4D97-AF65-F5344CB8AC3E}">
        <p14:creationId xmlns:p14="http://schemas.microsoft.com/office/powerpoint/2010/main" val="33405527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2966" y="2648607"/>
            <a:ext cx="11435255" cy="1345324"/>
          </a:xfrm>
        </p:spPr>
        <p:txBody>
          <a:bodyPr>
            <a:noAutofit/>
          </a:bodyPr>
          <a:lstStyle/>
          <a:p>
            <a:r>
              <a:rPr lang="ru-RU" sz="4400" b="1" dirty="0" smtClean="0">
                <a:effectLst/>
              </a:rPr>
              <a:t>2.3. </a:t>
            </a:r>
            <a:r>
              <a:rPr lang="ru-RU" dirty="0">
                <a:effectLst/>
              </a:rPr>
              <a:t>Определение основных разделов проекта </a:t>
            </a:r>
            <a:r>
              <a:rPr lang="ru-RU" dirty="0" smtClean="0">
                <a:effectLst/>
              </a:rPr>
              <a:t>кампании</a:t>
            </a:r>
            <a:endParaRPr lang="ru-RU" sz="4400" b="1" dirty="0"/>
          </a:p>
        </p:txBody>
      </p:sp>
    </p:spTree>
    <p:extLst>
      <p:ext uri="{BB962C8B-B14F-4D97-AF65-F5344CB8AC3E}">
        <p14:creationId xmlns:p14="http://schemas.microsoft.com/office/powerpoint/2010/main" val="996460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Роли в проектной команде</a:t>
            </a:r>
            <a:endParaRPr lang="ru-RU" dirty="0"/>
          </a:p>
        </p:txBody>
      </p:sp>
      <p:sp>
        <p:nvSpPr>
          <p:cNvPr id="3" name="Объект 2"/>
          <p:cNvSpPr>
            <a:spLocks noGrp="1"/>
          </p:cNvSpPr>
          <p:nvPr>
            <p:ph idx="1"/>
          </p:nvPr>
        </p:nvSpPr>
        <p:spPr>
          <a:xfrm>
            <a:off x="704193" y="1732449"/>
            <a:ext cx="10563364" cy="4973151"/>
          </a:xfrm>
        </p:spPr>
        <p:txBody>
          <a:bodyPr>
            <a:normAutofit fontScale="70000" lnSpcReduction="20000"/>
          </a:bodyPr>
          <a:lstStyle/>
          <a:p>
            <a:pPr marL="36900" indent="0" fontAlgn="base">
              <a:buNone/>
            </a:pPr>
            <a:r>
              <a:rPr lang="ru-RU" dirty="0" smtClean="0">
                <a:effectLst/>
              </a:rPr>
              <a:t>Классический подход к распределению ролей между участниками проектной команды был предложен доктором Р.М. </a:t>
            </a:r>
            <a:r>
              <a:rPr lang="ru-RU" dirty="0" err="1" smtClean="0">
                <a:effectLst/>
              </a:rPr>
              <a:t>Белбином</a:t>
            </a:r>
            <a:r>
              <a:rPr lang="ru-RU" dirty="0" smtClean="0">
                <a:effectLst/>
              </a:rPr>
              <a:t> (R. </a:t>
            </a:r>
            <a:r>
              <a:rPr lang="ru-RU" dirty="0" err="1" smtClean="0">
                <a:effectLst/>
              </a:rPr>
              <a:t>Meredith</a:t>
            </a:r>
            <a:r>
              <a:rPr lang="ru-RU" dirty="0" smtClean="0">
                <a:effectLst/>
              </a:rPr>
              <a:t> </a:t>
            </a:r>
            <a:r>
              <a:rPr lang="ru-RU" dirty="0" err="1" smtClean="0">
                <a:effectLst/>
              </a:rPr>
              <a:t>Belbin</a:t>
            </a:r>
            <a:r>
              <a:rPr lang="ru-RU" dirty="0" smtClean="0">
                <a:effectLst/>
              </a:rPr>
              <a:t>). В каждой проектной команде, которая стремится эффективно организовать свою работу, независимо от ее численного состава, должны выполняться следующие 8 ролей:</a:t>
            </a:r>
          </a:p>
          <a:p>
            <a:pPr fontAlgn="base"/>
            <a:r>
              <a:rPr lang="ru-RU" b="1" i="1" dirty="0" smtClean="0">
                <a:effectLst/>
              </a:rPr>
              <a:t>Председатель </a:t>
            </a:r>
            <a:r>
              <a:rPr lang="ru-RU" b="1" i="1" dirty="0">
                <a:effectLst/>
              </a:rPr>
              <a:t>(</a:t>
            </a:r>
            <a:r>
              <a:rPr lang="ru-RU" b="1" i="1" dirty="0" err="1">
                <a:effectLst/>
              </a:rPr>
              <a:t>chairman</a:t>
            </a:r>
            <a:r>
              <a:rPr lang="ru-RU" b="1" i="1" dirty="0">
                <a:effectLst/>
              </a:rPr>
              <a:t>)</a:t>
            </a:r>
            <a:r>
              <a:rPr lang="ru-RU" dirty="0">
                <a:effectLst/>
              </a:rPr>
              <a:t> – выбирает путь, по которому команда· движется вперед к общим целям, обеспечивая наилучшее использование ее ресурсов; умеет обнаружить сильные и слабые стороны команды и обеспечить наибольшее применение потенциала каждого участника команды. Можно думать, что таким человеком является, как правило, официальный руководитель проекта; однако, в самоуправляемых командах им может быть любой человек.</a:t>
            </a:r>
          </a:p>
          <a:p>
            <a:pPr fontAlgn="base"/>
            <a:r>
              <a:rPr lang="ru-RU" b="1" i="1" dirty="0">
                <a:effectLst/>
              </a:rPr>
              <a:t>Оформитель (</a:t>
            </a:r>
            <a:r>
              <a:rPr lang="ru-RU" b="1" i="1" dirty="0" err="1">
                <a:effectLst/>
              </a:rPr>
              <a:t>shaper</a:t>
            </a:r>
            <a:r>
              <a:rPr lang="ru-RU" b="1" i="1" dirty="0">
                <a:effectLst/>
              </a:rPr>
              <a:t>)</a:t>
            </a:r>
            <a:r>
              <a:rPr lang="ru-RU" b="1" dirty="0">
                <a:effectLst/>
              </a:rPr>
              <a:t> </a:t>
            </a:r>
            <a:r>
              <a:rPr lang="ru-RU" dirty="0">
                <a:effectLst/>
              </a:rPr>
              <a:t>– придает законченную форму действиям· команды, направляет внимание и пытается придать определенные рамки групповым обсуждениям и результатам совместной деятельности. Такой человек может иметь официальную должность “архитектора” или “ведущего проектировщика”, но главное то, что эта роль “воображаемая”. В безнадежном проекте особенно важно иметь единое и четкое представление о проблеме и ее возможном решении.</a:t>
            </a:r>
          </a:p>
          <a:p>
            <a:pPr fontAlgn="base"/>
            <a:r>
              <a:rPr lang="ru-RU" b="1" i="1" dirty="0">
                <a:effectLst/>
              </a:rPr>
              <a:t>Генератор идей (</a:t>
            </a:r>
            <a:r>
              <a:rPr lang="ru-RU" b="1" i="1" dirty="0" err="1">
                <a:effectLst/>
              </a:rPr>
              <a:t>plant</a:t>
            </a:r>
            <a:r>
              <a:rPr lang="ru-RU" b="1" i="1" dirty="0">
                <a:effectLst/>
              </a:rPr>
              <a:t>)</a:t>
            </a:r>
            <a:r>
              <a:rPr lang="ru-RU" dirty="0">
                <a:effectLst/>
              </a:rPr>
              <a:t> – выдвигает новые идеи и стратегии,· уделяя особое внимание главным проблемам, с которыми сталкивается группа. Мне кажется, что для такой роли больше подходит название “провокатор” – человек, который пытается внедрять в команде радикальные технологии, искать новые решения технических задач.</a:t>
            </a:r>
          </a:p>
          <a:p>
            <a:pPr fontAlgn="base"/>
            <a:r>
              <a:rPr lang="ru-RU" b="1" i="1" dirty="0">
                <a:effectLst/>
              </a:rPr>
              <a:t>Критик (</a:t>
            </a:r>
            <a:r>
              <a:rPr lang="ru-RU" b="1" i="1" dirty="0" err="1">
                <a:effectLst/>
              </a:rPr>
              <a:t>monitor-evaluator</a:t>
            </a:r>
            <a:r>
              <a:rPr lang="ru-RU" b="1" i="1" dirty="0">
                <a:effectLst/>
              </a:rPr>
              <a:t>)</a:t>
            </a:r>
            <a:r>
              <a:rPr lang="ru-RU" b="1" dirty="0">
                <a:effectLst/>
              </a:rPr>
              <a:t> </a:t>
            </a:r>
            <a:r>
              <a:rPr lang="ru-RU" dirty="0">
                <a:effectLst/>
              </a:rPr>
              <a:t>– анализирует проблемы с· прагматической точки зрения, оценивает идеи и предложения таким образом, чтобы команда могла принять сбалансированные решения. В большинстве случаев такой человек поступает как “скептик”, уравновешивая оптимистические предложения оформителя и генератора идей. Критик хорошо знает, что новые технологии отнюдь не всегда работают, обещания поставщиков о возможностях новых средств и языков иногда не сбываются и все может пойти не так, как было задумано</a:t>
            </a:r>
            <a:r>
              <a:rPr lang="ru-RU" dirty="0" smtClean="0">
                <a:effectLst/>
              </a:rPr>
              <a:t>.</a:t>
            </a:r>
            <a:endParaRPr lang="ru-RU" dirty="0"/>
          </a:p>
        </p:txBody>
      </p:sp>
    </p:spTree>
    <p:extLst>
      <p:ext uri="{BB962C8B-B14F-4D97-AF65-F5344CB8AC3E}">
        <p14:creationId xmlns:p14="http://schemas.microsoft.com/office/powerpoint/2010/main" val="42566230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Роли в проектной команде (продолжение)</a:t>
            </a:r>
            <a:endParaRPr lang="ru-RU" dirty="0"/>
          </a:p>
        </p:txBody>
      </p:sp>
      <p:sp>
        <p:nvSpPr>
          <p:cNvPr id="3" name="Объект 2"/>
          <p:cNvSpPr>
            <a:spLocks noGrp="1"/>
          </p:cNvSpPr>
          <p:nvPr>
            <p:ph idx="1"/>
          </p:nvPr>
        </p:nvSpPr>
        <p:spPr>
          <a:xfrm>
            <a:off x="367862" y="1732449"/>
            <a:ext cx="10899695" cy="5319992"/>
          </a:xfrm>
        </p:spPr>
        <p:txBody>
          <a:bodyPr>
            <a:normAutofit fontScale="77500" lnSpcReduction="20000"/>
          </a:bodyPr>
          <a:lstStyle/>
          <a:p>
            <a:pPr fontAlgn="base"/>
            <a:r>
              <a:rPr lang="ru-RU" b="1" i="1" dirty="0">
                <a:effectLst/>
              </a:rPr>
              <a:t>Рабочая пчелка (</a:t>
            </a:r>
            <a:r>
              <a:rPr lang="ru-RU" b="1" i="1" dirty="0" err="1">
                <a:effectLst/>
              </a:rPr>
              <a:t>company</a:t>
            </a:r>
            <a:r>
              <a:rPr lang="ru-RU" b="1" i="1" dirty="0">
                <a:effectLst/>
              </a:rPr>
              <a:t> </a:t>
            </a:r>
            <a:r>
              <a:rPr lang="ru-RU" b="1" i="1" dirty="0" err="1">
                <a:effectLst/>
              </a:rPr>
              <a:t>worker</a:t>
            </a:r>
            <a:r>
              <a:rPr lang="ru-RU" b="1" i="1" dirty="0">
                <a:effectLst/>
              </a:rPr>
              <a:t>)</a:t>
            </a:r>
            <a:r>
              <a:rPr lang="ru-RU" b="1" dirty="0">
                <a:effectLst/>
              </a:rPr>
              <a:t> </a:t>
            </a:r>
            <a:r>
              <a:rPr lang="ru-RU" dirty="0">
                <a:effectLst/>
              </a:rPr>
              <a:t>– превращает планы и концепции· в практические рабочие процедуры, систематически и эффективно выполняет принятые обязательства. Другими словами, в то время как оформитель придает законченную форму крупным технологическим решениям, генератор идей предлагает радикальные новые решения, а критик занимается поиском изъянов и недостатков в этих предложениях, рабочая пчелка – это тот человек, который работает, не привлекая внимания, и выдает на гора тонны кода. Очевидно, любой безнадежный проект нуждается по крайней мере, в паре таких пчелок, но сами по себе они не способны принести успех проекту, поскольку не обладают необходимой широтой кругозора.</a:t>
            </a:r>
          </a:p>
          <a:p>
            <a:pPr fontAlgn="base"/>
            <a:r>
              <a:rPr lang="ru-RU" b="1" i="1" dirty="0">
                <a:effectLst/>
              </a:rPr>
              <a:t>Опора команды (</a:t>
            </a:r>
            <a:r>
              <a:rPr lang="ru-RU" b="1" i="1" dirty="0" err="1">
                <a:effectLst/>
              </a:rPr>
              <a:t>team</a:t>
            </a:r>
            <a:r>
              <a:rPr lang="ru-RU" b="1" i="1" dirty="0">
                <a:effectLst/>
              </a:rPr>
              <a:t> </a:t>
            </a:r>
            <a:r>
              <a:rPr lang="ru-RU" b="1" i="1" dirty="0" err="1">
                <a:effectLst/>
              </a:rPr>
              <a:t>worker</a:t>
            </a:r>
            <a:r>
              <a:rPr lang="ru-RU" b="1" i="1" dirty="0">
                <a:effectLst/>
              </a:rPr>
              <a:t>)</a:t>
            </a:r>
            <a:r>
              <a:rPr lang="ru-RU" b="1" dirty="0">
                <a:effectLst/>
              </a:rPr>
              <a:t> </a:t>
            </a:r>
            <a:r>
              <a:rPr lang="ru-RU" dirty="0">
                <a:effectLst/>
              </a:rPr>
              <a:t>– поддерживает силу духа в· участниках проекта, оказывает им помощь в трудных ситуациях, пытается улучшить взаимоотношения между ними и в целом способствует поднятию командного настроя. Другими словами, такой человек выполняет в команде роль “дипломата”.</a:t>
            </a:r>
          </a:p>
          <a:p>
            <a:pPr fontAlgn="base"/>
            <a:r>
              <a:rPr lang="ru-RU" b="1" i="1" dirty="0">
                <a:effectLst/>
              </a:rPr>
              <a:t>Добытчик (</a:t>
            </a:r>
            <a:r>
              <a:rPr lang="ru-RU" b="1" i="1" dirty="0" err="1">
                <a:effectLst/>
              </a:rPr>
              <a:t>resource</a:t>
            </a:r>
            <a:r>
              <a:rPr lang="ru-RU" b="1" i="1" dirty="0">
                <a:effectLst/>
              </a:rPr>
              <a:t> </a:t>
            </a:r>
            <a:r>
              <a:rPr lang="ru-RU" b="1" i="1" dirty="0" err="1">
                <a:effectLst/>
              </a:rPr>
              <a:t>investigator</a:t>
            </a:r>
            <a:r>
              <a:rPr lang="ru-RU" b="1" i="1" dirty="0">
                <a:effectLst/>
              </a:rPr>
              <a:t>)</a:t>
            </a:r>
            <a:r>
              <a:rPr lang="ru-RU" b="1" dirty="0">
                <a:effectLst/>
              </a:rPr>
              <a:t> </a:t>
            </a:r>
            <a:r>
              <a:rPr lang="ru-RU" dirty="0">
                <a:effectLst/>
              </a:rPr>
              <a:t>– обнаруживает и сообщает о· новых идеях, разработках и ресурсах, имеющихся за пределами проектной группы, налаживает внешние контакты, которые могут быть полезными для команды, и проводит все последующие переговоры. Командный добытчик имеет много друзей и связей в своей организации, с помощью которых можно выпросить или одолжить необходимые ресурсы. Главное, что добытчик обожает свою деятельность.</a:t>
            </a:r>
          </a:p>
          <a:p>
            <a:pPr fontAlgn="base"/>
            <a:r>
              <a:rPr lang="ru-RU" b="1" i="1" dirty="0">
                <a:effectLst/>
              </a:rPr>
              <a:t>Завершающий (</a:t>
            </a:r>
            <a:r>
              <a:rPr lang="ru-RU" b="1" i="1" dirty="0" err="1">
                <a:effectLst/>
              </a:rPr>
              <a:t>c·ompleter</a:t>
            </a:r>
            <a:r>
              <a:rPr lang="ru-RU" b="1" i="1" dirty="0">
                <a:effectLst/>
              </a:rPr>
              <a:t>)</a:t>
            </a:r>
            <a:r>
              <a:rPr lang="ru-RU" b="1" dirty="0">
                <a:effectLst/>
              </a:rPr>
              <a:t> </a:t>
            </a:r>
            <a:r>
              <a:rPr lang="ru-RU" dirty="0">
                <a:effectLst/>
              </a:rPr>
              <a:t>– поддерживает в команде настойчивость в достижении цели, активно стремится отыскать работу, которая требует повышенного внимания, и старается, насколько возможно, избавить команду от ошибок, связанных как с деятельностью, так и с бездеятельностью. Такой человек играет доминирующую роль во время тестирования системы на завершающей фазе жизненного цикла проекта, однако его роль на более ранних фазах тоже важна. Команде необходимо время от времени (а еще лучше каждый день) напоминать, что они не делают себе карьеру на всю жизнь, а всего лишь участвуют в проекте с жесткими сроками и промежуточными контрольными точками, которые необходимо достигать вовремя, чтобы не провалить проект.</a:t>
            </a:r>
          </a:p>
          <a:p>
            <a:endParaRPr lang="ru-RU" dirty="0"/>
          </a:p>
        </p:txBody>
      </p:sp>
    </p:spTree>
    <p:extLst>
      <p:ext uri="{BB962C8B-B14F-4D97-AF65-F5344CB8AC3E}">
        <p14:creationId xmlns:p14="http://schemas.microsoft.com/office/powerpoint/2010/main" val="10842083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План-график проекта</a:t>
            </a:r>
            <a:endParaRPr lang="ru-RU" dirty="0"/>
          </a:p>
        </p:txBody>
      </p:sp>
      <p:pic>
        <p:nvPicPr>
          <p:cNvPr id="2050" name="Picture 2" descr="План-график проекта"/>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t="23359" b="10616"/>
          <a:stretch/>
        </p:blipFill>
        <p:spPr bwMode="auto">
          <a:xfrm>
            <a:off x="1355834" y="1576869"/>
            <a:ext cx="9669518" cy="47882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0077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Бюджет проекта </a:t>
            </a:r>
            <a:endParaRPr lang="ru-RU" dirty="0"/>
          </a:p>
        </p:txBody>
      </p:sp>
      <p:sp>
        <p:nvSpPr>
          <p:cNvPr id="4" name="Прямоугольник 3"/>
          <p:cNvSpPr/>
          <p:nvPr/>
        </p:nvSpPr>
        <p:spPr>
          <a:xfrm>
            <a:off x="767256" y="1580050"/>
            <a:ext cx="10625958" cy="2585323"/>
          </a:xfrm>
          <a:prstGeom prst="rect">
            <a:avLst/>
          </a:prstGeom>
        </p:spPr>
        <p:txBody>
          <a:bodyPr wrap="square">
            <a:spAutoFit/>
          </a:bodyPr>
          <a:lstStyle/>
          <a:p>
            <a:r>
              <a:rPr lang="ru-RU" dirty="0" smtClean="0"/>
              <a:t>Оплата труда команды проекта, привлеченных специалистов и т.д.</a:t>
            </a:r>
          </a:p>
          <a:p>
            <a:r>
              <a:rPr lang="ru-RU" dirty="0" smtClean="0"/>
              <a:t>Аренда помещений, оборудования, костюмов, транспорта</a:t>
            </a:r>
          </a:p>
          <a:p>
            <a:r>
              <a:rPr lang="ru-RU" dirty="0" smtClean="0"/>
              <a:t>Печатная продукция</a:t>
            </a:r>
          </a:p>
          <a:p>
            <a:r>
              <a:rPr lang="ru-RU" dirty="0" smtClean="0"/>
              <a:t>Размещение в СМИ, ресурсах Интернет и других каналах коммуникации</a:t>
            </a:r>
          </a:p>
          <a:p>
            <a:r>
              <a:rPr lang="ru-RU" dirty="0" smtClean="0"/>
              <a:t>Призовой фонд</a:t>
            </a:r>
          </a:p>
          <a:p>
            <a:r>
              <a:rPr lang="ru-RU" dirty="0" smtClean="0"/>
              <a:t>Реквизит </a:t>
            </a:r>
          </a:p>
          <a:p>
            <a:r>
              <a:rPr lang="ru-RU" dirty="0" smtClean="0"/>
              <a:t>Материалы (бумага, картридж и т.д.)</a:t>
            </a:r>
          </a:p>
          <a:p>
            <a:r>
              <a:rPr lang="ru-RU" dirty="0" smtClean="0"/>
              <a:t>Прочие расходы (командировки, микрофоны. Шары и т.д.)</a:t>
            </a:r>
          </a:p>
          <a:p>
            <a:r>
              <a:rPr lang="ru-RU" dirty="0" smtClean="0"/>
              <a:t>Непредвиденные расходы (10% от </a:t>
            </a:r>
            <a:r>
              <a:rPr lang="ru-RU" dirty="0" err="1" smtClean="0"/>
              <a:t>всегоо</a:t>
            </a:r>
            <a:r>
              <a:rPr lang="ru-RU" dirty="0" smtClean="0"/>
              <a:t> бюджета)</a:t>
            </a:r>
            <a:endParaRPr lang="ru-RU" dirty="0"/>
          </a:p>
        </p:txBody>
      </p:sp>
    </p:spTree>
    <p:extLst>
      <p:ext uri="{BB962C8B-B14F-4D97-AF65-F5344CB8AC3E}">
        <p14:creationId xmlns:p14="http://schemas.microsoft.com/office/powerpoint/2010/main" val="26077237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Медиаплан </a:t>
            </a:r>
            <a:endParaRPr lang="ru-RU" dirty="0"/>
          </a:p>
        </p:txBody>
      </p:sp>
      <p:pic>
        <p:nvPicPr>
          <p:cNvPr id="4098" name="Picture 2" descr="Медиаплан PR-проекта Если количество сообщений в СМИ больше 10"/>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3482" t="23359" r="2141" b="6732"/>
          <a:stretch/>
        </p:blipFill>
        <p:spPr bwMode="auto">
          <a:xfrm>
            <a:off x="1555531" y="1583560"/>
            <a:ext cx="9112469" cy="50624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33120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Оценка эффективности</a:t>
            </a:r>
            <a:endParaRPr lang="ru-RU" dirty="0"/>
          </a:p>
        </p:txBody>
      </p:sp>
      <p:sp>
        <p:nvSpPr>
          <p:cNvPr id="4" name="Прямоугольник 3"/>
          <p:cNvSpPr/>
          <p:nvPr/>
        </p:nvSpPr>
        <p:spPr>
          <a:xfrm>
            <a:off x="525517" y="1731963"/>
            <a:ext cx="11077904" cy="3139321"/>
          </a:xfrm>
          <a:prstGeom prst="rect">
            <a:avLst/>
          </a:prstGeom>
        </p:spPr>
        <p:txBody>
          <a:bodyPr wrap="square">
            <a:spAutoFit/>
          </a:bodyPr>
          <a:lstStyle/>
          <a:p>
            <a:r>
              <a:rPr lang="ru-RU" dirty="0" smtClean="0"/>
              <a:t>Анализ мероприятий </a:t>
            </a:r>
          </a:p>
          <a:p>
            <a:endParaRPr lang="ru-RU" dirty="0"/>
          </a:p>
          <a:p>
            <a:r>
              <a:rPr lang="ru-RU" dirty="0" smtClean="0"/>
              <a:t>Ожидаемые результаты : результат-продукт, результат – эффект</a:t>
            </a:r>
          </a:p>
          <a:p>
            <a:endParaRPr lang="ru-RU" dirty="0"/>
          </a:p>
          <a:p>
            <a:r>
              <a:rPr lang="ru-RU" dirty="0" smtClean="0"/>
              <a:t>Оценка эффективности</a:t>
            </a:r>
          </a:p>
          <a:p>
            <a:endParaRPr lang="ru-RU" dirty="0"/>
          </a:p>
          <a:p>
            <a:endParaRPr lang="ru-RU" dirty="0" smtClean="0"/>
          </a:p>
          <a:p>
            <a:endParaRPr lang="ru-RU" dirty="0"/>
          </a:p>
          <a:p>
            <a:endParaRPr lang="ru-RU" dirty="0" smtClean="0"/>
          </a:p>
          <a:p>
            <a:endParaRPr lang="ru-RU" dirty="0"/>
          </a:p>
          <a:p>
            <a:r>
              <a:rPr lang="ru-RU" dirty="0" smtClean="0"/>
              <a:t>* Подробно рассматривается в теме 7</a:t>
            </a:r>
            <a:endParaRPr lang="ru-RU" dirty="0"/>
          </a:p>
        </p:txBody>
      </p:sp>
    </p:spTree>
    <p:extLst>
      <p:ext uri="{BB962C8B-B14F-4D97-AF65-F5344CB8AC3E}">
        <p14:creationId xmlns:p14="http://schemas.microsoft.com/office/powerpoint/2010/main" val="394193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effectLst/>
              </a:rPr>
              <a:t>Выбор стратегии</a:t>
            </a:r>
            <a:endParaRPr lang="ru-RU" dirty="0"/>
          </a:p>
        </p:txBody>
      </p:sp>
      <p:sp>
        <p:nvSpPr>
          <p:cNvPr id="3" name="Объект 2"/>
          <p:cNvSpPr>
            <a:spLocks noGrp="1"/>
          </p:cNvSpPr>
          <p:nvPr>
            <p:ph idx="1"/>
          </p:nvPr>
        </p:nvSpPr>
        <p:spPr>
          <a:xfrm>
            <a:off x="913795" y="1732449"/>
            <a:ext cx="10353762" cy="5036213"/>
          </a:xfrm>
        </p:spPr>
        <p:txBody>
          <a:bodyPr>
            <a:normAutofit fontScale="92500" lnSpcReduction="20000"/>
          </a:bodyPr>
          <a:lstStyle/>
          <a:p>
            <a:r>
              <a:rPr lang="ru-RU" dirty="0">
                <a:effectLst/>
              </a:rPr>
              <a:t>Понятие «PR-стратегия» подразумевает под собой систему, создаваемую для выработки и реализации четкого плана действий в рамках конкретного проекта. PR-стратегию необходимо отделять от понятий PR-концепции, PR-плана и PR-программы. Стратегия, по своей сути, является моделью действий для достижения определенных целей. Другими словами, </a:t>
            </a:r>
            <a:r>
              <a:rPr lang="ru-RU" sz="2400" dirty="0">
                <a:effectLst/>
              </a:rPr>
              <a:t>это совокупность действий по утвержденному плану</a:t>
            </a:r>
            <a:r>
              <a:rPr lang="ru-RU" dirty="0">
                <a:effectLst/>
              </a:rPr>
              <a:t>. </a:t>
            </a:r>
            <a:endParaRPr lang="ru-RU" dirty="0" smtClean="0">
              <a:effectLst/>
            </a:endParaRPr>
          </a:p>
          <a:p>
            <a:r>
              <a:rPr lang="ru-RU" dirty="0" smtClean="0">
                <a:effectLst/>
              </a:rPr>
              <a:t>стратегия </a:t>
            </a:r>
            <a:r>
              <a:rPr lang="ru-RU" dirty="0">
                <a:effectLst/>
              </a:rPr>
              <a:t>обладает такими отличительными </a:t>
            </a:r>
            <a:r>
              <a:rPr lang="ru-RU" dirty="0" smtClean="0">
                <a:effectLst/>
              </a:rPr>
              <a:t>чертами: </a:t>
            </a:r>
            <a:r>
              <a:rPr lang="ru-RU" sz="3100" dirty="0">
                <a:effectLst/>
              </a:rPr>
              <a:t>структурированность, четкость и конкретность</a:t>
            </a:r>
            <a:r>
              <a:rPr lang="ru-RU" dirty="0" smtClean="0">
                <a:effectLst/>
              </a:rPr>
              <a:t>.</a:t>
            </a:r>
            <a:r>
              <a:rPr lang="ru-RU" dirty="0">
                <a:effectLst/>
              </a:rPr>
              <a:t> </a:t>
            </a:r>
          </a:p>
          <a:p>
            <a:r>
              <a:rPr lang="ru-RU" dirty="0">
                <a:effectLst/>
              </a:rPr>
              <a:t>Несмотря на явные отличия, PR-стратегия в процессе ее выработки тесно связана с понятием PR-концепции, поскольку разработка стратегии происходит в процессе выработки концепции. В PR-концепции роль стратегии – основная. Ведь в PR-стратегии заключена суть любого проекта: что мы делаем, для кого делаем, когда мы это делаем, как мы это делаем, сколько это будет стоить, и что мы получим в результате. Глобальной задачей любой PR-стратегии является построение модели действий для реализации конкретного плана и достижения поставленных целей в определенной информационной среде</a:t>
            </a:r>
            <a:r>
              <a:rPr lang="ru-RU" dirty="0" smtClean="0">
                <a:effectLst/>
              </a:rPr>
              <a:t>.</a:t>
            </a:r>
          </a:p>
          <a:p>
            <a:endParaRPr lang="ru-RU" dirty="0">
              <a:effectLst/>
            </a:endParaRPr>
          </a:p>
          <a:p>
            <a:r>
              <a:rPr lang="ru-RU" sz="1100" dirty="0">
                <a:effectLst/>
              </a:rPr>
              <a:t>Источник: журнал Пресс-служба </a:t>
            </a:r>
            <a:r>
              <a:rPr lang="en-US" sz="1100" dirty="0">
                <a:effectLst/>
              </a:rPr>
              <a:t>http://www.press-service.ru/terms/193</a:t>
            </a:r>
            <a:r>
              <a:rPr lang="en-US" sz="1100" dirty="0" smtClean="0">
                <a:effectLst/>
              </a:rPr>
              <a:t>/</a:t>
            </a:r>
            <a:endParaRPr lang="ru-RU" sz="1100" dirty="0"/>
          </a:p>
        </p:txBody>
      </p:sp>
    </p:spTree>
    <p:extLst>
      <p:ext uri="{BB962C8B-B14F-4D97-AF65-F5344CB8AC3E}">
        <p14:creationId xmlns:p14="http://schemas.microsoft.com/office/powerpoint/2010/main" val="12317274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Стратегия </a:t>
            </a:r>
            <a:endParaRPr lang="ru-RU" dirty="0"/>
          </a:p>
        </p:txBody>
      </p:sp>
      <p:sp>
        <p:nvSpPr>
          <p:cNvPr id="3" name="Объект 2"/>
          <p:cNvSpPr>
            <a:spLocks noGrp="1"/>
          </p:cNvSpPr>
          <p:nvPr>
            <p:ph idx="1"/>
          </p:nvPr>
        </p:nvSpPr>
        <p:spPr>
          <a:xfrm>
            <a:off x="913795" y="1732449"/>
            <a:ext cx="10353762" cy="4752434"/>
          </a:xfrm>
        </p:spPr>
        <p:txBody>
          <a:bodyPr>
            <a:normAutofit fontScale="92500" lnSpcReduction="10000"/>
          </a:bodyPr>
          <a:lstStyle/>
          <a:p>
            <a:r>
              <a:rPr lang="ru-RU" dirty="0">
                <a:effectLst/>
              </a:rPr>
              <a:t>Чтобы отделить понятие PR-стратегии от смежных и близких по смыслу понятий PR-концепции, PR-программы и PR-плана, необходимо отметить следующее. </a:t>
            </a:r>
            <a:endParaRPr lang="ru-RU" dirty="0" smtClean="0">
              <a:effectLst/>
            </a:endParaRPr>
          </a:p>
          <a:p>
            <a:r>
              <a:rPr lang="ru-RU" dirty="0" smtClean="0">
                <a:effectLst/>
              </a:rPr>
              <a:t>Стратегия </a:t>
            </a:r>
            <a:r>
              <a:rPr lang="ru-RU" dirty="0">
                <a:effectLst/>
              </a:rPr>
              <a:t>создается для реализации конкретного плана действий, тогда как концепция является совокупностью принципов </a:t>
            </a:r>
            <a:r>
              <a:rPr lang="ru-RU" dirty="0" smtClean="0">
                <a:effectLst/>
              </a:rPr>
              <a:t>деятельности. Стратегия НЕ </a:t>
            </a:r>
            <a:r>
              <a:rPr lang="ru-RU" dirty="0">
                <a:effectLst/>
              </a:rPr>
              <a:t>включает идеологию и «легенду» проекта</a:t>
            </a:r>
            <a:r>
              <a:rPr lang="ru-RU" dirty="0" smtClean="0">
                <a:effectLst/>
              </a:rPr>
              <a:t>. </a:t>
            </a:r>
          </a:p>
          <a:p>
            <a:r>
              <a:rPr lang="ru-RU" dirty="0" smtClean="0">
                <a:effectLst/>
              </a:rPr>
              <a:t>PR-план  - понятие </a:t>
            </a:r>
            <a:r>
              <a:rPr lang="ru-RU" dirty="0">
                <a:effectLst/>
              </a:rPr>
              <a:t>более узкое в сравнении с PR-стратегией, он включает в себя только план действий и сроки исполнения. </a:t>
            </a:r>
            <a:endParaRPr lang="ru-RU" dirty="0" smtClean="0">
              <a:effectLst/>
            </a:endParaRPr>
          </a:p>
          <a:p>
            <a:r>
              <a:rPr lang="ru-RU" dirty="0" smtClean="0">
                <a:effectLst/>
              </a:rPr>
              <a:t>PR-программа - понятие </a:t>
            </a:r>
            <a:r>
              <a:rPr lang="ru-RU" dirty="0">
                <a:effectLst/>
              </a:rPr>
              <a:t>обозначает специально разработанный комплекс мероприятий, реализующих определенную стратегию. </a:t>
            </a:r>
            <a:endParaRPr lang="ru-RU" dirty="0" smtClean="0">
              <a:effectLst/>
            </a:endParaRPr>
          </a:p>
          <a:p>
            <a:r>
              <a:rPr lang="ru-RU" dirty="0" smtClean="0">
                <a:effectLst/>
              </a:rPr>
              <a:t>Благодаря </a:t>
            </a:r>
            <a:r>
              <a:rPr lang="ru-RU" dirty="0">
                <a:effectLst/>
              </a:rPr>
              <a:t>своей четкой структуре, грамотно составленная PR-стратегия является очень эффективным коммуникационным инструментом. Наряду с PR-планом и PR-программой она является составным элементом PR-концепции</a:t>
            </a:r>
            <a:r>
              <a:rPr lang="ru-RU" dirty="0" smtClean="0">
                <a:effectLst/>
              </a:rPr>
              <a:t>.</a:t>
            </a:r>
          </a:p>
          <a:p>
            <a:endParaRPr lang="ru-RU" dirty="0">
              <a:effectLst/>
            </a:endParaRPr>
          </a:p>
          <a:p>
            <a:r>
              <a:rPr lang="ru-RU" sz="1100" dirty="0" smtClean="0">
                <a:effectLst/>
              </a:rPr>
              <a:t>Источник: журнал Пресс-служба </a:t>
            </a:r>
            <a:r>
              <a:rPr lang="en-US" sz="1100" dirty="0">
                <a:effectLst/>
                <a:hlinkClick r:id="rId2"/>
              </a:rPr>
              <a:t>http://www.press-service.ru/terms/193</a:t>
            </a:r>
            <a:r>
              <a:rPr lang="en-US" sz="1100" dirty="0" smtClean="0">
                <a:effectLst/>
                <a:hlinkClick r:id="rId2"/>
              </a:rPr>
              <a:t>/</a:t>
            </a:r>
            <a:endParaRPr lang="ru-RU" sz="1100" dirty="0" smtClean="0">
              <a:effectLst/>
            </a:endParaRPr>
          </a:p>
          <a:p>
            <a:r>
              <a:rPr lang="ru-RU" sz="1100" dirty="0" smtClean="0">
                <a:effectLst/>
              </a:rPr>
              <a:t>** подробно стратегии </a:t>
            </a:r>
            <a:r>
              <a:rPr lang="ru-RU" sz="1100" dirty="0" err="1" smtClean="0">
                <a:effectLst/>
              </a:rPr>
              <a:t>расматриваются</a:t>
            </a:r>
            <a:r>
              <a:rPr lang="ru-RU" sz="1100" dirty="0" smtClean="0">
                <a:effectLst/>
              </a:rPr>
              <a:t> в теме 5</a:t>
            </a:r>
            <a:endParaRPr lang="ru-RU" sz="1100" dirty="0"/>
          </a:p>
        </p:txBody>
      </p:sp>
    </p:spTree>
    <p:extLst>
      <p:ext uri="{BB962C8B-B14F-4D97-AF65-F5344CB8AC3E}">
        <p14:creationId xmlns:p14="http://schemas.microsoft.com/office/powerpoint/2010/main" val="31767638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Общий план </a:t>
            </a:r>
            <a:r>
              <a:rPr lang="en-US" dirty="0" smtClean="0"/>
              <a:t>PR-</a:t>
            </a:r>
            <a:r>
              <a:rPr lang="ru-RU" dirty="0" smtClean="0"/>
              <a:t>проекта. </a:t>
            </a:r>
            <a:endParaRPr lang="ru-RU" dirty="0"/>
          </a:p>
        </p:txBody>
      </p:sp>
      <p:sp>
        <p:nvSpPr>
          <p:cNvPr id="3" name="Объект 2"/>
          <p:cNvSpPr>
            <a:spLocks noGrp="1"/>
          </p:cNvSpPr>
          <p:nvPr>
            <p:ph idx="1"/>
          </p:nvPr>
        </p:nvSpPr>
        <p:spPr>
          <a:xfrm>
            <a:off x="913795" y="1732449"/>
            <a:ext cx="10353762" cy="5225399"/>
          </a:xfrm>
        </p:spPr>
        <p:txBody>
          <a:bodyPr>
            <a:normAutofit fontScale="85000" lnSpcReduction="20000"/>
          </a:bodyPr>
          <a:lstStyle/>
          <a:p>
            <a:pPr marL="494100" indent="-457200">
              <a:buAutoNum type="arabicPeriod"/>
            </a:pPr>
            <a:r>
              <a:rPr lang="ru-RU" dirty="0" smtClean="0"/>
              <a:t>Постановка проблемы</a:t>
            </a:r>
          </a:p>
          <a:p>
            <a:pPr marL="494100" indent="-457200">
              <a:buAutoNum type="arabicPeriod"/>
            </a:pPr>
            <a:r>
              <a:rPr lang="ru-RU" dirty="0" smtClean="0"/>
              <a:t>Объект и предмет проекта</a:t>
            </a:r>
          </a:p>
          <a:p>
            <a:pPr marL="494100" indent="-457200">
              <a:buAutoNum type="arabicPeriod"/>
            </a:pPr>
            <a:r>
              <a:rPr lang="ru-RU" dirty="0" smtClean="0"/>
              <a:t>Идея (концепция) проекта</a:t>
            </a:r>
          </a:p>
          <a:p>
            <a:pPr marL="494100" indent="-457200">
              <a:buAutoNum type="arabicPeriod"/>
            </a:pPr>
            <a:r>
              <a:rPr lang="ru-RU" dirty="0" smtClean="0"/>
              <a:t>Цель </a:t>
            </a:r>
          </a:p>
          <a:p>
            <a:pPr marL="494100" indent="-457200">
              <a:buAutoNum type="arabicPeriod"/>
            </a:pPr>
            <a:r>
              <a:rPr lang="ru-RU" dirty="0" smtClean="0"/>
              <a:t>Задачи проекта </a:t>
            </a:r>
          </a:p>
          <a:p>
            <a:pPr marL="494100" indent="-457200">
              <a:buAutoNum type="arabicPeriod"/>
            </a:pPr>
            <a:r>
              <a:rPr lang="ru-RU" dirty="0" smtClean="0"/>
              <a:t>Целевая аудитория проекта</a:t>
            </a:r>
          </a:p>
          <a:p>
            <a:pPr marL="494100" indent="-457200">
              <a:buAutoNum type="arabicPeriod"/>
            </a:pPr>
            <a:r>
              <a:rPr lang="ru-RU" dirty="0" smtClean="0"/>
              <a:t>Технологии реализации проекта</a:t>
            </a:r>
          </a:p>
          <a:p>
            <a:pPr marL="494100" indent="-457200">
              <a:buAutoNum type="arabicPeriod"/>
            </a:pPr>
            <a:r>
              <a:rPr lang="ru-RU" dirty="0" smtClean="0"/>
              <a:t>Команда проекта</a:t>
            </a:r>
          </a:p>
          <a:p>
            <a:pPr marL="494100" indent="-457200">
              <a:buAutoNum type="arabicPeriod"/>
            </a:pPr>
            <a:r>
              <a:rPr lang="ru-RU" dirty="0" smtClean="0"/>
              <a:t>План-график проекта</a:t>
            </a:r>
          </a:p>
          <a:p>
            <a:pPr marL="494100" indent="-457200">
              <a:buAutoNum type="arabicPeriod"/>
            </a:pPr>
            <a:r>
              <a:rPr lang="ru-RU" dirty="0" smtClean="0"/>
              <a:t>Бюджет проекта</a:t>
            </a:r>
          </a:p>
          <a:p>
            <a:pPr marL="494100" indent="-457200">
              <a:buAutoNum type="arabicPeriod"/>
            </a:pPr>
            <a:r>
              <a:rPr lang="ru-RU" dirty="0" smtClean="0"/>
              <a:t>Медиа-план (может отсутствовать)</a:t>
            </a:r>
          </a:p>
          <a:p>
            <a:pPr marL="494100" indent="-457200">
              <a:buAutoNum type="arabicPeriod"/>
            </a:pPr>
            <a:r>
              <a:rPr lang="ru-RU" dirty="0" smtClean="0"/>
              <a:t>Оценка эффективности </a:t>
            </a:r>
          </a:p>
          <a:p>
            <a:pPr marL="494100" indent="-457200">
              <a:buAutoNum type="arabicPeriod"/>
            </a:pPr>
            <a:r>
              <a:rPr lang="ru-RU" dirty="0" smtClean="0"/>
              <a:t>Приложение (может отсутствовать)</a:t>
            </a:r>
          </a:p>
          <a:p>
            <a:pPr marL="494100" indent="-457200">
              <a:buAutoNum type="arabicPeriod"/>
            </a:pPr>
            <a:endParaRPr lang="ru-RU" dirty="0"/>
          </a:p>
          <a:p>
            <a:pPr marL="36900" indent="0">
              <a:buNone/>
            </a:pPr>
            <a:r>
              <a:rPr lang="ru-RU" dirty="0" smtClean="0"/>
              <a:t>ЕСТЬ ПЛАН – БУДЕТ РЕЗУЛЬТАТ!</a:t>
            </a:r>
            <a:endParaRPr lang="ru-RU" dirty="0"/>
          </a:p>
        </p:txBody>
      </p:sp>
    </p:spTree>
    <p:extLst>
      <p:ext uri="{BB962C8B-B14F-4D97-AF65-F5344CB8AC3E}">
        <p14:creationId xmlns:p14="http://schemas.microsoft.com/office/powerpoint/2010/main" val="18975792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Постановка проблемы</a:t>
            </a:r>
            <a:endParaRPr lang="ru-RU" dirty="0"/>
          </a:p>
        </p:txBody>
      </p:sp>
      <p:sp>
        <p:nvSpPr>
          <p:cNvPr id="3" name="Объект 2"/>
          <p:cNvSpPr>
            <a:spLocks noGrp="1"/>
          </p:cNvSpPr>
          <p:nvPr>
            <p:ph idx="1"/>
          </p:nvPr>
        </p:nvSpPr>
        <p:spPr>
          <a:xfrm>
            <a:off x="913795" y="1732449"/>
            <a:ext cx="10353762" cy="5015192"/>
          </a:xfrm>
        </p:spPr>
        <p:txBody>
          <a:bodyPr>
            <a:normAutofit fontScale="92500" lnSpcReduction="20000"/>
          </a:bodyPr>
          <a:lstStyle/>
          <a:p>
            <a:pPr marL="36900" indent="0">
              <a:buNone/>
            </a:pPr>
            <a:r>
              <a:rPr lang="ru-RU" dirty="0" smtClean="0"/>
              <a:t>В основе процесса постановки проблемы - исследования</a:t>
            </a:r>
          </a:p>
          <a:p>
            <a:pPr marL="36900" indent="0">
              <a:buNone/>
            </a:pPr>
            <a:endParaRPr lang="ru-RU" dirty="0"/>
          </a:p>
          <a:p>
            <a:pPr marL="36900" indent="0">
              <a:buNone/>
            </a:pPr>
            <a:r>
              <a:rPr lang="ru-RU" dirty="0" smtClean="0"/>
              <a:t>Этапы работы над проблемой:</a:t>
            </a:r>
          </a:p>
          <a:p>
            <a:pPr marL="494100" indent="-457200">
              <a:buAutoNum type="arabicPeriod"/>
            </a:pPr>
            <a:r>
              <a:rPr lang="ru-RU" dirty="0" smtClean="0"/>
              <a:t>Описание проблемы, её истории</a:t>
            </a:r>
          </a:p>
          <a:p>
            <a:pPr marL="494100" indent="-457200">
              <a:buAutoNum type="arabicPeriod"/>
            </a:pPr>
            <a:r>
              <a:rPr lang="ru-RU" dirty="0" smtClean="0"/>
              <a:t>Определение дальнейших последствий при нерешённости проблемы</a:t>
            </a:r>
          </a:p>
          <a:p>
            <a:pPr marL="494100" indent="-457200">
              <a:buAutoNum type="arabicPeriod"/>
            </a:pPr>
            <a:r>
              <a:rPr lang="ru-RU" dirty="0" smtClean="0"/>
              <a:t>Определение сильных и слабых сторон заказчика (компании). *</a:t>
            </a:r>
          </a:p>
          <a:p>
            <a:pPr marL="494100" indent="-457200">
              <a:buAutoNum type="arabicPeriod"/>
            </a:pPr>
            <a:r>
              <a:rPr lang="ru-RU" dirty="0" smtClean="0"/>
              <a:t>Определение целевой аудитории и общественности, связанной с проблемой или находящейся под влиянием проблемы</a:t>
            </a:r>
          </a:p>
          <a:p>
            <a:pPr marL="494100" indent="-457200">
              <a:buAutoNum type="arabicPeriod"/>
            </a:pPr>
            <a:endParaRPr lang="ru-RU" dirty="0"/>
          </a:p>
          <a:p>
            <a:pPr marL="36900" indent="0">
              <a:buNone/>
            </a:pPr>
            <a:r>
              <a:rPr lang="ru-RU" dirty="0" smtClean="0"/>
              <a:t>* Аудит заказчика проводится коммуникационным или исследовательским </a:t>
            </a:r>
            <a:r>
              <a:rPr lang="ru-RU" dirty="0" err="1" smtClean="0"/>
              <a:t>агентсвом</a:t>
            </a:r>
            <a:r>
              <a:rPr lang="ru-RU" dirty="0" smtClean="0"/>
              <a:t> в случае привлечения его к организации проекта. Если компания самостоятельно реализует проект, то и анализ проводит самостоятельно </a:t>
            </a:r>
          </a:p>
          <a:p>
            <a:pPr marL="36900" indent="0">
              <a:buNone/>
            </a:pPr>
            <a:endParaRPr lang="ru-RU" dirty="0" smtClean="0"/>
          </a:p>
          <a:p>
            <a:pPr marL="36900" indent="0">
              <a:buNone/>
            </a:pPr>
            <a:r>
              <a:rPr lang="ru-RU" dirty="0" smtClean="0"/>
              <a:t>ЕСЛИ ЕСТЬ ПРОБЛЕМА – ЕСТЬ ПРОБЛЕМА В ПИАР-ПРОЕКТЕ</a:t>
            </a:r>
            <a:endParaRPr lang="ru-RU" dirty="0"/>
          </a:p>
        </p:txBody>
      </p:sp>
    </p:spTree>
    <p:extLst>
      <p:ext uri="{BB962C8B-B14F-4D97-AF65-F5344CB8AC3E}">
        <p14:creationId xmlns:p14="http://schemas.microsoft.com/office/powerpoint/2010/main" val="31812295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Объект, предмет, идея проекта</a:t>
            </a:r>
            <a:endParaRPr lang="ru-RU" dirty="0"/>
          </a:p>
        </p:txBody>
      </p:sp>
      <p:sp>
        <p:nvSpPr>
          <p:cNvPr id="3" name="Объект 2"/>
          <p:cNvSpPr>
            <a:spLocks noGrp="1"/>
          </p:cNvSpPr>
          <p:nvPr>
            <p:ph idx="1"/>
          </p:nvPr>
        </p:nvSpPr>
        <p:spPr>
          <a:xfrm>
            <a:off x="913795" y="2186152"/>
            <a:ext cx="10353762" cy="3605048"/>
          </a:xfrm>
        </p:spPr>
        <p:txBody>
          <a:bodyPr/>
          <a:lstStyle/>
          <a:p>
            <a:r>
              <a:rPr lang="ru-RU" dirty="0" smtClean="0"/>
              <a:t>Объект -  то, что мы исследуем. Например, компания.</a:t>
            </a:r>
          </a:p>
          <a:p>
            <a:r>
              <a:rPr lang="ru-RU" dirty="0" smtClean="0"/>
              <a:t>Предмет – то, где выявлена проблема, которая требует решения. Например, имидж организации</a:t>
            </a:r>
          </a:p>
          <a:p>
            <a:r>
              <a:rPr lang="ru-RU" dirty="0" smtClean="0"/>
              <a:t>Идея-концепция проекта. Фундамент проекта, общее направление, ориентиры. Формулируется после определения проблемы и целей.</a:t>
            </a:r>
            <a:endParaRPr lang="ru-RU" dirty="0"/>
          </a:p>
        </p:txBody>
      </p:sp>
    </p:spTree>
    <p:extLst>
      <p:ext uri="{BB962C8B-B14F-4D97-AF65-F5344CB8AC3E}">
        <p14:creationId xmlns:p14="http://schemas.microsoft.com/office/powerpoint/2010/main" val="38559646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Цель проекта</a:t>
            </a:r>
            <a:endParaRPr lang="ru-RU" dirty="0"/>
          </a:p>
        </p:txBody>
      </p:sp>
      <p:sp>
        <p:nvSpPr>
          <p:cNvPr id="3" name="Объект 2"/>
          <p:cNvSpPr>
            <a:spLocks noGrp="1"/>
          </p:cNvSpPr>
          <p:nvPr>
            <p:ph idx="1"/>
          </p:nvPr>
        </p:nvSpPr>
        <p:spPr/>
        <p:txBody>
          <a:bodyPr/>
          <a:lstStyle/>
          <a:p>
            <a:r>
              <a:rPr lang="ru-RU" dirty="0" smtClean="0"/>
              <a:t>отражает желаемый результат проекта</a:t>
            </a:r>
          </a:p>
          <a:p>
            <a:r>
              <a:rPr lang="ru-RU" dirty="0" smtClean="0"/>
              <a:t>Формулируется одним предложением. Логически связана с проблемой и  идеей </a:t>
            </a:r>
          </a:p>
          <a:p>
            <a:r>
              <a:rPr lang="ru-RU" dirty="0" smtClean="0"/>
              <a:t>Формулируется в концепции </a:t>
            </a:r>
            <a:r>
              <a:rPr lang="en-US" dirty="0" smtClean="0"/>
              <a:t>SMART</a:t>
            </a:r>
            <a:endParaRPr lang="ru-RU" dirty="0" smtClean="0"/>
          </a:p>
          <a:p>
            <a:endParaRPr lang="ru-RU" dirty="0"/>
          </a:p>
          <a:p>
            <a:pPr marL="36900" indent="0">
              <a:buNone/>
            </a:pPr>
            <a:r>
              <a:rPr lang="ru-RU" dirty="0" smtClean="0"/>
              <a:t>Три вида целей:</a:t>
            </a:r>
          </a:p>
          <a:p>
            <a:pPr marL="494100" indent="-457200">
              <a:buAutoNum type="arabicPeriod"/>
            </a:pPr>
            <a:r>
              <a:rPr lang="ru-RU" dirty="0" smtClean="0"/>
              <a:t>Проинформировать </a:t>
            </a:r>
          </a:p>
          <a:p>
            <a:pPr marL="494100" indent="-457200">
              <a:buAutoNum type="arabicPeriod"/>
            </a:pPr>
            <a:r>
              <a:rPr lang="ru-RU" dirty="0" smtClean="0"/>
              <a:t>Изменить отношение</a:t>
            </a:r>
          </a:p>
          <a:p>
            <a:pPr marL="494100" indent="-457200">
              <a:buAutoNum type="arabicPeriod"/>
            </a:pPr>
            <a:r>
              <a:rPr lang="ru-RU" dirty="0" smtClean="0"/>
              <a:t>Изменить поведение</a:t>
            </a:r>
          </a:p>
          <a:p>
            <a:pPr marL="36900" indent="0">
              <a:buNone/>
            </a:pPr>
            <a:endParaRPr lang="ru-RU" dirty="0"/>
          </a:p>
        </p:txBody>
      </p:sp>
    </p:spTree>
    <p:extLst>
      <p:ext uri="{BB962C8B-B14F-4D97-AF65-F5344CB8AC3E}">
        <p14:creationId xmlns:p14="http://schemas.microsoft.com/office/powerpoint/2010/main" val="19755174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Задачи проекта</a:t>
            </a:r>
            <a:endParaRPr lang="ru-RU" dirty="0"/>
          </a:p>
        </p:txBody>
      </p:sp>
      <p:sp>
        <p:nvSpPr>
          <p:cNvPr id="3" name="Объект 2"/>
          <p:cNvSpPr>
            <a:spLocks noGrp="1"/>
          </p:cNvSpPr>
          <p:nvPr>
            <p:ph idx="1"/>
          </p:nvPr>
        </p:nvSpPr>
        <p:spPr/>
        <p:txBody>
          <a:bodyPr/>
          <a:lstStyle/>
          <a:p>
            <a:r>
              <a:rPr lang="ru-RU" dirty="0" smtClean="0"/>
              <a:t>Направлены на достижение цели</a:t>
            </a:r>
          </a:p>
          <a:p>
            <a:r>
              <a:rPr lang="ru-RU" dirty="0" smtClean="0"/>
              <a:t>Не дублируют друг друга. Не зависимы друг от друга</a:t>
            </a:r>
          </a:p>
          <a:p>
            <a:r>
              <a:rPr lang="ru-RU" dirty="0" smtClean="0"/>
              <a:t>Отвечают на вопросы: что нужно сделать для достижения цели, с помощью чего, когда, сколько</a:t>
            </a:r>
          </a:p>
          <a:p>
            <a:r>
              <a:rPr lang="ru-RU" dirty="0" smtClean="0"/>
              <a:t>Должны быть измеримы, конкретны, иметь четкий срок</a:t>
            </a:r>
          </a:p>
          <a:p>
            <a:r>
              <a:rPr lang="ru-RU" dirty="0" smtClean="0"/>
              <a:t>Должны быть направлены на решение проблемы, изменение объекта или предмета </a:t>
            </a:r>
          </a:p>
          <a:p>
            <a:endParaRPr lang="ru-RU" dirty="0"/>
          </a:p>
        </p:txBody>
      </p:sp>
    </p:spTree>
    <p:extLst>
      <p:ext uri="{BB962C8B-B14F-4D97-AF65-F5344CB8AC3E}">
        <p14:creationId xmlns:p14="http://schemas.microsoft.com/office/powerpoint/2010/main" val="99155154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ланец">
  <a:themeElements>
    <a:clrScheme name="Сланец">
      <a:dk1>
        <a:sysClr val="windowText" lastClr="000000"/>
      </a:dk1>
      <a:lt1>
        <a:sysClr val="window" lastClr="FFFFFF"/>
      </a:lt1>
      <a:dk2>
        <a:srgbClr val="212123"/>
      </a:dk2>
      <a:lt2>
        <a:srgbClr val="DADADA"/>
      </a:lt2>
      <a:accent1>
        <a:srgbClr val="BC451B"/>
      </a:accent1>
      <a:accent2>
        <a:srgbClr val="D3BA68"/>
      </a:accent2>
      <a:accent3>
        <a:srgbClr val="BB8640"/>
      </a:accent3>
      <a:accent4>
        <a:srgbClr val="AD9277"/>
      </a:accent4>
      <a:accent5>
        <a:srgbClr val="A55A43"/>
      </a:accent5>
      <a:accent6>
        <a:srgbClr val="AD9D7B"/>
      </a:accent6>
      <a:hlink>
        <a:srgbClr val="E98052"/>
      </a:hlink>
      <a:folHlink>
        <a:srgbClr val="F4B69B"/>
      </a:folHlink>
    </a:clrScheme>
    <a:fontScheme name="Сланец">
      <a:maj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ланец">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name="Slate" id="{C3F70B94-7CE9-428E-ADC1-3269CC2C3385}" vid="{3F2DE9A5-64E6-437C-A389-CC4477E817E8}"/>
    </a:ext>
  </a:extLst>
</a:theme>
</file>

<file path=docProps/app.xml><?xml version="1.0" encoding="utf-8"?>
<Properties xmlns="http://schemas.openxmlformats.org/officeDocument/2006/extended-properties" xmlns:vt="http://schemas.openxmlformats.org/officeDocument/2006/docPropsVTypes">
  <TotalTime>2138</TotalTime>
  <Words>1026</Words>
  <Application>Microsoft Office PowerPoint</Application>
  <PresentationFormat>Широкоэкранный</PresentationFormat>
  <Paragraphs>166</Paragraphs>
  <Slides>25</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25</vt:i4>
      </vt:variant>
    </vt:vector>
  </HeadingPairs>
  <TitlesOfParts>
    <vt:vector size="29" baseType="lpstr">
      <vt:lpstr>Calisto MT</vt:lpstr>
      <vt:lpstr>Trebuchet MS</vt:lpstr>
      <vt:lpstr>Wingdings 2</vt:lpstr>
      <vt:lpstr>Сланец</vt:lpstr>
      <vt:lpstr>Тема 2. Проектирование  PR-кампаний </vt:lpstr>
      <vt:lpstr>2.3. Определение основных разделов проекта кампании</vt:lpstr>
      <vt:lpstr>Выбор стратегии</vt:lpstr>
      <vt:lpstr>Стратегия </vt:lpstr>
      <vt:lpstr>Общий план PR-проекта. </vt:lpstr>
      <vt:lpstr>Постановка проблемы</vt:lpstr>
      <vt:lpstr>Объект, предмет, идея проекта</vt:lpstr>
      <vt:lpstr>Цель проекта</vt:lpstr>
      <vt:lpstr>Задачи проекта</vt:lpstr>
      <vt:lpstr>Целевая аудитория</vt:lpstr>
      <vt:lpstr>Технология или концепция реализации проекта</vt:lpstr>
      <vt:lpstr>Команда проекта</vt:lpstr>
      <vt:lpstr>Команда проекта. Должности и функции</vt:lpstr>
      <vt:lpstr>Команда проекта  (пример описания функционала)</vt:lpstr>
      <vt:lpstr>Команда проекта</vt:lpstr>
      <vt:lpstr>Команда проекта. Роли</vt:lpstr>
      <vt:lpstr>Роли, ориентированные на выполнение задач команды </vt:lpstr>
      <vt:lpstr>Роли, ориентированные на создание/ поддержание работы команды </vt:lpstr>
      <vt:lpstr>Индивидуальные роли (нефункциональные) </vt:lpstr>
      <vt:lpstr>Роли в проектной команде</vt:lpstr>
      <vt:lpstr>Роли в проектной команде (продолжение)</vt:lpstr>
      <vt:lpstr>План-график проекта</vt:lpstr>
      <vt:lpstr>Бюджет проекта </vt:lpstr>
      <vt:lpstr>Медиаплан </vt:lpstr>
      <vt:lpstr>Оценка эффективности</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Тема 2. Проектирование  PR-кампаний</dc:title>
  <dc:creator>Пользователь Windows</dc:creator>
  <cp:lastModifiedBy>Пользователь Windows</cp:lastModifiedBy>
  <cp:revision>24</cp:revision>
  <dcterms:created xsi:type="dcterms:W3CDTF">2020-10-10T02:59:54Z</dcterms:created>
  <dcterms:modified xsi:type="dcterms:W3CDTF">2020-10-22T04:56:42Z</dcterms:modified>
</cp:coreProperties>
</file>