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308" r:id="rId11"/>
    <p:sldId id="267" r:id="rId12"/>
    <p:sldId id="309" r:id="rId13"/>
    <p:sldId id="268" r:id="rId14"/>
    <p:sldId id="269" r:id="rId15"/>
    <p:sldId id="270" r:id="rId16"/>
    <p:sldId id="310" r:id="rId17"/>
    <p:sldId id="271" r:id="rId18"/>
    <p:sldId id="272" r:id="rId19"/>
    <p:sldId id="273" r:id="rId20"/>
    <p:sldId id="276" r:id="rId21"/>
    <p:sldId id="274" r:id="rId22"/>
    <p:sldId id="275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6" r:id="rId32"/>
    <p:sldId id="287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12" r:id="rId47"/>
    <p:sldId id="305" r:id="rId48"/>
    <p:sldId id="306" r:id="rId49"/>
    <p:sldId id="302" r:id="rId50"/>
    <p:sldId id="303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3394A-3E75-491A-9AD9-485343E55E04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BCD5B-DEE8-42FC-9E39-69E5DCD99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Местные органы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BCD5B-DEE8-42FC-9E39-69E5DCD99B72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Производится как расследование уголовного дела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BCD5B-DEE8-42FC-9E39-69E5DCD99B72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Выдается лечебным учреждением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BCD5B-DEE8-42FC-9E39-69E5DCD99B72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65D88-96CC-4F7D-9672-D751AA6F50D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7285C-6834-49CB-A385-1CCF74800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Учёт и расследование несчастных случаев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поражение электрическим током;</a:t>
            </a:r>
          </a:p>
          <a:p>
            <a:r>
              <a:rPr lang="ru-RU" dirty="0" smtClean="0"/>
              <a:t> молнией, излучением;</a:t>
            </a:r>
          </a:p>
          <a:p>
            <a:r>
              <a:rPr lang="ru-RU" dirty="0" smtClean="0"/>
              <a:t> укусы насекомых и пресмыкающихся; телесные повреждения, нанесённые животными.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 времени происшествия несчастный </a:t>
            </a:r>
            <a:r>
              <a:rPr lang="ru-RU" sz="3200" dirty="0"/>
              <a:t>случай считается производственным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000" dirty="0"/>
              <a:t>в течение рабочего дня на территории предприятия (</a:t>
            </a:r>
            <a:r>
              <a:rPr lang="ru-RU" sz="3500" dirty="0"/>
              <a:t>в том числе во время регламентируемых перерывов), </a:t>
            </a:r>
            <a:endParaRPr lang="ru-RU" sz="3500" dirty="0" smtClean="0"/>
          </a:p>
          <a:p>
            <a:r>
              <a:rPr lang="ru-RU" sz="4000" dirty="0" smtClean="0"/>
              <a:t>при </a:t>
            </a:r>
            <a:r>
              <a:rPr lang="ru-RU" sz="4000" dirty="0"/>
              <a:t>подготовке рабочего места</a:t>
            </a:r>
            <a:r>
              <a:rPr lang="ru-RU" sz="4000" dirty="0" smtClean="0"/>
              <a:t>,</a:t>
            </a:r>
          </a:p>
          <a:p>
            <a:r>
              <a:rPr lang="ru-RU" sz="4000" dirty="0" smtClean="0"/>
              <a:t> </a:t>
            </a:r>
            <a:r>
              <a:rPr lang="ru-RU" sz="4000" dirty="0"/>
              <a:t>при выполнении работ в сверхурочное время</a:t>
            </a:r>
            <a:r>
              <a:rPr lang="ru-RU" sz="4000" dirty="0" smtClean="0"/>
              <a:t>,</a:t>
            </a:r>
          </a:p>
          <a:p>
            <a:r>
              <a:rPr lang="ru-RU" sz="4000" dirty="0" smtClean="0"/>
              <a:t> </a:t>
            </a:r>
            <a:r>
              <a:rPr lang="ru-RU" sz="4000" dirty="0" smtClean="0"/>
              <a:t>в выходные </a:t>
            </a:r>
            <a:r>
              <a:rPr lang="ru-RU" sz="4000" dirty="0"/>
              <a:t>и в праздничные дни;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Несчастный случай считается производственным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- при следовании к месту работы или с работы на транспорте предприятия либо на личном транспорте в случае использования его в производственных целях по соглашению сторон трудового договора;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Несчастный случай считается производственным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714620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dirty="0"/>
              <a:t>при следовании к месту служебной командировки и обратно;</a:t>
            </a:r>
          </a:p>
          <a:p>
            <a:r>
              <a:rPr lang="ru-RU" sz="3200" dirty="0"/>
              <a:t>- при привлечении работника к ликвидации последствий катастрофы, аварии и чрезвычайных происшествий природного и техногенного характера;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Несчастный случай считается производственным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при осуществлении действий не входящих в трудовые обязанности работника, но совершаемых в интересах работодателя.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Обязанности работодателя при </a:t>
            </a:r>
            <a:r>
              <a:rPr lang="ru-RU" i="1" dirty="0" smtClean="0"/>
              <a:t>происшествии несчастном </a:t>
            </a:r>
            <a:r>
              <a:rPr lang="ru-RU" i="1" dirty="0"/>
              <a:t>случае на производстве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/>
              <a:t>- немедленно организовать первую помощь пострадавшему и при необходимости доставить его в больницу;</a:t>
            </a:r>
          </a:p>
          <a:p>
            <a:r>
              <a:rPr lang="ru-RU" sz="3600" dirty="0"/>
              <a:t> 	-принять неотложные меры по предотвращению развития аварийной ситуации;</a:t>
            </a:r>
          </a:p>
          <a:p>
            <a:r>
              <a:rPr lang="ru-RU" dirty="0"/>
              <a:t>	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-сохранить до начала расследования несчастного случая на производстве обстановку, какой она была на момент происшествия, составить схемы, сделать фотографии;</a:t>
            </a:r>
            <a:endParaRPr lang="ru-RU" sz="4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Обязанности работодателя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-проинформировать о несчастном случае родственников пострадавшего; </a:t>
            </a:r>
          </a:p>
          <a:p>
            <a:r>
              <a:rPr lang="ru-RU" dirty="0"/>
              <a:t>	-принять необходимые меры по организации и обеспечению надлежащего и своевременного расследования несчастного случая и оформлению материалов расследования.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НС подразделяются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По количеству пострадавших</a:t>
            </a:r>
          </a:p>
          <a:p>
            <a:endParaRPr lang="ru-RU" sz="4400" dirty="0" smtClean="0"/>
          </a:p>
          <a:p>
            <a:r>
              <a:rPr lang="ru-RU" sz="4400" dirty="0" smtClean="0"/>
              <a:t>групповой несчастный случай </a:t>
            </a:r>
            <a:r>
              <a:rPr lang="ru-RU" sz="4400" dirty="0"/>
              <a:t>на производстве (два человека и более),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НС подразделяются по тяжести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тяжёлый несчастный случай </a:t>
            </a:r>
            <a:r>
              <a:rPr lang="ru-RU" sz="4400" dirty="0"/>
              <a:t>на </a:t>
            </a:r>
            <a:r>
              <a:rPr lang="ru-RU" sz="4400" dirty="0" smtClean="0"/>
              <a:t>производстве; </a:t>
            </a:r>
          </a:p>
          <a:p>
            <a:r>
              <a:rPr lang="ru-RU" sz="4400" dirty="0" smtClean="0"/>
              <a:t>смертельным </a:t>
            </a:r>
            <a:r>
              <a:rPr lang="ru-RU" sz="4400" dirty="0"/>
              <a:t>исходом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i="1" dirty="0"/>
              <a:t>Несчастный случай – </a:t>
            </a:r>
            <a:r>
              <a:rPr lang="ru-RU" sz="4000" dirty="0"/>
              <a:t>нежелательное событие, приводящее к смертельному исходу, травме или заболеванию работника.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НС подразделяются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Не тяжелый и без смертельного исхода</a:t>
            </a:r>
            <a:endParaRPr lang="ru-RU" sz="4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Куда направить сообщение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- в государственную инспекцию труда;</a:t>
            </a:r>
          </a:p>
          <a:p>
            <a:r>
              <a:rPr lang="ru-RU" dirty="0"/>
              <a:t>- в прокуратуру по месту происшествия несчастного случая:</a:t>
            </a:r>
          </a:p>
          <a:p>
            <a:r>
              <a:rPr lang="ru-RU" dirty="0"/>
              <a:t>- в орган исполнительной власти субъекта РФ:</a:t>
            </a:r>
          </a:p>
          <a:p>
            <a:r>
              <a:rPr lang="ru-RU" dirty="0"/>
              <a:t>- в территориальное объединение организаций профсоюзов;</a:t>
            </a:r>
          </a:p>
          <a:p>
            <a:r>
              <a:rPr lang="ru-RU" dirty="0"/>
              <a:t>- в территориальный орган государственного надзора;</a:t>
            </a:r>
          </a:p>
          <a:p>
            <a:r>
              <a:rPr lang="ru-RU" dirty="0"/>
              <a:t>- страховщику по вопросам обязательного социального страхования от несчастных случаев.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Порядок формирования комиссий по расследованию </a:t>
            </a:r>
            <a:r>
              <a:rPr lang="ru-RU" i="1" dirty="0" smtClean="0"/>
              <a:t> НС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Для расследования </a:t>
            </a:r>
            <a:r>
              <a:rPr lang="ru-RU" dirty="0" smtClean="0"/>
              <a:t>НС на </a:t>
            </a:r>
            <a:r>
              <a:rPr lang="ru-RU" dirty="0"/>
              <a:t>производстве работодатель незамедлительно создает </a:t>
            </a:r>
            <a:r>
              <a:rPr lang="ru-RU" dirty="0">
                <a:solidFill>
                  <a:srgbClr val="FF0000"/>
                </a:solidFill>
              </a:rPr>
              <a:t>комиссию в составе не менее </a:t>
            </a:r>
            <a:r>
              <a:rPr lang="ru-RU" sz="4400" dirty="0">
                <a:solidFill>
                  <a:srgbClr val="FF0000"/>
                </a:solidFill>
              </a:rPr>
              <a:t>трёх</a:t>
            </a:r>
            <a:r>
              <a:rPr lang="ru-RU" dirty="0">
                <a:solidFill>
                  <a:srgbClr val="FF0000"/>
                </a:solidFill>
              </a:rPr>
              <a:t> человек. 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НС не тяжелый и без смерти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 состав комиссии входит специалист по ОТ, </a:t>
            </a:r>
            <a:r>
              <a:rPr lang="ru-RU" sz="4000" dirty="0" smtClean="0">
                <a:solidFill>
                  <a:srgbClr val="FF0000"/>
                </a:solidFill>
              </a:rPr>
              <a:t>или</a:t>
            </a:r>
            <a:r>
              <a:rPr lang="ru-RU" dirty="0" smtClean="0">
                <a:solidFill>
                  <a:srgbClr val="FF0000"/>
                </a:solidFill>
              </a:rPr>
              <a:t> лицо ответственное за организацию работ по ОТ,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представитель работодателя, *представитель профсоюзной организации.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комиссии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Комиссию возглавляет работодатель или уполномоченный им представитель. Состав комиссии утверждается приказом. </a:t>
            </a:r>
            <a:r>
              <a:rPr lang="ru-RU" dirty="0">
                <a:solidFill>
                  <a:srgbClr val="FF0000"/>
                </a:solidFill>
              </a:rPr>
              <a:t>Руководитель, непосредственно отвечающий за охрану труда, в состав комиссии не входит.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Срок расследования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Расследование не тяжелого, не со смертельным исходом несчастного случая производится в течение </a:t>
            </a:r>
            <a:r>
              <a:rPr lang="ru-RU" sz="5400" dirty="0" smtClean="0">
                <a:solidFill>
                  <a:srgbClr val="FF0000"/>
                </a:solidFill>
              </a:rPr>
              <a:t>трёх</a:t>
            </a:r>
            <a:r>
              <a:rPr lang="ru-RU" sz="4400" dirty="0" smtClean="0"/>
              <a:t> дней.</a:t>
            </a:r>
            <a:endParaRPr lang="ru-RU" sz="4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Работодатель-лицо физическое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принимают </a:t>
            </a:r>
            <a:r>
              <a:rPr lang="ru-RU" sz="4000" dirty="0"/>
              <a:t>участие сам работодатель или его представитель, доверенное лицо пострадавшего, специалист по охране труда, который может привлекаться на договорной основе.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Несчастный случай, происшедший с работником при выполнении работы по совместительству, расследуется и учитывается по месту, где проводилась работа по совместительству.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совместительству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НС тяжелый и со смертельным исходом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включаются государственный инспектор по охране труда, </a:t>
            </a:r>
            <a:endParaRPr lang="ru-RU" dirty="0" smtClean="0"/>
          </a:p>
          <a:p>
            <a:r>
              <a:rPr lang="ru-RU" dirty="0" smtClean="0"/>
              <a:t>представители </a:t>
            </a:r>
            <a:r>
              <a:rPr lang="ru-RU" dirty="0"/>
              <a:t>органа исполнительной власти субъекта РФ или органа местного самоуправления (по согласованию), </a:t>
            </a:r>
            <a:r>
              <a:rPr lang="ru-RU" dirty="0" smtClean="0"/>
              <a:t>*представитель </a:t>
            </a:r>
            <a:r>
              <a:rPr lang="ru-RU" dirty="0"/>
              <a:t>территориального объединения профессиональных </a:t>
            </a:r>
            <a:r>
              <a:rPr lang="ru-RU" dirty="0" smtClean="0"/>
              <a:t>союзов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НС тяжелый и со смертельным исходом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 Работодатель образует комиссию, утверждает её состав во главе с государственным инспектором по охране труда.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несчастных случаев.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/>
              <a:t>1 </a:t>
            </a:r>
            <a:r>
              <a:rPr lang="ru-RU" sz="3900" i="1" dirty="0"/>
              <a:t>Технические причины. </a:t>
            </a:r>
            <a:r>
              <a:rPr lang="ru-RU" dirty="0"/>
              <a:t>Конструктивные недостатки энергетических и транспортных систем (отсутствие блокировок, устройств сигнализации, тормозных устройств и других средств безопасности). Техническое несовершенство и конструктивные недостатки оборудования. Несовершенство технологического процесса. Несовершенство или отсутствие оградительных и предохранительных устройств.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 необходимости в состав комиссии включаются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эксперты </a:t>
            </a:r>
            <a:r>
              <a:rPr lang="ru-RU" dirty="0"/>
              <a:t>из санитарно – эпидемиологической службы РФ, </a:t>
            </a:r>
            <a:r>
              <a:rPr lang="ru-RU" dirty="0" smtClean="0"/>
              <a:t>*федерального </a:t>
            </a:r>
            <a:r>
              <a:rPr lang="ru-RU" dirty="0"/>
              <a:t>надзора по ядерной и радиационной безопасности, </a:t>
            </a:r>
            <a:r>
              <a:rPr lang="ru-RU" dirty="0" smtClean="0"/>
              <a:t>*Энергонадзора ,</a:t>
            </a:r>
          </a:p>
          <a:p>
            <a:r>
              <a:rPr lang="ru-RU" dirty="0" smtClean="0"/>
              <a:t> </a:t>
            </a:r>
            <a:r>
              <a:rPr lang="ru-RU" dirty="0"/>
              <a:t>горного и промышленного надзора.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Групповой НС на производстве с </a:t>
            </a:r>
            <a:r>
              <a:rPr lang="ru-RU" sz="3600" dirty="0" smtClean="0"/>
              <a:t>числом погибших </a:t>
            </a:r>
            <a:r>
              <a:rPr lang="ru-RU" sz="3600" dirty="0" smtClean="0">
                <a:solidFill>
                  <a:srgbClr val="FF0000"/>
                </a:solidFill>
              </a:rPr>
              <a:t>пять и более человек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</a:t>
            </a:r>
            <a:r>
              <a:rPr lang="ru-RU" dirty="0"/>
              <a:t>состав комиссии включаются также представители федеральной инспекции труда, </a:t>
            </a:r>
            <a:endParaRPr lang="ru-RU" dirty="0" smtClean="0"/>
          </a:p>
          <a:p>
            <a:r>
              <a:rPr lang="ru-RU" dirty="0" smtClean="0"/>
              <a:t>федерального </a:t>
            </a:r>
            <a:r>
              <a:rPr lang="ru-RU" dirty="0"/>
              <a:t>органа исполнительной власти по ведомственной </a:t>
            </a:r>
            <a:r>
              <a:rPr lang="ru-RU" dirty="0" smtClean="0"/>
              <a:t>принадлежности, *представители </a:t>
            </a:r>
            <a:r>
              <a:rPr lang="ru-RU" dirty="0"/>
              <a:t>общероссийского объединения профессиональных союзов. </a:t>
            </a:r>
            <a:r>
              <a:rPr lang="ru-RU" dirty="0">
                <a:solidFill>
                  <a:srgbClr val="FF0000"/>
                </a:solidFill>
              </a:rPr>
              <a:t>Председателем комиссии является главный государственный инспектор по охране труда.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Срок расследования 15 дней таких НС 15 дней.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При крупных авариях с числом погибших </a:t>
            </a:r>
            <a:r>
              <a:rPr lang="ru-RU" sz="4000" dirty="0">
                <a:solidFill>
                  <a:srgbClr val="FF0000"/>
                </a:solidFill>
              </a:rPr>
              <a:t>15 </a:t>
            </a:r>
            <a:r>
              <a:rPr lang="ru-RU" sz="4000" dirty="0"/>
              <a:t>человек и более расследование производится комиссией, состав которой утверждается Правительством Российской федерации.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smtClean="0"/>
              <a:t>Порядок проведения расследования несчастных случаев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расследовании несчастного случая на производстве подготавливаются следующие документы:</a:t>
            </a:r>
          </a:p>
          <a:p>
            <a:r>
              <a:rPr lang="ru-RU" sz="3600" dirty="0" smtClean="0"/>
              <a:t>-приказ (распоряжение) работодателя о создании комиссии по расследованию несчастного случая;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Порядок проведения расследования несчастных случаев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планы, эскизы, схемы, а при необходимости – фото- и видеоматериалы места происшествия (оплачиваются работодателем);</a:t>
            </a:r>
          </a:p>
          <a:p>
            <a:r>
              <a:rPr lang="ru-RU" dirty="0" smtClean="0"/>
              <a:t>- документы, характеризующие состояние рабочего места, наличие вредных и опасных производственных факторов;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Порядок проведения расследования несчастных случаев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выписки из журналов регистрации инструктажей по охране труда;</a:t>
            </a:r>
          </a:p>
          <a:p>
            <a:r>
              <a:rPr lang="ru-RU" dirty="0" smtClean="0"/>
              <a:t>- протоколы опросов очевидцев несчастного случая и должностных лиц, объяснение пострадавшего;</a:t>
            </a:r>
          </a:p>
          <a:p>
            <a:r>
              <a:rPr lang="ru-RU" dirty="0" smtClean="0"/>
              <a:t>- экспертные заключения специалистов, результаты лабораторных исследований и экспериментов (за счёт работодателя);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Порядок проведения расследования несчастных случаев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- медицинское заключение о характере и степени тяжести повреждения, причинённого здоровью пострадавшего, или причине его смерти, о нахождении пострадавшего в состоянии алкогольного или наркотического опьянения;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Порядок проведения расследования несчастных случаев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- копии документов, подтверждающих выдачу пострадавшему специальной одежды, специальной обуви и других средств индивидуальной защиты;</a:t>
            </a:r>
          </a:p>
          <a:p>
            <a:r>
              <a:rPr lang="ru-RU" sz="3600" dirty="0" smtClean="0"/>
              <a:t>- другие документы по усмотрению комиссии.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основании представленных документов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несчастный случай квалифицируется как производственный или как не связанный с производством;</a:t>
            </a:r>
          </a:p>
          <a:p>
            <a:r>
              <a:rPr lang="ru-RU" dirty="0" smtClean="0"/>
              <a:t> определяются лица, допустившие нарушение требований охраны труда и техники безопасности; </a:t>
            </a:r>
          </a:p>
          <a:p>
            <a:r>
              <a:rPr lang="ru-RU" dirty="0" smtClean="0"/>
              <a:t>определяются меры по устранению причин и предупреждению несчастных случаев не производстве.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Организационные причины.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Нарушение </a:t>
            </a:r>
            <a:r>
              <a:rPr lang="ru-RU" dirty="0"/>
              <a:t>технологического процесса. Неправильная организация труда (нерациональный режим работы). Отсутствие или неудовлетворительное качество индивидуальных средств защиты. Неправильная организация рабочих мест. Отсутствие руководства и надзора за проведением работ, привлечение к работам не по специальности, недостаточная </a:t>
            </a:r>
            <a:r>
              <a:rPr lang="ru-RU" dirty="0" err="1"/>
              <a:t>обученность</a:t>
            </a:r>
            <a:r>
              <a:rPr lang="ru-RU" dirty="0"/>
              <a:t> рабочих безопасным приемам труда.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при расследовании несчастного случая с застрахованным комиссией установлено, что </a:t>
            </a:r>
            <a:r>
              <a:rPr lang="ru-RU" dirty="0" smtClean="0">
                <a:solidFill>
                  <a:srgbClr val="FF0000"/>
                </a:solidFill>
              </a:rPr>
              <a:t>грубая неосторожность самого работника </a:t>
            </a:r>
            <a:r>
              <a:rPr lang="ru-RU" dirty="0" smtClean="0"/>
              <a:t>привела к несчастному случаю, то с учетом заключения </a:t>
            </a:r>
            <a:r>
              <a:rPr lang="ru-RU" dirty="0" smtClean="0">
                <a:solidFill>
                  <a:srgbClr val="FF0000"/>
                </a:solidFill>
              </a:rPr>
              <a:t>профсоюзного органа,</a:t>
            </a:r>
            <a:r>
              <a:rPr lang="ru-RU" dirty="0" smtClean="0"/>
              <a:t> комиссия определяет </a:t>
            </a:r>
            <a:r>
              <a:rPr lang="ru-RU" dirty="0" smtClean="0">
                <a:solidFill>
                  <a:srgbClr val="FF0000"/>
                </a:solidFill>
              </a:rPr>
              <a:t>степень вины  пострадавшего в процентах.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086724" cy="1643066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/>
              <a:t>Оформление материалов расследования НС на производстве и их учет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Акт  составляется в </a:t>
            </a:r>
            <a:r>
              <a:rPr lang="ru-RU" sz="4000" dirty="0" smtClean="0">
                <a:solidFill>
                  <a:srgbClr val="FF0000"/>
                </a:solidFill>
              </a:rPr>
              <a:t>двух</a:t>
            </a:r>
            <a:r>
              <a:rPr lang="ru-RU" sz="4000" dirty="0" smtClean="0"/>
              <a:t> экземплярах при потере работоспособности </a:t>
            </a:r>
            <a:r>
              <a:rPr lang="ru-RU" sz="4000" dirty="0" smtClean="0">
                <a:solidFill>
                  <a:srgbClr val="FF0000"/>
                </a:solidFill>
              </a:rPr>
              <a:t>один день </a:t>
            </a:r>
            <a:r>
              <a:rPr lang="ru-RU" sz="4000" dirty="0" smtClean="0"/>
              <a:t>или смерти пострадавшего</a:t>
            </a:r>
            <a:endParaRPr lang="ru-RU" sz="40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При групповом несчастном случае акт составляется на каждого пострадавшего отдельно. </a:t>
            </a:r>
          </a:p>
          <a:p>
            <a:r>
              <a:rPr lang="ru-RU" sz="3600" dirty="0" smtClean="0"/>
              <a:t>При несчастном случае с застрахованным работником составляется дополнительный экземпляр акта.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Работодатель в трёхдневный срок после утверждения акта о несчастном случае на производстве обязан один экземпляр выдать пострадавшему работнику,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 а при несчастном случае со смертельным исходом  - родственникам погибшего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1714488"/>
            <a:ext cx="6000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При страховых случаях третий экземпляр  и материалы расследования передаются  в организацию социального страхования.</a:t>
            </a:r>
            <a:endParaRPr lang="ru-RU" sz="40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/>
              <a:t>Второй экземпляр акта вместе с материалами расследования храниться </a:t>
            </a:r>
            <a:r>
              <a:rPr lang="ru-RU" sz="4000" dirty="0" smtClean="0">
                <a:solidFill>
                  <a:srgbClr val="FF0000"/>
                </a:solidFill>
              </a:rPr>
              <a:t>45 лет </a:t>
            </a:r>
            <a:r>
              <a:rPr lang="ru-RU" sz="4000" dirty="0" smtClean="0"/>
              <a:t>по месту работы  пострадавшего на момент происшествия несчастного случая.</a:t>
            </a:r>
            <a:endParaRPr lang="ru-RU" sz="40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4400" dirty="0" smtClean="0"/>
              <a:t>Квалифицируются как не связанные с производством</a:t>
            </a:r>
            <a:r>
              <a:rPr lang="ru-RU" sz="4400" dirty="0" smtClean="0"/>
              <a:t>:</a:t>
            </a:r>
          </a:p>
          <a:p>
            <a:r>
              <a:rPr lang="ru-RU" sz="4400" dirty="0" smtClean="0">
                <a:solidFill>
                  <a:srgbClr val="FF0000"/>
                </a:solidFill>
              </a:rPr>
              <a:t>смерть вследствие общего заболевания;</a:t>
            </a:r>
          </a:p>
          <a:p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i="1" dirty="0" smtClean="0">
                <a:solidFill>
                  <a:srgbClr val="FF0000"/>
                </a:solidFill>
              </a:rPr>
              <a:t>  </a:t>
            </a:r>
            <a:r>
              <a:rPr lang="ru-RU" sz="4400" dirty="0" smtClean="0">
                <a:solidFill>
                  <a:srgbClr val="FF0000"/>
                </a:solidFill>
              </a:rPr>
              <a:t> самоубийство;</a:t>
            </a:r>
          </a:p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- смерть или повреждение здоровья, по причине </a:t>
            </a:r>
            <a:r>
              <a:rPr lang="ru-RU" sz="4000" dirty="0" smtClean="0">
                <a:solidFill>
                  <a:srgbClr val="FF0000"/>
                </a:solidFill>
              </a:rPr>
              <a:t>алкогольного</a:t>
            </a:r>
            <a:r>
              <a:rPr lang="ru-RU" sz="4000" dirty="0" smtClean="0"/>
              <a:t>, </a:t>
            </a:r>
            <a:r>
              <a:rPr lang="ru-RU" sz="4000" dirty="0" smtClean="0">
                <a:solidFill>
                  <a:srgbClr val="FF0000"/>
                </a:solidFill>
              </a:rPr>
              <a:t>наркотического или токсического опьянение  </a:t>
            </a:r>
            <a:r>
              <a:rPr lang="ru-RU" sz="4000" dirty="0" smtClean="0"/>
              <a:t>(отравление) работника;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несчастный случай, происшедший  при совершении пострадавшем поступка, содержащего по заключению правоохранительных органов признаки </a:t>
            </a:r>
            <a:r>
              <a:rPr lang="ru-RU" sz="4000" dirty="0" smtClean="0">
                <a:solidFill>
                  <a:srgbClr val="FF0000"/>
                </a:solidFill>
              </a:rPr>
              <a:t>уголовно наказуемого деяния.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Выплата пособия по временной нетрудоспособности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Пособие по временной нетрудоспособности в связи с </a:t>
            </a:r>
            <a:r>
              <a:rPr lang="ru-RU" dirty="0" smtClean="0">
                <a:solidFill>
                  <a:srgbClr val="FF0000"/>
                </a:solidFill>
              </a:rPr>
              <a:t>НС на производстве или профессиональным заболеванием</a:t>
            </a:r>
            <a:r>
              <a:rPr lang="ru-RU" dirty="0" smtClean="0"/>
              <a:t> выплачивается за весь период нетрудоспособности застрахованного до его выздоровления или установления стойкой утраты профессиональной не трудоспособности в размере </a:t>
            </a:r>
            <a:r>
              <a:rPr lang="ru-RU" dirty="0" smtClean="0">
                <a:solidFill>
                  <a:srgbClr val="FF0000"/>
                </a:solidFill>
              </a:rPr>
              <a:t>100 процентов </a:t>
            </a:r>
            <a:r>
              <a:rPr lang="ru-RU" dirty="0" smtClean="0"/>
              <a:t>его среднего заработка.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</a:t>
            </a:r>
            <a:r>
              <a:rPr lang="ru-RU" i="1" dirty="0" smtClean="0"/>
              <a:t>анитарно – гигиенические причины.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Ненормальные </a:t>
            </a:r>
            <a:r>
              <a:rPr lang="ru-RU" dirty="0"/>
              <a:t>метеорологические условия. Нерациональное освещение. Загрязнённость воздушной среды:  наличие вредных паров</a:t>
            </a:r>
          </a:p>
          <a:p>
            <a:r>
              <a:rPr lang="ru-RU" dirty="0"/>
              <a:t>газов и пыли. Шум и вибрация. Вредные излучения (электромагнитные, ультрафиолетовые, радиоактивные). Отсутствие или неудовлетворительный медицинский надзор.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Если грубая </a:t>
            </a:r>
            <a:r>
              <a:rPr lang="ru-RU" dirty="0" smtClean="0"/>
              <a:t>неосторожность застрахованного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содействовала возникновению или увеличению вреда, причинённого его здоровью, размер ежемесячных страховых выплат уменьшается соответственно степени вины застрахованного, но не менее чем на </a:t>
            </a:r>
            <a:r>
              <a:rPr lang="ru-RU" sz="4000" dirty="0" smtClean="0">
                <a:solidFill>
                  <a:srgbClr val="FF0000"/>
                </a:solidFill>
              </a:rPr>
              <a:t>25 процентов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Личностные причины.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Неосторожность </a:t>
            </a:r>
            <a:r>
              <a:rPr lang="ru-RU" dirty="0"/>
              <a:t>или невнимательность (из-за воздействия внешних факторов, усталости, психических или эмоциональных переживаний).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err="1" smtClean="0"/>
              <a:t>н</a:t>
            </a:r>
            <a:r>
              <a:rPr lang="ru-RU" sz="4900" dirty="0" smtClean="0"/>
              <a:t> с </a:t>
            </a:r>
            <a:r>
              <a:rPr lang="ru-RU" dirty="0" smtClean="0"/>
              <a:t>на производстве, подлежащие учёту и расследованию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Учёту и расследованию подлежат несчастные случаи на производстве  происшедшие с работниками при исполнении ими трудовых обязанностей и работы по заданию организации или работодателя – физического лица.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 указанным лицам относятся: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- работники, выполняющие работу по трудовому договору;</a:t>
            </a:r>
          </a:p>
          <a:p>
            <a:r>
              <a:rPr lang="ru-RU" dirty="0"/>
              <a:t>	- студенты образовательных учреждений, проходящие образовательную практику в организациях;</a:t>
            </a:r>
          </a:p>
          <a:p>
            <a:r>
              <a:rPr lang="ru-RU" dirty="0"/>
              <a:t>	- лица, осуждённые к лишению свободы и привлекаемые к труду администрацией;</a:t>
            </a:r>
          </a:p>
          <a:p>
            <a:r>
              <a:rPr lang="ru-RU" dirty="0"/>
              <a:t>	- другие лица, участвующие в производственной деятельности  организации или индивидуального предпринимателя.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Расследуются и подлежат учёту как несчастные случаи на производстве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травма, в том числе нанесённая другим лицом; </a:t>
            </a:r>
            <a:endParaRPr lang="ru-RU" dirty="0" smtClean="0"/>
          </a:p>
          <a:p>
            <a:r>
              <a:rPr lang="ru-RU" dirty="0" smtClean="0"/>
              <a:t>острое </a:t>
            </a:r>
            <a:r>
              <a:rPr lang="ru-RU" dirty="0"/>
              <a:t>отравление; </a:t>
            </a:r>
            <a:endParaRPr lang="ru-RU" dirty="0" smtClean="0"/>
          </a:p>
          <a:p>
            <a:r>
              <a:rPr lang="ru-RU" dirty="0" smtClean="0"/>
              <a:t>тепловой </a:t>
            </a:r>
            <a:r>
              <a:rPr lang="ru-RU" dirty="0"/>
              <a:t>удар; ожог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обморожение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утопление;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1374</Words>
  <Application>Microsoft Office PowerPoint</Application>
  <PresentationFormat>Экран (4:3)</PresentationFormat>
  <Paragraphs>133</Paragraphs>
  <Slides>50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Учёт и расследование несчастных случаев    </vt:lpstr>
      <vt:lpstr>Слайд 2</vt:lpstr>
      <vt:lpstr>Причины несчастных случаев. </vt:lpstr>
      <vt:lpstr>Организационные причины.</vt:lpstr>
      <vt:lpstr>Санитарно – гигиенические причины.</vt:lpstr>
      <vt:lpstr>Личностные причины.</vt:lpstr>
      <vt:lpstr>н с на производстве, подлежащие учёту и расследованию </vt:lpstr>
      <vt:lpstr>К указанным лицам относятся:</vt:lpstr>
      <vt:lpstr>Расследуются и подлежат учёту как несчастные случаи на производстве</vt:lpstr>
      <vt:lpstr>Слайд 10</vt:lpstr>
      <vt:lpstr>По времени происшествия несчастный случай считается производственным</vt:lpstr>
      <vt:lpstr>Несчастный случай считается производственным</vt:lpstr>
      <vt:lpstr>Несчастный случай считается производственным</vt:lpstr>
      <vt:lpstr>Несчастный случай считается производственным</vt:lpstr>
      <vt:lpstr>Обязанности работодателя при происшествии несчастном случае на производстве </vt:lpstr>
      <vt:lpstr>Слайд 16</vt:lpstr>
      <vt:lpstr>Обязанности работодателя</vt:lpstr>
      <vt:lpstr>НС подразделяются</vt:lpstr>
      <vt:lpstr>НС подразделяются по тяжести</vt:lpstr>
      <vt:lpstr>НС подразделяются</vt:lpstr>
      <vt:lpstr>Куда направить сообщение</vt:lpstr>
      <vt:lpstr>Порядок формирования комиссий по расследованию  НС</vt:lpstr>
      <vt:lpstr>НС не тяжелый и без смерти</vt:lpstr>
      <vt:lpstr>Состав комиссии</vt:lpstr>
      <vt:lpstr>Срок расследования</vt:lpstr>
      <vt:lpstr>Работодатель-лицо физическое</vt:lpstr>
      <vt:lpstr>работа по совместительству</vt:lpstr>
      <vt:lpstr>НС тяжелый и со смертельным исходом</vt:lpstr>
      <vt:lpstr>НС тяжелый и со смертельным исходом</vt:lpstr>
      <vt:lpstr>При необходимости в состав комиссии включаются</vt:lpstr>
      <vt:lpstr>Групповой НС на производстве с числом погибших пять и более человек</vt:lpstr>
      <vt:lpstr>Слайд 32</vt:lpstr>
      <vt:lpstr>Слайд 33</vt:lpstr>
      <vt:lpstr>Порядок проведения расследования несчастных случаев </vt:lpstr>
      <vt:lpstr>Порядок проведения расследования несчастных случаев</vt:lpstr>
      <vt:lpstr>Порядок проведения расследования несчастных случаев</vt:lpstr>
      <vt:lpstr>Порядок проведения расследования несчастных случаев</vt:lpstr>
      <vt:lpstr>Порядок проведения расследования несчастных случаев</vt:lpstr>
      <vt:lpstr>На основании представленных документов</vt:lpstr>
      <vt:lpstr>Слайд 40</vt:lpstr>
      <vt:lpstr>Оформление материалов расследования НС на производстве и их учет 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Выплата пособия по временной нетрудоспособности</vt:lpstr>
      <vt:lpstr>Если грубая неосторожность застрахованного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Учёт и расследование несчастных случаев    </dc:title>
  <dc:creator>ADMIN</dc:creator>
  <cp:lastModifiedBy>KTV</cp:lastModifiedBy>
  <cp:revision>28</cp:revision>
  <dcterms:created xsi:type="dcterms:W3CDTF">2012-09-03T12:49:45Z</dcterms:created>
  <dcterms:modified xsi:type="dcterms:W3CDTF">2014-04-27T12:30:21Z</dcterms:modified>
</cp:coreProperties>
</file>