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568952" cy="5616624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/>
              <a:t>ОсновныЕ</a:t>
            </a:r>
            <a:r>
              <a:rPr lang="ru-RU" sz="2400" dirty="0" smtClean="0"/>
              <a:t>  </a:t>
            </a:r>
            <a:r>
              <a:rPr lang="ru-RU" sz="2400" dirty="0" err="1" smtClean="0"/>
              <a:t>принципЫ</a:t>
            </a:r>
            <a:r>
              <a:rPr lang="ru-RU" sz="2400" dirty="0" smtClean="0"/>
              <a:t>   </a:t>
            </a:r>
            <a:r>
              <a:rPr lang="ru-RU" sz="2400" dirty="0"/>
              <a:t>обязательного социального страхования от несчастных случаев на производстве и </a:t>
            </a:r>
            <a:r>
              <a:rPr lang="ru-RU" sz="2400" dirty="0" smtClean="0"/>
              <a:t>профессиональных </a:t>
            </a:r>
            <a:r>
              <a:rPr lang="ru-RU" sz="2400" dirty="0"/>
              <a:t>заболеваний </a:t>
            </a:r>
            <a:br>
              <a:rPr lang="ru-RU" sz="2400" dirty="0"/>
            </a:br>
            <a:r>
              <a:rPr lang="ru-RU" sz="2400" b="0" dirty="0"/>
              <a:t>- </a:t>
            </a:r>
            <a:r>
              <a:rPr lang="ru-RU" sz="2200" dirty="0"/>
              <a:t>гарантированность</a:t>
            </a:r>
            <a:r>
              <a:rPr lang="ru-RU" sz="2200" b="0" dirty="0"/>
              <a:t> права застрахованных работников на обеспечение по страхованию:</a:t>
            </a:r>
            <a:br>
              <a:rPr lang="ru-RU" sz="2200" b="0" dirty="0"/>
            </a:br>
            <a:r>
              <a:rPr lang="ru-RU" sz="2200" b="0" dirty="0" smtClean="0"/>
              <a:t>-</a:t>
            </a:r>
            <a:r>
              <a:rPr lang="ru-RU" sz="2200" dirty="0" smtClean="0"/>
              <a:t>экономическая </a:t>
            </a:r>
            <a:r>
              <a:rPr lang="ru-RU" sz="2200" dirty="0"/>
              <a:t>заинтересованность </a:t>
            </a:r>
            <a:r>
              <a:rPr lang="ru-RU" sz="2200" b="0" dirty="0"/>
              <a:t>субъектов страхования в улучшении условий и повышении безопасности туда, снижении производственного травматизма и профессиональной заболеваемости;</a:t>
            </a:r>
            <a:br>
              <a:rPr lang="ru-RU" sz="2200" b="0" dirty="0"/>
            </a:br>
            <a:r>
              <a:rPr lang="ru-RU" sz="2200" b="0" dirty="0" smtClean="0"/>
              <a:t>-</a:t>
            </a:r>
            <a:r>
              <a:rPr lang="ru-RU" sz="2200" dirty="0" smtClean="0"/>
              <a:t>обязательность </a:t>
            </a:r>
            <a:r>
              <a:rPr lang="ru-RU" sz="2200" dirty="0"/>
              <a:t>регистрации  </a:t>
            </a:r>
            <a:r>
              <a:rPr lang="ru-RU" sz="2200" b="0" dirty="0"/>
              <a:t>в качестве страхователей </a:t>
            </a:r>
            <a:r>
              <a:rPr lang="ru-RU" sz="2200" b="0" dirty="0" smtClean="0"/>
              <a:t>всех </a:t>
            </a:r>
            <a:r>
              <a:rPr lang="ru-RU" sz="2200" b="0" dirty="0"/>
              <a:t>лиц, нанимающих (привлекающих к труду) работников, подлежащих     обязательному социальному страхованию от несчастных случаев на производстве и профессиональных заболеваний; </a:t>
            </a:r>
            <a:br>
              <a:rPr lang="ru-RU" sz="2200" b="0" dirty="0"/>
            </a:br>
            <a:r>
              <a:rPr lang="ru-RU" sz="2200" b="0" dirty="0" smtClean="0"/>
              <a:t>- </a:t>
            </a:r>
            <a:r>
              <a:rPr lang="ru-RU" sz="2200" dirty="0"/>
              <a:t>обязательность уплаты страхователями страховых взносов</a:t>
            </a:r>
            <a:r>
              <a:rPr lang="ru-RU" sz="2200" b="0" dirty="0"/>
              <a:t>;</a:t>
            </a:r>
            <a:br>
              <a:rPr lang="ru-RU" sz="2200" b="0" dirty="0"/>
            </a:br>
            <a:r>
              <a:rPr lang="ru-RU" sz="2200" b="0" dirty="0" smtClean="0"/>
              <a:t>- </a:t>
            </a:r>
            <a:r>
              <a:rPr lang="ru-RU" sz="2200" dirty="0" err="1"/>
              <a:t>дифференцированность</a:t>
            </a:r>
            <a:r>
              <a:rPr lang="ru-RU" sz="2200" dirty="0"/>
              <a:t> страховых тарифов </a:t>
            </a:r>
            <a:r>
              <a:rPr lang="ru-RU" sz="2200" b="0" dirty="0"/>
              <a:t>в зависимости от класса профессионального риска. </a:t>
            </a:r>
            <a:br>
              <a:rPr lang="ru-RU" sz="2200" b="0" dirty="0"/>
            </a:br>
            <a:endParaRPr lang="ru-RU" sz="22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60649"/>
            <a:ext cx="7772400" cy="5760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СТРАХОВАНИЕ ОТ НЕСЧАСТНЫХ СЛУЧАЕВ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14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568952" cy="5616624"/>
          </a:xfrm>
        </p:spPr>
        <p:txBody>
          <a:bodyPr>
            <a:normAutofit fontScale="90000"/>
          </a:bodyPr>
          <a:lstStyle/>
          <a:p>
            <a:r>
              <a:rPr lang="ru-RU" sz="2700" i="1" dirty="0"/>
              <a:t>Виды и формы страхования от несчастных </a:t>
            </a:r>
            <a:r>
              <a:rPr lang="ru-RU" sz="2700" i="1" dirty="0" smtClean="0"/>
              <a:t>случаев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Существуют две формы страхования от несчастных случаев:</a:t>
            </a:r>
            <a:br>
              <a:rPr lang="ru-RU" sz="2700" dirty="0"/>
            </a:br>
            <a:r>
              <a:rPr lang="ru-RU" sz="2700" dirty="0" smtClean="0"/>
              <a:t>- индивидуальное </a:t>
            </a:r>
            <a:r>
              <a:rPr lang="ru-RU" sz="2700" dirty="0"/>
              <a:t>страхование;</a:t>
            </a:r>
            <a:br>
              <a:rPr lang="ru-RU" sz="2700" dirty="0"/>
            </a:br>
            <a:r>
              <a:rPr lang="ru-RU" sz="2700" dirty="0" smtClean="0"/>
              <a:t>- групповое </a:t>
            </a:r>
            <a:r>
              <a:rPr lang="ru-RU" sz="2700" dirty="0"/>
              <a:t>(корпоративное) страхование.</a:t>
            </a:r>
            <a:br>
              <a:rPr lang="ru-RU" sz="2700" dirty="0"/>
            </a:br>
            <a:r>
              <a:rPr lang="ru-RU" sz="2200" dirty="0"/>
              <a:t>При индивидуальном страховании </a:t>
            </a:r>
            <a:r>
              <a:rPr lang="ru-RU" sz="2200" b="0" dirty="0"/>
              <a:t>физическое или юридическое лицо (Страхователь) страхует себя или кого-то другого (Застрахованного), уплачивая при этом страховые взносы самостоятельно. </a:t>
            </a:r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200" dirty="0" smtClean="0"/>
              <a:t>При </a:t>
            </a:r>
            <a:r>
              <a:rPr lang="ru-RU" sz="2200" dirty="0"/>
              <a:t>групповом (коллективном) страховании </a:t>
            </a:r>
            <a:r>
              <a:rPr lang="ru-RU" sz="2200" b="0" dirty="0"/>
              <a:t>уплата страховых взносов производится за счет организации, предприятия, а страховка оформляется на коллектив сотрудников этой организации, при этом страхование обычно действует 24 часа в сутки, но может быть ограничено и только рабочим временем.</a:t>
            </a:r>
            <a:br>
              <a:rPr lang="ru-RU" sz="2200" b="0" dirty="0"/>
            </a:br>
            <a:endParaRPr lang="ru-RU" sz="22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60649"/>
            <a:ext cx="7772400" cy="5760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СТРАХОВАНИЕ ОТ НЕСЧАСТНЫХ СЛУЧАЕВ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2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568952" cy="561662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rgbClr val="C00000"/>
                </a:solidFill>
              </a:rPr>
              <a:t>Возмещение вреда, причинённого жизни и здоровью работника при исполнении им обязанностей по трудовому </a:t>
            </a:r>
            <a:r>
              <a:rPr lang="ru-RU" sz="2400" dirty="0" smtClean="0">
                <a:solidFill>
                  <a:srgbClr val="C00000"/>
                </a:solidFill>
              </a:rPr>
              <a:t>договору </a:t>
            </a:r>
            <a:r>
              <a:rPr lang="ru-RU" sz="2400" dirty="0">
                <a:solidFill>
                  <a:srgbClr val="C00000"/>
                </a:solidFill>
              </a:rPr>
              <a:t>(контракту)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/>
              <a:t>Возмещение работодателями вреда, причинённого работникам увечьем, профессиональным заболеванием или иным повреждением здоровья, производится в соответствии с Гражданским Кодексом Российской Федерации (ГК РФ)  и Федеральным законом  «Об обязательном социальном страховании от несчастных случаев на производстве и профессиональных заболеваний» от 24. 07.98 г. № 125-ФЗ.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60649"/>
            <a:ext cx="7772400" cy="5760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СТРАХОВАНИЕ ОТ НЕСЧАСТНЫХ СЛУЧАЕВ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27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116632"/>
            <a:ext cx="8568952" cy="61926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    Федеральный </a:t>
            </a:r>
            <a:r>
              <a:rPr lang="ru-RU" sz="2800" dirty="0"/>
              <a:t>закон « Об обязательном социальном страховании» устанавливает в Российской </a:t>
            </a:r>
            <a:r>
              <a:rPr lang="ru-RU" sz="2800" dirty="0" smtClean="0"/>
              <a:t>Федерации</a:t>
            </a:r>
            <a:br>
              <a:rPr lang="ru-RU" sz="2800" dirty="0" smtClean="0"/>
            </a:br>
            <a:r>
              <a:rPr lang="ru-RU" sz="2800" dirty="0"/>
              <a:t>-</a:t>
            </a:r>
            <a:r>
              <a:rPr lang="ru-RU" sz="2800" dirty="0" smtClean="0"/>
              <a:t> </a:t>
            </a:r>
            <a:r>
              <a:rPr lang="ru-RU" sz="2800" dirty="0"/>
              <a:t>правовые,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-</a:t>
            </a:r>
            <a:r>
              <a:rPr lang="ru-RU" sz="2800" dirty="0" smtClean="0"/>
              <a:t>экономические </a:t>
            </a:r>
            <a:br>
              <a:rPr lang="ru-RU" sz="2800" dirty="0" smtClean="0"/>
            </a:br>
            <a:r>
              <a:rPr lang="ru-RU" sz="2800" dirty="0"/>
              <a:t>-</a:t>
            </a:r>
            <a:r>
              <a:rPr lang="ru-RU" sz="2800" dirty="0" smtClean="0"/>
              <a:t> </a:t>
            </a:r>
            <a:r>
              <a:rPr lang="ru-RU" sz="2800" dirty="0"/>
              <a:t>организационные основы обязательного социального страхования от несчастных случаев на производстве и профессиональных заболеваний и определяет порядок возмещения вреда, причинённого жизни и здоровью работника при исполнении им  обязанностей по трудовому договору.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94527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633670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Основные понятия, используемые в Федеральном законе: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	- объект обязательного социального  страхования от несчастных случаев не производстве и профессиональных заболеваний: </a:t>
            </a:r>
            <a:r>
              <a:rPr lang="ru-RU" sz="2400" b="0" dirty="0"/>
              <a:t>имущественные интересы физических лиц, связанные с утратой здоровья, профессиональной трудоспособности либо их смертью вследствие несчастного случая на производстве или профессионального заболевания;</a:t>
            </a:r>
            <a:br>
              <a:rPr lang="ru-RU" sz="2400" b="0" dirty="0"/>
            </a:br>
            <a:r>
              <a:rPr lang="ru-RU" sz="2400" dirty="0" smtClean="0"/>
              <a:t> - субъекты </a:t>
            </a:r>
            <a:r>
              <a:rPr lang="ru-RU" sz="2400" dirty="0"/>
              <a:t>страхования </a:t>
            </a:r>
            <a:r>
              <a:rPr lang="ru-RU" sz="2400" b="0" dirty="0"/>
              <a:t>– застрахованный, страхователь, страховщик; </a:t>
            </a:r>
            <a:br>
              <a:rPr lang="ru-RU" sz="2400" b="0" dirty="0"/>
            </a:br>
            <a:r>
              <a:rPr lang="ru-RU" sz="2400" dirty="0" smtClean="0"/>
              <a:t>  - </a:t>
            </a:r>
            <a:r>
              <a:rPr lang="ru-RU" sz="2400" dirty="0"/>
              <a:t>застрахованный: </a:t>
            </a:r>
            <a:r>
              <a:rPr lang="ru-RU" sz="2400" b="0" dirty="0"/>
              <a:t>физическое лицо, подлежащее обязательному социальному страхованию от несчастных случаев на производстве и профессиональных </a:t>
            </a:r>
            <a:r>
              <a:rPr lang="ru-RU" sz="2400" b="0" dirty="0" smtClean="0"/>
              <a:t>заболеваний.</a:t>
            </a:r>
            <a:r>
              <a:rPr lang="ru-RU" sz="2400" b="0" dirty="0"/>
              <a:t/>
            </a:r>
            <a:br>
              <a:rPr lang="ru-RU" sz="2400" b="0" dirty="0"/>
            </a:br>
            <a:endParaRPr lang="ru-RU" sz="2400" b="0" dirty="0"/>
          </a:p>
        </p:txBody>
      </p:sp>
    </p:spTree>
    <p:extLst>
      <p:ext uri="{BB962C8B-B14F-4D97-AF65-F5344CB8AC3E}">
        <p14:creationId xmlns:p14="http://schemas.microsoft.com/office/powerpoint/2010/main" val="259452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НЕСЧАСТНЫЙ СЛУЧАЙ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56792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b="1" dirty="0" smtClean="0"/>
              <a:t>НЕСЧАСТНЫЙ СЛУЧАЙ НА ПРОИЗВОДСТВЕ </a:t>
            </a:r>
            <a:r>
              <a:rPr lang="ru-RU" sz="2400" dirty="0" smtClean="0"/>
              <a:t>– СОБЫТИЕ, В РЕЗУЛЬТАТЕ КОТОРОГО ЗАСТРАХОВАННЫЙ ПОЛУЧИЛ УВЕЧЬЕ ИЛИ ИНОЕ ПОВРЕЖДЕНИЕ ЗДОРОВЬЯ ПРИ ИСПОЛНЕНИИ ИМ ОБЯЗАННОСТЕЙ ПО ТРУДОВОМУ ДОГОВОРУ (КОНТРАКТУ) КАК НА ТЕРРИТОРИИ СТРАХОВАТЕЛЯ, ТАК И ЗА ЕЁ ПРЕДЕЛАМИ. А ТАК ЖЕ ВО ВРЕМЯ СЛЕДОВАНИЯ К МЕСТУ РАБОТЫ ИЛИ ВОЗВРАЩЕНИЯ С МЕСТА РАБОТЫ НА ТРАНСПОРТЕ, ПРЕДОСТАВЛЯЕМОМ СТРАХОВАТЕЛЕМ И КОТОРОЕ ПОВЛЕКЛО НЕОБХОДИМОСТЬ ПЕРЕВОДА ЗАСТРАХОВАННОГО НА ДРУГУЮ РАБОТУ, ВРЕМЕННУЮ ИЛИ СТОЙКУЮ УТРАТУ ТРУДОСПОСОБНОСТИ ЛИБО ЕГО СМЕРТЬ;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32979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/>
              <a:t>профессиональное заболевание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5144" y="836712"/>
            <a:ext cx="87293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профессиональное заболевание </a:t>
            </a:r>
            <a:r>
              <a:rPr lang="ru-RU" sz="2400" dirty="0"/>
              <a:t>– хроническое или стойкое заболевание застрахованного, явившееся результатом воздействия на него вредного (вредных) производственного (производственных) факторов и повлекшее временную или стойкую утрату им профессиональной трудоспособности;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-  </a:t>
            </a:r>
            <a:r>
              <a:rPr lang="ru-RU" sz="2400" b="1" dirty="0">
                <a:solidFill>
                  <a:srgbClr val="C00000"/>
                </a:solidFill>
              </a:rPr>
              <a:t>страховой взнос </a:t>
            </a:r>
            <a:r>
              <a:rPr lang="ru-RU" sz="2400" dirty="0"/>
              <a:t>– обязательный платеж по социальному страхованию;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- </a:t>
            </a:r>
            <a:r>
              <a:rPr lang="ru-RU" sz="2400" b="1" dirty="0">
                <a:solidFill>
                  <a:srgbClr val="C00000"/>
                </a:solidFill>
              </a:rPr>
              <a:t>страховой тариф </a:t>
            </a:r>
            <a:r>
              <a:rPr lang="ru-RU" sz="2400" dirty="0"/>
              <a:t>– ставка страхового взноса с начисленной оплаты труда по всем основаниям (дохода) застрахованного; </a:t>
            </a:r>
          </a:p>
          <a:p>
            <a:r>
              <a:rPr lang="ru-RU" sz="2400" dirty="0" smtClean="0"/>
              <a:t>– </a:t>
            </a:r>
            <a:r>
              <a:rPr lang="ru-RU" sz="2400" dirty="0"/>
              <a:t>хроническое или стойкое заболевание застрахованного, явившееся результатом воздействия на него вредного (вредных) производственного (производственных) факторов и повлекшее временную или стойкую утрату им профессиональной трудоспособности;</a:t>
            </a:r>
          </a:p>
          <a:p>
            <a:r>
              <a:rPr lang="ru-RU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233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/>
              <a:t>обеспечение по страхованию</a:t>
            </a:r>
            <a:r>
              <a:rPr lang="ru-RU" sz="2400" dirty="0"/>
              <a:t>: страховое возмещение вреда, причиненного в результате наступления страхового случая, в виде денежных сумм, выплачиваемых либо компенсируемых страховщиком застрахованному или </a:t>
            </a:r>
            <a:r>
              <a:rPr lang="ru-RU" sz="2400" dirty="0" smtClean="0"/>
              <a:t>лицам;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-  </a:t>
            </a:r>
            <a:r>
              <a:rPr lang="ru-RU" sz="2400" b="1" dirty="0"/>
              <a:t>профессиональный риск</a:t>
            </a:r>
            <a:r>
              <a:rPr lang="ru-RU" sz="2400" dirty="0"/>
              <a:t>: вероятность повреждения (утраты) здоровья или смерти застрахованного, связанная с исполнением им обязанностей по трудовому договору (контракту); </a:t>
            </a:r>
            <a:br>
              <a:rPr lang="ru-RU" sz="2400" dirty="0"/>
            </a:br>
            <a:r>
              <a:rPr lang="ru-RU" sz="2400" b="1" dirty="0" smtClean="0"/>
              <a:t>- </a:t>
            </a:r>
            <a:r>
              <a:rPr lang="ru-RU" sz="2400" b="1" dirty="0"/>
              <a:t>класс профессионального риска:      </a:t>
            </a:r>
            <a:r>
              <a:rPr lang="ru-RU" sz="2400" dirty="0"/>
              <a:t>уровень производственного травматизма, профессиональной заболеваемости и расходов на обеспечение по страхованию, сложившейся по видам экономической деятельности страхователей;</a:t>
            </a:r>
            <a:br>
              <a:rPr lang="ru-RU" sz="2400" dirty="0"/>
            </a:br>
            <a:r>
              <a:rPr lang="ru-RU" sz="2400" b="1" dirty="0" smtClean="0"/>
              <a:t>- </a:t>
            </a:r>
            <a:r>
              <a:rPr lang="ru-RU" sz="2400" b="1" dirty="0"/>
              <a:t>профессиональная трудоспособность </a:t>
            </a:r>
            <a:r>
              <a:rPr lang="ru-RU" sz="2400" dirty="0"/>
              <a:t>– способность человека к выполнению работы определенной квалификации, объема и качества;</a:t>
            </a:r>
            <a:br>
              <a:rPr lang="ru-RU" sz="2400" dirty="0"/>
            </a:br>
            <a:r>
              <a:rPr lang="ru-RU" sz="2400" b="1" dirty="0" smtClean="0"/>
              <a:t>- </a:t>
            </a:r>
            <a:r>
              <a:rPr lang="ru-RU" sz="2400" b="1" dirty="0"/>
              <a:t>степень утраты профессиональной трудоспособности </a:t>
            </a:r>
            <a:r>
              <a:rPr lang="ru-RU" sz="2400" dirty="0"/>
              <a:t>– выраженное в процентах стойкое снижение способности застрахованного осуществлять профессиональную деятельность после наступления страхового случая.</a:t>
            </a:r>
            <a:br>
              <a:rPr lang="ru-RU" sz="2400" dirty="0"/>
            </a:br>
            <a:r>
              <a:rPr lang="ru-RU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07382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</a:t>
            </a:r>
            <a:r>
              <a:rPr lang="ru-RU" sz="2400" b="1" dirty="0" smtClean="0"/>
              <a:t>ОБЯЗАТЕЛЬНОМУ СОЦИАЛЬНОМУ </a:t>
            </a:r>
            <a:r>
              <a:rPr lang="ru-RU" sz="2400" dirty="0" smtClean="0"/>
              <a:t>СТРАХОВАНИЮ ОТ НЕСЧАСТНЫХ СЛУЧАЕВ НА ПРОИЗВОДСТВЕ И ПРОФЕССИОНАЛЬНЫХ ЗАБОЛЕВАНИЙ ПОДЛЕЖАТ: </a:t>
            </a:r>
            <a:br>
              <a:rPr lang="ru-RU" sz="2400" dirty="0" smtClean="0"/>
            </a:br>
            <a:r>
              <a:rPr lang="ru-RU" sz="2400" dirty="0" smtClean="0"/>
              <a:t>	- </a:t>
            </a:r>
            <a:r>
              <a:rPr lang="ru-RU" sz="2400" b="1" i="1" dirty="0" smtClean="0"/>
              <a:t>ФИЗИЧЕСКИЕ ЛИЦА, </a:t>
            </a:r>
            <a:r>
              <a:rPr lang="ru-RU" sz="2400" dirty="0" smtClean="0"/>
              <a:t>ВЫПОЛНЯЮЩИЕ РАБОТУ НА ОСНОВАНИИ ТРУДОВОГО ДОГОВОРА (КОНТРАКТА), ЗАКЛЮЧЕННОГО СО СТРАХОВАТЕЛЕМ; </a:t>
            </a:r>
            <a:br>
              <a:rPr lang="ru-RU" sz="2400" dirty="0" smtClean="0"/>
            </a:br>
            <a:r>
              <a:rPr lang="ru-RU" sz="2400" dirty="0" smtClean="0"/>
              <a:t>	- </a:t>
            </a:r>
            <a:r>
              <a:rPr lang="ru-RU" sz="2400" b="1" i="1" dirty="0" smtClean="0"/>
              <a:t>ФИЗИЧЕСКИЕ ЛИЦА, </a:t>
            </a:r>
            <a:r>
              <a:rPr lang="ru-RU" sz="2400" dirty="0" smtClean="0"/>
              <a:t>ОСУЖДЕННЫЕ К ЛИШЕНИЮ СВОБОДЫ И ПРИВЛЕКАЕМЫЕ К ТРУДУ СТРАХОВАТЕЛЕМ. </a:t>
            </a:r>
            <a:br>
              <a:rPr lang="ru-RU" sz="2400" dirty="0" smtClean="0"/>
            </a:br>
            <a:r>
              <a:rPr lang="ru-RU" sz="2400" dirty="0" smtClean="0"/>
              <a:t>	ФИЗИЧЕСКИЕ ЛИЦА, ВЫПОЛНЯЮЩИЕ РАБОТУ НА ОСНОВАНИИ ГРАЖДАНСКО-ПРАВОВОГО ДОГОВОРА, ПОДЛЕЖАТ ОБЯЗАТЕЛЬНОМУ СОЦИАЛЬНОМУ СТРАХОВАНИЮ ОТ НЕСЧАСТНЫХ СЛУЧАЕВ НА ПРОИЗВОДСТВЕ И ПРОФЕССИОНАЛЬНЫХ ЗАБОЛЕВАНИЙ, ЕСЛИ В СООТВЕТСТВИИ С УКАЗАННЫМ ДОГОВОРОМ СТРАХОВАТЕЛЬ ОБЯЗАН УПЛАЧИВАТЬ СТРАХОВЩИКУ СТРАХОВЫЕ ВЗНОСЫ. 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83748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260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ОсновныЕ  принципЫ   обязательного социального страхования от несчастных случаев на производстве и профессиональных заболеваний  - гарантированность права застрахованных работников на обеспечение по страхованию: -экономическая заинтересованность субъектов страхования в улучшении условий и повышении безопасности туда, снижении производственного травматизма и профессиональной заболеваемости; -обязательность регистрации  в качестве страхователей всех лиц, нанимающих (привлекающих к труду) работников, подлежащих     обязательному социальному страхованию от несчастных случаев на производстве и профессиональных заболеваний;  - обязательность уплаты страхователями страховых взносов; - дифференцированность страховых тарифов в зависимости от класса профессионального риска.  </vt:lpstr>
      <vt:lpstr>Виды и формы страхования от несчастных случаев Существуют две формы страхования от несчастных случаев: - индивидуальное страхование; - групповое (корпоративное) страхование. При индивидуальном страховании физическое или юридическое лицо (Страхователь) страхует себя или кого-то другого (Застрахованного), уплачивая при этом страховые взносы самостоятельно.  При групповом (коллективном) страховании уплата страховых взносов производится за счет организации, предприятия, а страховка оформляется на коллектив сотрудников этой организации, при этом страхование обычно действует 24 часа в сутки, но может быть ограничено и только рабочим временем. </vt:lpstr>
      <vt:lpstr>Возмещение вреда, причинённого жизни и здоровью работника при исполнении им обязанностей по трудовому договору (контракту)   Возмещение работодателями вреда, причинённого работникам увечьем, профессиональным заболеванием или иным повреждением здоровья, производится в соответствии с Гражданским Кодексом Российской Федерации (ГК РФ)  и Федеральным законом  «Об обязательном социальном страховании от несчастных случаев на производстве и профессиональных заболеваний» от 24. 07.98 г. № 125-ФЗ. </vt:lpstr>
      <vt:lpstr>       Федеральный закон « Об обязательном социальном страховании» устанавливает в Российской Федерации - правовые,  -экономические  - организационные основы обязательного социального страхования от несчастных случаев на производстве и профессиональных заболеваний и определяет порядок возмещения вреда, причинённого жизни и здоровью работника при исполнении им  обязанностей по трудовому договору.  </vt:lpstr>
      <vt:lpstr>Основные понятия, используемые в Федеральном законе:   - объект обязательного социального  страхования от несчастных случаев не производстве и профессиональных заболеваний: имущественные интересы физических лиц, связанные с утратой здоровья, профессиональной трудоспособности либо их смертью вследствие несчастного случая на производстве или профессионального заболевания;  - субъекты страхования – застрахованный, страхователь, страховщик;    - застрахованный: физическое лицо, подлежащее обязательному социальному страхованию от несчастных случаев на производстве и профессиональных заболеваний. </vt:lpstr>
      <vt:lpstr>НЕСЧАСТНЫЙ СЛУЧАЙ</vt:lpstr>
      <vt:lpstr>профессиональное заболевание </vt:lpstr>
      <vt:lpstr>обеспечение по страхованию: страховое возмещение вреда, причиненного в результате наступления страхового случая, в виде денежных сумм, выплачиваемых либо компенсируемых страховщиком застрахованному или лицам; -  профессиональный риск: вероятность повреждения (утраты) здоровья или смерти застрахованного, связанная с исполнением им обязанностей по трудовому договору (контракту);  - класс профессионального риска:      уровень производственного травматизма, профессиональной заболеваемости и расходов на обеспечение по страхованию, сложившейся по видам экономической деятельности страхователей; - профессиональная трудоспособность – способность человека к выполнению работы определенной квалификации, объема и качества; - степень утраты профессиональной трудоспособности – выраженное в процентах стойкое снижение способности застрахованного осуществлять профессиональную деятельность после наступления страхового случая.  </vt:lpstr>
      <vt:lpstr>      ОБЯЗАТЕЛЬНОМУ СОЦИАЛЬНОМУ СТРАХОВАНИЮ ОТ НЕСЧАСТНЫХ СЛУЧАЕВ НА ПРОИЗВОДСТВЕ И ПРОФЕССИОНАЛЬНЫХ ЗАБОЛЕВАНИЙ ПОДЛЕЖАТ:   - ФИЗИЧЕСКИЕ ЛИЦА, ВЫПОЛНЯЮЩИЕ РАБОТУ НА ОСНОВАНИИ ТРУДОВОГО ДОГОВОРА (КОНТРАКТА), ЗАКЛЮЧЕННОГО СО СТРАХОВАТЕЛЕМ;   - ФИЗИЧЕСКИЕ ЛИЦА, ОСУЖДЕННЫЕ К ЛИШЕНИЮ СВОБОДЫ И ПРИВЛЕКАЕМЫЕ К ТРУДУ СТРАХОВАТЕЛЕМ.   ФИЗИЧЕСКИЕ ЛИЦА, ВЫПОЛНЯЮЩИЕ РАБОТУ НА ОСНОВАНИИ ГРАЖДАНСКО-ПРАВОВОГО ДОГОВОРА, ПОДЛЕЖАТ ОБЯЗАТЕЛЬНОМУ СОЦИАЛЬНОМУ СТРАХОВАНИЮ ОТ НЕСЧАСТНЫХ СЛУЧАЕВ НА ПРОИЗВОДСТВЕ И ПРОФЕССИОНАЛЬНЫХ ЗАБОЛЕВАНИЙ, ЕСЛИ В СООТВЕТСТВИИ С УКАЗАННЫМ ДОГОВОРОМ СТРАХОВАТЕЛЬ ОБЯЗАН УПЛАЧИВАТЬ СТРАХОВЩИКУ СТРАХОВЫЕ ВЗНОСЫ.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2014-11-27T06:00:41Z</dcterms:created>
  <dcterms:modified xsi:type="dcterms:W3CDTF">2014-11-27T07:01:16Z</dcterms:modified>
</cp:coreProperties>
</file>