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4" r:id="rId3"/>
    <p:sldMasterId id="2147483666" r:id="rId4"/>
    <p:sldMasterId id="2147483668" r:id="rId5"/>
    <p:sldMasterId id="2147483670" r:id="rId6"/>
    <p:sldMasterId id="2147483672" r:id="rId7"/>
    <p:sldMasterId id="2147483675" r:id="rId8"/>
    <p:sldMasterId id="2147483676" r:id="rId9"/>
  </p:sldMasterIdLst>
  <p:notesMasterIdLst>
    <p:notesMasterId r:id="rId37"/>
  </p:notesMasterIdLst>
  <p:sldIdLst>
    <p:sldId id="256" r:id="rId10"/>
    <p:sldId id="266" r:id="rId11"/>
    <p:sldId id="267" r:id="rId12"/>
    <p:sldId id="289" r:id="rId13"/>
    <p:sldId id="258" r:id="rId14"/>
    <p:sldId id="265" r:id="rId15"/>
    <p:sldId id="269" r:id="rId16"/>
    <p:sldId id="270" r:id="rId17"/>
    <p:sldId id="271" r:id="rId18"/>
    <p:sldId id="268" r:id="rId19"/>
    <p:sldId id="272" r:id="rId20"/>
    <p:sldId id="275" r:id="rId21"/>
    <p:sldId id="276" r:id="rId22"/>
    <p:sldId id="273" r:id="rId23"/>
    <p:sldId id="288" r:id="rId24"/>
    <p:sldId id="274" r:id="rId25"/>
    <p:sldId id="281" r:id="rId26"/>
    <p:sldId id="277" r:id="rId27"/>
    <p:sldId id="278" r:id="rId28"/>
    <p:sldId id="282" r:id="rId29"/>
    <p:sldId id="280" r:id="rId30"/>
    <p:sldId id="284" r:id="rId31"/>
    <p:sldId id="285" r:id="rId32"/>
    <p:sldId id="286" r:id="rId33"/>
    <p:sldId id="287" r:id="rId34"/>
    <p:sldId id="283" r:id="rId35"/>
    <p:sldId id="259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1" clrIdx="0">
    <p:extLst>
      <p:ext uri="{19B8F6BF-5375-455C-9EA6-DF929625EA0E}">
        <p15:presenceInfo xmlns:p15="http://schemas.microsoft.com/office/powerpoint/2012/main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presProps" Target="presProps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3-26T23:21:11.063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978712-58A5-44C4-B58B-9FB19F5F348A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65A34-3FD9-470A-8058-67132A954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076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665A34-3FD9-470A-8058-67132A954E1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989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665A34-3FD9-470A-8058-67132A954E13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670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7381" y="1412776"/>
            <a:ext cx="5181600" cy="2448272"/>
          </a:xfrm>
        </p:spPr>
        <p:txBody>
          <a:bodyPr>
            <a:normAutofit/>
          </a:bodyPr>
          <a:lstStyle>
            <a:lvl1pPr>
              <a:defRPr sz="24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7381" y="4005064"/>
            <a:ext cx="5184576" cy="1752600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9832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img18.jpg"/>
          <p:cNvPicPr>
            <a:picLocks noChangeAspect="1"/>
          </p:cNvPicPr>
          <p:nvPr/>
        </p:nvPicPr>
        <p:blipFill>
          <a:blip r:embed="rId2" cstate="print"/>
          <a:srcRect l="50601" b="60089"/>
          <a:stretch>
            <a:fillRect/>
          </a:stretch>
        </p:blipFill>
        <p:spPr>
          <a:xfrm>
            <a:off x="10617091" y="3284984"/>
            <a:ext cx="1086266" cy="79208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12192000" cy="3140968"/>
          </a:xfrm>
          <a:prstGeom prst="rect">
            <a:avLst/>
          </a:prstGeom>
          <a:solidFill>
            <a:srgbClr val="FFCC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7541" y="5373216"/>
            <a:ext cx="8160907" cy="566738"/>
          </a:xfrm>
          <a:prstGeom prst="rect">
            <a:avLst/>
          </a:prstGeom>
        </p:spPr>
        <p:txBody>
          <a:bodyPr anchor="b"/>
          <a:lstStyle>
            <a:lvl1pPr algn="ctr">
              <a:defRPr sz="2000" b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67541" y="1052736"/>
            <a:ext cx="8160907" cy="4032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936427" y="836713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2892" y="196349"/>
            <a:ext cx="1869436" cy="601465"/>
          </a:xfrm>
          <a:prstGeom prst="rect">
            <a:avLst/>
          </a:prstGeom>
        </p:spPr>
      </p:pic>
      <p:pic>
        <p:nvPicPr>
          <p:cNvPr id="11" name="Рисунок 10" descr="img18.jpg"/>
          <p:cNvPicPr>
            <a:picLocks noChangeAspect="1"/>
          </p:cNvPicPr>
          <p:nvPr/>
        </p:nvPicPr>
        <p:blipFill>
          <a:blip r:embed="rId2" cstate="print"/>
          <a:srcRect l="50601" b="60089"/>
          <a:stretch>
            <a:fillRect/>
          </a:stretch>
        </p:blipFill>
        <p:spPr>
          <a:xfrm>
            <a:off x="335360" y="3284984"/>
            <a:ext cx="1086266" cy="792088"/>
          </a:xfrm>
          <a:prstGeom prst="rect">
            <a:avLst/>
          </a:prstGeom>
        </p:spPr>
      </p:pic>
      <p:pic>
        <p:nvPicPr>
          <p:cNvPr id="12" name="Рисунок 11" descr="img18.jpg"/>
          <p:cNvPicPr>
            <a:picLocks noChangeAspect="1"/>
          </p:cNvPicPr>
          <p:nvPr/>
        </p:nvPicPr>
        <p:blipFill>
          <a:blip r:embed="rId2" cstate="print"/>
          <a:srcRect l="50601" b="60089"/>
          <a:stretch>
            <a:fillRect/>
          </a:stretch>
        </p:blipFill>
        <p:spPr>
          <a:xfrm>
            <a:off x="335360" y="9028487"/>
            <a:ext cx="1086266" cy="792088"/>
          </a:xfrm>
          <a:prstGeom prst="rect">
            <a:avLst/>
          </a:prstGeom>
        </p:spPr>
      </p:pic>
      <p:pic>
        <p:nvPicPr>
          <p:cNvPr id="14" name="Рисунок 13" descr="img18.jpg"/>
          <p:cNvPicPr>
            <a:picLocks noChangeAspect="1"/>
          </p:cNvPicPr>
          <p:nvPr/>
        </p:nvPicPr>
        <p:blipFill>
          <a:blip r:embed="rId2" cstate="print"/>
          <a:srcRect l="50601" b="60089"/>
          <a:stretch>
            <a:fillRect/>
          </a:stretch>
        </p:blipFill>
        <p:spPr>
          <a:xfrm>
            <a:off x="10617091" y="9028487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689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576054" y="1196752"/>
            <a:ext cx="5088565" cy="3960440"/>
          </a:xfrm>
          <a:prstGeom prst="rect">
            <a:avLst/>
          </a:prstGeom>
          <a:solidFill>
            <a:srgbClr val="FFCC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332656"/>
            <a:ext cx="4224469" cy="864096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288021" y="1484784"/>
            <a:ext cx="4992555" cy="38884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1" name="Google Shape;11;p13"/>
          <p:cNvSpPr txBox="1">
            <a:spLocks noGrp="1"/>
          </p:cNvSpPr>
          <p:nvPr>
            <p:ph type="subTitle" idx="10"/>
          </p:nvPr>
        </p:nvSpPr>
        <p:spPr>
          <a:xfrm>
            <a:off x="623392" y="1484784"/>
            <a:ext cx="5104336" cy="3888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 baseline="0">
                <a:latin typeface="Geometria" pitchFamily="34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ru-RU"/>
              <a:t>Образец подзаголовка</a:t>
            </a:r>
            <a:endParaRPr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936427" y="836713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175907"/>
            <a:ext cx="1869436" cy="601465"/>
          </a:xfrm>
          <a:prstGeom prst="rect">
            <a:avLst/>
          </a:prstGeom>
        </p:spPr>
      </p:pic>
      <p:pic>
        <p:nvPicPr>
          <p:cNvPr id="14" name="Рисунок 13" descr="img18.jpg"/>
          <p:cNvPicPr>
            <a:picLocks noChangeAspect="1"/>
          </p:cNvPicPr>
          <p:nvPr/>
        </p:nvPicPr>
        <p:blipFill>
          <a:blip r:embed="rId3" cstate="print"/>
          <a:srcRect l="50601" b="60089"/>
          <a:stretch>
            <a:fillRect/>
          </a:stretch>
        </p:blipFill>
        <p:spPr>
          <a:xfrm>
            <a:off x="5497535" y="188640"/>
            <a:ext cx="1086266" cy="792088"/>
          </a:xfrm>
          <a:prstGeom prst="rect">
            <a:avLst/>
          </a:prstGeom>
        </p:spPr>
      </p:pic>
      <p:pic>
        <p:nvPicPr>
          <p:cNvPr id="15" name="Рисунок 14" descr="img18.jpg"/>
          <p:cNvPicPr>
            <a:picLocks noChangeAspect="1"/>
          </p:cNvPicPr>
          <p:nvPr/>
        </p:nvPicPr>
        <p:blipFill>
          <a:blip r:embed="rId3" cstate="print"/>
          <a:srcRect l="50601" b="60089"/>
          <a:stretch>
            <a:fillRect/>
          </a:stretch>
        </p:blipFill>
        <p:spPr>
          <a:xfrm>
            <a:off x="5497535" y="5932143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056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83766" y="2204864"/>
            <a:ext cx="7680853" cy="1656184"/>
          </a:xfrm>
        </p:spPr>
        <p:txBody>
          <a:bodyPr>
            <a:normAutofit/>
          </a:bodyPr>
          <a:lstStyle>
            <a:lvl1pPr>
              <a:defRPr sz="24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83766" y="4005064"/>
            <a:ext cx="7680853" cy="1296144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5154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2348880"/>
            <a:ext cx="6720747" cy="576064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24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3140968"/>
            <a:ext cx="6720747" cy="1296144"/>
          </a:xfr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9450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371" y="692696"/>
            <a:ext cx="6528725" cy="576064"/>
          </a:xfrm>
          <a:noFill/>
        </p:spPr>
        <p:txBody>
          <a:bodyPr>
            <a:normAutofit/>
          </a:bodyPr>
          <a:lstStyle>
            <a:lvl1pPr algn="l">
              <a:defRPr sz="24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1371" y="1412776"/>
            <a:ext cx="6528725" cy="4896544"/>
          </a:xfr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7916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371" y="764704"/>
            <a:ext cx="7488832" cy="864096"/>
          </a:xfrm>
          <a:noFill/>
        </p:spPr>
        <p:txBody>
          <a:bodyPr>
            <a:normAutofit/>
          </a:bodyPr>
          <a:lstStyle>
            <a:lvl1pPr algn="l">
              <a:defRPr sz="24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1371" y="1844824"/>
            <a:ext cx="5568619" cy="4464496"/>
          </a:xfr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Рисунок 2"/>
          <p:cNvSpPr>
            <a:spLocks noGrp="1"/>
          </p:cNvSpPr>
          <p:nvPr>
            <p:ph type="pic" idx="10"/>
          </p:nvPr>
        </p:nvSpPr>
        <p:spPr>
          <a:xfrm>
            <a:off x="6288021" y="2492896"/>
            <a:ext cx="4992555" cy="2520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7056107" y="4581128"/>
            <a:ext cx="864096" cy="864096"/>
          </a:xfrm>
          <a:prstGeom prst="ellipse">
            <a:avLst/>
          </a:prstGeom>
          <a:noFill/>
          <a:ln w="63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6" name="Овал 5"/>
          <p:cNvSpPr/>
          <p:nvPr/>
        </p:nvSpPr>
        <p:spPr>
          <a:xfrm>
            <a:off x="7920204" y="5588000"/>
            <a:ext cx="135226" cy="14525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354161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371" y="836712"/>
            <a:ext cx="9313035" cy="576064"/>
          </a:xfrm>
          <a:noFill/>
        </p:spPr>
        <p:txBody>
          <a:bodyPr>
            <a:normAutofit/>
          </a:bodyPr>
          <a:lstStyle>
            <a:lvl1pPr algn="l">
              <a:defRPr sz="20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1371" y="1556792"/>
            <a:ext cx="11041227" cy="4392488"/>
          </a:xfr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9377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3392" y="980729"/>
            <a:ext cx="11233248" cy="792088"/>
          </a:xfrm>
        </p:spPr>
        <p:txBody>
          <a:bodyPr>
            <a:normAutofit/>
          </a:bodyPr>
          <a:lstStyle>
            <a:lvl1pPr>
              <a:defRPr sz="24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3392" y="1988840"/>
            <a:ext cx="5088565" cy="2808312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0"/>
          </p:nvPr>
        </p:nvSpPr>
        <p:spPr>
          <a:xfrm>
            <a:off x="5903979" y="1988840"/>
            <a:ext cx="5952661" cy="2808312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53389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>
            <a:spLocks noGrp="1"/>
          </p:cNvSpPr>
          <p:nvPr>
            <p:ph type="ctrTitle"/>
          </p:nvPr>
        </p:nvSpPr>
        <p:spPr>
          <a:xfrm>
            <a:off x="415611" y="992768"/>
            <a:ext cx="11152997" cy="7080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2800" b="1" i="0" baseline="0">
                <a:latin typeface="Geometria" pitchFamily="34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ru-RU"/>
              <a:t>Образец заголовка</a:t>
            </a:r>
            <a:endParaRPr dirty="0"/>
          </a:p>
        </p:txBody>
      </p:sp>
      <p:sp>
        <p:nvSpPr>
          <p:cNvPr id="11" name="Google Shape;11;p13"/>
          <p:cNvSpPr txBox="1">
            <a:spLocks noGrp="1"/>
          </p:cNvSpPr>
          <p:nvPr>
            <p:ph type="subTitle" idx="1"/>
          </p:nvPr>
        </p:nvSpPr>
        <p:spPr>
          <a:xfrm>
            <a:off x="415600" y="1844825"/>
            <a:ext cx="11153008" cy="280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 baseline="0">
                <a:latin typeface="Geometria" pitchFamily="34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ru-RU"/>
              <a:t>Образец подзаголовка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44128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0932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6093297"/>
            <a:ext cx="12192000" cy="764705"/>
          </a:xfrm>
          <a:prstGeom prst="rect">
            <a:avLst/>
          </a:prstGeom>
          <a:solidFill>
            <a:srgbClr val="FFCC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520" y="6093296"/>
            <a:ext cx="8064896" cy="566738"/>
          </a:xfrm>
          <a:prstGeom prst="rect">
            <a:avLst/>
          </a:prstGeom>
        </p:spPr>
        <p:txBody>
          <a:bodyPr anchor="b"/>
          <a:lstStyle>
            <a:lvl1pPr algn="ctr">
              <a:defRPr sz="2000" b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6332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jpe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jpeg"/><Relationship Id="rId4" Type="http://schemas.openxmlformats.org/officeDocument/2006/relationships/image" Target="../media/image3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76" y="379262"/>
            <a:ext cx="1869436" cy="601465"/>
          </a:xfrm>
          <a:prstGeom prst="rect">
            <a:avLst/>
          </a:prstGeom>
        </p:spPr>
      </p:pic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415600" y="1565711"/>
            <a:ext cx="5603397" cy="1523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415600" y="3285425"/>
            <a:ext cx="5616232" cy="2591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8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9E39069F-BD36-4EA4-9D58-FCC9BE00A01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34501" y="0"/>
            <a:ext cx="60574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1" name="Рисунок 10" descr="img18.jpg"/>
          <p:cNvPicPr>
            <a:picLocks noChangeAspect="1"/>
          </p:cNvPicPr>
          <p:nvPr/>
        </p:nvPicPr>
        <p:blipFill>
          <a:blip r:embed="rId4" cstate="print"/>
          <a:srcRect l="50601" b="60089"/>
          <a:stretch>
            <a:fillRect/>
          </a:stretch>
        </p:blipFill>
        <p:spPr>
          <a:xfrm>
            <a:off x="4684734" y="188640"/>
            <a:ext cx="1086266" cy="792088"/>
          </a:xfrm>
          <a:prstGeom prst="rect">
            <a:avLst/>
          </a:prstGeom>
        </p:spPr>
      </p:pic>
      <p:pic>
        <p:nvPicPr>
          <p:cNvPr id="13" name="Рисунок 12" descr="img18.jpg"/>
          <p:cNvPicPr>
            <a:picLocks noChangeAspect="1"/>
          </p:cNvPicPr>
          <p:nvPr/>
        </p:nvPicPr>
        <p:blipFill>
          <a:blip r:embed="rId4" cstate="print"/>
          <a:srcRect l="50601" b="60089"/>
          <a:stretch>
            <a:fillRect/>
          </a:stretch>
        </p:blipFill>
        <p:spPr>
          <a:xfrm>
            <a:off x="4684734" y="5932143"/>
            <a:ext cx="1086266" cy="79208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76" y="6267082"/>
            <a:ext cx="1486257" cy="28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40778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359972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3983765" y="1844824"/>
            <a:ext cx="7872875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3983765" y="3068960"/>
            <a:ext cx="787287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76" y="252262"/>
            <a:ext cx="1869436" cy="60146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02" y="6282997"/>
            <a:ext cx="1486257" cy="281718"/>
          </a:xfrm>
          <a:prstGeom prst="rect">
            <a:avLst/>
          </a:prstGeom>
        </p:spPr>
      </p:pic>
      <p:pic>
        <p:nvPicPr>
          <p:cNvPr id="16" name="Рисунок 15" descr="img18.jpg"/>
          <p:cNvPicPr>
            <a:picLocks noChangeAspect="1"/>
          </p:cNvPicPr>
          <p:nvPr/>
        </p:nvPicPr>
        <p:blipFill>
          <a:blip r:embed="rId5" cstate="print"/>
          <a:srcRect l="50601" b="60089"/>
          <a:stretch>
            <a:fillRect/>
          </a:stretch>
        </p:blipFill>
        <p:spPr>
          <a:xfrm>
            <a:off x="4175787" y="61639"/>
            <a:ext cx="1086266" cy="792088"/>
          </a:xfrm>
          <a:prstGeom prst="rect">
            <a:avLst/>
          </a:prstGeom>
        </p:spPr>
      </p:pic>
      <p:pic>
        <p:nvPicPr>
          <p:cNvPr id="17" name="Рисунок 16" descr="img18.jpg"/>
          <p:cNvPicPr>
            <a:picLocks noChangeAspect="1"/>
          </p:cNvPicPr>
          <p:nvPr/>
        </p:nvPicPr>
        <p:blipFill>
          <a:blip r:embed="rId5" cstate="print"/>
          <a:srcRect l="50601" b="60089"/>
          <a:stretch>
            <a:fillRect/>
          </a:stretch>
        </p:blipFill>
        <p:spPr>
          <a:xfrm>
            <a:off x="4175787" y="6027812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67208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2447595" y="1916832"/>
            <a:ext cx="7872875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2447595" y="3073620"/>
            <a:ext cx="787287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9936427" y="836713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4" name="Прямоугольник 13"/>
          <p:cNvSpPr/>
          <p:nvPr/>
        </p:nvSpPr>
        <p:spPr>
          <a:xfrm>
            <a:off x="9936427" y="6304264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5" name="Рисунок 14" descr="img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35629" y="5517233"/>
            <a:ext cx="2199228" cy="2290975"/>
          </a:xfrm>
          <a:prstGeom prst="rect">
            <a:avLst/>
          </a:prstGeom>
        </p:spPr>
      </p:pic>
      <p:sp>
        <p:nvSpPr>
          <p:cNvPr id="16" name="Равнобедренный треугольник 15"/>
          <p:cNvSpPr/>
          <p:nvPr/>
        </p:nvSpPr>
        <p:spPr>
          <a:xfrm rot="1508104">
            <a:off x="1475394" y="5567040"/>
            <a:ext cx="1039051" cy="922788"/>
          </a:xfrm>
          <a:prstGeom prst="triangle">
            <a:avLst/>
          </a:prstGeom>
          <a:noFill/>
          <a:ln w="63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7" name="Овал 16"/>
          <p:cNvSpPr/>
          <p:nvPr/>
        </p:nvSpPr>
        <p:spPr>
          <a:xfrm>
            <a:off x="1059543" y="5390060"/>
            <a:ext cx="269066" cy="2559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8" name="Рисунок 17" descr="img18.jpg"/>
          <p:cNvPicPr>
            <a:picLocks noChangeAspect="1"/>
          </p:cNvPicPr>
          <p:nvPr/>
        </p:nvPicPr>
        <p:blipFill>
          <a:blip r:embed="rId4" cstate="print"/>
          <a:srcRect l="50601" b="60089"/>
          <a:stretch>
            <a:fillRect/>
          </a:stretch>
        </p:blipFill>
        <p:spPr>
          <a:xfrm>
            <a:off x="7152118" y="69534"/>
            <a:ext cx="1086266" cy="792088"/>
          </a:xfrm>
          <a:prstGeom prst="rect">
            <a:avLst/>
          </a:prstGeom>
        </p:spPr>
      </p:pic>
      <p:pic>
        <p:nvPicPr>
          <p:cNvPr id="19" name="Рисунок 18" descr="img18.jpg"/>
          <p:cNvPicPr>
            <a:picLocks noChangeAspect="1"/>
          </p:cNvPicPr>
          <p:nvPr/>
        </p:nvPicPr>
        <p:blipFill>
          <a:blip r:embed="rId4" cstate="print"/>
          <a:srcRect l="50601" b="60089"/>
          <a:stretch>
            <a:fillRect/>
          </a:stretch>
        </p:blipFill>
        <p:spPr>
          <a:xfrm>
            <a:off x="7152118" y="6005030"/>
            <a:ext cx="1086266" cy="79208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175907"/>
            <a:ext cx="1869436" cy="60146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6445237"/>
            <a:ext cx="1486257" cy="28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92464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2447595" y="1916832"/>
            <a:ext cx="7872875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2543605" y="3068960"/>
            <a:ext cx="787287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15" name="Рисунок 14" descr="img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84300" y="1700809"/>
            <a:ext cx="2057871" cy="2074951"/>
          </a:xfrm>
          <a:prstGeom prst="rect">
            <a:avLst/>
          </a:prstGeom>
        </p:spPr>
      </p:pic>
      <p:sp>
        <p:nvSpPr>
          <p:cNvPr id="16" name="Равнобедренный треугольник 15"/>
          <p:cNvSpPr/>
          <p:nvPr/>
        </p:nvSpPr>
        <p:spPr>
          <a:xfrm rot="5400000">
            <a:off x="10062912" y="1572858"/>
            <a:ext cx="515116" cy="456424"/>
          </a:xfrm>
          <a:prstGeom prst="triangle">
            <a:avLst/>
          </a:prstGeom>
          <a:solidFill>
            <a:schemeClr val="accent2"/>
          </a:solidFill>
          <a:ln w="63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9" name="Прямоугольник 18"/>
          <p:cNvSpPr/>
          <p:nvPr/>
        </p:nvSpPr>
        <p:spPr>
          <a:xfrm>
            <a:off x="9936427" y="836713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20" name="Прямоугольник 19"/>
          <p:cNvSpPr/>
          <p:nvPr/>
        </p:nvSpPr>
        <p:spPr>
          <a:xfrm>
            <a:off x="9936427" y="6304264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175907"/>
            <a:ext cx="1869436" cy="60146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6445237"/>
            <a:ext cx="1486257" cy="281718"/>
          </a:xfrm>
          <a:prstGeom prst="rect">
            <a:avLst/>
          </a:prstGeom>
        </p:spPr>
      </p:pic>
      <p:pic>
        <p:nvPicPr>
          <p:cNvPr id="25" name="Рисунок 24" descr="img18.jpg"/>
          <p:cNvPicPr>
            <a:picLocks noChangeAspect="1"/>
          </p:cNvPicPr>
          <p:nvPr/>
        </p:nvPicPr>
        <p:blipFill>
          <a:blip r:embed="rId6" cstate="print"/>
          <a:srcRect l="50601" b="60089"/>
          <a:stretch>
            <a:fillRect/>
          </a:stretch>
        </p:blipFill>
        <p:spPr>
          <a:xfrm>
            <a:off x="6918994" y="61639"/>
            <a:ext cx="1086266" cy="792088"/>
          </a:xfrm>
          <a:prstGeom prst="rect">
            <a:avLst/>
          </a:prstGeom>
        </p:spPr>
      </p:pic>
      <p:pic>
        <p:nvPicPr>
          <p:cNvPr id="26" name="Рисунок 25" descr="img18.jpg"/>
          <p:cNvPicPr>
            <a:picLocks noChangeAspect="1"/>
          </p:cNvPicPr>
          <p:nvPr/>
        </p:nvPicPr>
        <p:blipFill>
          <a:blip r:embed="rId6" cstate="print"/>
          <a:srcRect l="50601" b="60089"/>
          <a:stretch>
            <a:fillRect/>
          </a:stretch>
        </p:blipFill>
        <p:spPr>
          <a:xfrm>
            <a:off x="6918994" y="6027812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4804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623392" y="1772816"/>
            <a:ext cx="7872875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623392" y="3068960"/>
            <a:ext cx="787287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7" name="Овал 16"/>
          <p:cNvSpPr/>
          <p:nvPr/>
        </p:nvSpPr>
        <p:spPr>
          <a:xfrm>
            <a:off x="7248128" y="1484784"/>
            <a:ext cx="3579529" cy="34563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5" name="Прямоугольник 14"/>
          <p:cNvSpPr/>
          <p:nvPr/>
        </p:nvSpPr>
        <p:spPr>
          <a:xfrm>
            <a:off x="9936427" y="836713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6" name="Прямоугольник 15"/>
          <p:cNvSpPr/>
          <p:nvPr/>
        </p:nvSpPr>
        <p:spPr>
          <a:xfrm>
            <a:off x="9936427" y="6304264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175907"/>
            <a:ext cx="1869436" cy="60146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6445237"/>
            <a:ext cx="1486257" cy="281718"/>
          </a:xfrm>
          <a:prstGeom prst="rect">
            <a:avLst/>
          </a:prstGeom>
        </p:spPr>
      </p:pic>
      <p:pic>
        <p:nvPicPr>
          <p:cNvPr id="20" name="Рисунок 19" descr="img18.jpg"/>
          <p:cNvPicPr>
            <a:picLocks noChangeAspect="1"/>
          </p:cNvPicPr>
          <p:nvPr/>
        </p:nvPicPr>
        <p:blipFill>
          <a:blip r:embed="rId5" cstate="print"/>
          <a:srcRect l="50601" b="60089"/>
          <a:stretch>
            <a:fillRect/>
          </a:stretch>
        </p:blipFill>
        <p:spPr>
          <a:xfrm>
            <a:off x="5961041" y="61639"/>
            <a:ext cx="1086266" cy="792088"/>
          </a:xfrm>
          <a:prstGeom prst="rect">
            <a:avLst/>
          </a:prstGeom>
        </p:spPr>
      </p:pic>
      <p:pic>
        <p:nvPicPr>
          <p:cNvPr id="21" name="Рисунок 20" descr="img18.jpg"/>
          <p:cNvPicPr>
            <a:picLocks noChangeAspect="1"/>
          </p:cNvPicPr>
          <p:nvPr/>
        </p:nvPicPr>
        <p:blipFill>
          <a:blip r:embed="rId5" cstate="print"/>
          <a:srcRect l="50601" b="60089"/>
          <a:stretch>
            <a:fillRect/>
          </a:stretch>
        </p:blipFill>
        <p:spPr>
          <a:xfrm>
            <a:off x="5961041" y="6027812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2746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2447595" y="1916832"/>
            <a:ext cx="7872875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2543605" y="3068960"/>
            <a:ext cx="787287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9936427" y="836713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6" name="Прямоугольник 15"/>
          <p:cNvSpPr/>
          <p:nvPr/>
        </p:nvSpPr>
        <p:spPr>
          <a:xfrm>
            <a:off x="9936427" y="6304264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175907"/>
            <a:ext cx="1869436" cy="60146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6445237"/>
            <a:ext cx="1486257" cy="281718"/>
          </a:xfrm>
          <a:prstGeom prst="rect">
            <a:avLst/>
          </a:prstGeom>
        </p:spPr>
      </p:pic>
      <p:pic>
        <p:nvPicPr>
          <p:cNvPr id="19" name="Рисунок 18" descr="img18.jpg"/>
          <p:cNvPicPr>
            <a:picLocks noChangeAspect="1"/>
          </p:cNvPicPr>
          <p:nvPr/>
        </p:nvPicPr>
        <p:blipFill>
          <a:blip r:embed="rId5" cstate="print"/>
          <a:srcRect l="50601" b="60089"/>
          <a:stretch>
            <a:fillRect/>
          </a:stretch>
        </p:blipFill>
        <p:spPr>
          <a:xfrm>
            <a:off x="7209277" y="61639"/>
            <a:ext cx="1086266" cy="792088"/>
          </a:xfrm>
          <a:prstGeom prst="rect">
            <a:avLst/>
          </a:prstGeom>
        </p:spPr>
      </p:pic>
      <p:pic>
        <p:nvPicPr>
          <p:cNvPr id="20" name="Рисунок 19" descr="img18.jpg"/>
          <p:cNvPicPr>
            <a:picLocks noChangeAspect="1"/>
          </p:cNvPicPr>
          <p:nvPr/>
        </p:nvPicPr>
        <p:blipFill>
          <a:blip r:embed="rId5" cstate="print"/>
          <a:srcRect l="50601" b="60089"/>
          <a:stretch>
            <a:fillRect/>
          </a:stretch>
        </p:blipFill>
        <p:spPr>
          <a:xfrm>
            <a:off x="7209277" y="6027812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88603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37" y="171585"/>
            <a:ext cx="1869436" cy="60146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034311"/>
            <a:ext cx="10972800" cy="8886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2132857"/>
            <a:ext cx="1097280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B32E7-43D8-444B-9D11-015D56267366}" type="datetimeFigureOut">
              <a:rPr lang="ru-RU" smtClean="0"/>
              <a:pPr/>
              <a:t>05.04.2024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18242-8888-4C12-92BC-DC0FD591E5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4889637"/>
            <a:ext cx="12192000" cy="1968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9" name="Прямоугольник 8"/>
          <p:cNvSpPr/>
          <p:nvPr/>
        </p:nvSpPr>
        <p:spPr>
          <a:xfrm>
            <a:off x="0" y="880821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1946022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552" y="274638"/>
            <a:ext cx="8160907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412777"/>
            <a:ext cx="10959008" cy="43204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6093297"/>
            <a:ext cx="12192000" cy="764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0" name="Рисунок 9" descr="img18.jpg"/>
          <p:cNvPicPr>
            <a:picLocks noChangeAspect="1"/>
          </p:cNvPicPr>
          <p:nvPr/>
        </p:nvPicPr>
        <p:blipFill>
          <a:blip r:embed="rId2" cstate="print"/>
          <a:srcRect l="50601" b="60089"/>
          <a:stretch>
            <a:fillRect/>
          </a:stretch>
        </p:blipFill>
        <p:spPr>
          <a:xfrm>
            <a:off x="10637395" y="260648"/>
            <a:ext cx="1086266" cy="792088"/>
          </a:xfrm>
          <a:prstGeom prst="rect">
            <a:avLst/>
          </a:prstGeom>
        </p:spPr>
      </p:pic>
      <p:pic>
        <p:nvPicPr>
          <p:cNvPr id="11" name="Рисунок 10" descr="img18.jpg"/>
          <p:cNvPicPr>
            <a:picLocks noChangeAspect="1"/>
          </p:cNvPicPr>
          <p:nvPr/>
        </p:nvPicPr>
        <p:blipFill>
          <a:blip r:embed="rId2" cstate="print"/>
          <a:srcRect l="50601" b="60089"/>
          <a:stretch>
            <a:fillRect/>
          </a:stretch>
        </p:blipFill>
        <p:spPr>
          <a:xfrm>
            <a:off x="355664" y="260648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4173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2800" b="1" i="0" kern="1200" baseline="0">
          <a:solidFill>
            <a:schemeClr val="tx1"/>
          </a:solidFill>
          <a:latin typeface="Geometria" pitchFamily="34" charset="-52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Geometria" pitchFamily="34" charset="-52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Geometria" pitchFamily="34" charset="-52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379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learn.mmu.ru/mod/assign/view.php?id=177911" TargetMode="External"/><Relationship Id="rId2" Type="http://schemas.openxmlformats.org/officeDocument/2006/relationships/hyperlink" Target="https://elearn.interun.ru/mod/assign/view.php?id=464700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Профессионально-творческая практика (1/3)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1800" dirty="0"/>
              <a:t>Методические рекомендации по оформлению документов</a:t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ru-RU" dirty="0"/>
              <a:t>Борисов Борис Николаевич,  </a:t>
            </a:r>
          </a:p>
          <a:p>
            <a:pPr algn="l"/>
            <a:r>
              <a:rPr lang="ru-RU" dirty="0"/>
              <a:t>кандидат филологических наук, доцент кафедры общегуманитарных наук и массовых коммуникаций</a:t>
            </a:r>
          </a:p>
        </p:txBody>
      </p:sp>
    </p:spTree>
    <p:extLst>
      <p:ext uri="{BB962C8B-B14F-4D97-AF65-F5344CB8AC3E}">
        <p14:creationId xmlns:p14="http://schemas.microsoft.com/office/powerpoint/2010/main" val="3808341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933035"/>
            <a:ext cx="6720747" cy="576064"/>
          </a:xfrm>
        </p:spPr>
        <p:txBody>
          <a:bodyPr/>
          <a:lstStyle/>
          <a:p>
            <a:r>
              <a:rPr lang="ru-RU" dirty="0"/>
              <a:t>Предоставление договора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1661652"/>
            <a:ext cx="6720747" cy="3519948"/>
          </a:xfrm>
        </p:spPr>
        <p:txBody>
          <a:bodyPr>
            <a:normAutofit lnSpcReduction="10000"/>
          </a:bodyPr>
          <a:lstStyle/>
          <a:p>
            <a:pPr marL="0" indent="534988" algn="just">
              <a:buNone/>
            </a:pPr>
            <a:r>
              <a:rPr lang="ru-RU" sz="1600" dirty="0">
                <a:solidFill>
                  <a:schemeClr val="tx1"/>
                </a:solidFill>
              </a:rPr>
              <a:t>Договор должен быть подписан уполномоченным представителем профильной организацией, иметь печать профильной организации.</a:t>
            </a:r>
          </a:p>
          <a:p>
            <a:pPr marL="0" indent="534988" algn="just">
              <a:buNone/>
            </a:pPr>
            <a:endParaRPr lang="ru-RU" sz="1600" dirty="0">
              <a:solidFill>
                <a:schemeClr val="tx1"/>
              </a:solidFill>
            </a:endParaRPr>
          </a:p>
          <a:p>
            <a:pPr marL="0" indent="534988" algn="just">
              <a:buNone/>
            </a:pPr>
            <a:r>
              <a:rPr lang="ru-RU" sz="1600" dirty="0">
                <a:solidFill>
                  <a:schemeClr val="tx1"/>
                </a:solidFill>
              </a:rPr>
              <a:t>Договор загружается в ЭСДО в формате </a:t>
            </a:r>
            <a:r>
              <a:rPr lang="ru-RU" sz="1600" b="1" dirty="0" err="1">
                <a:solidFill>
                  <a:schemeClr val="tx1"/>
                </a:solidFill>
              </a:rPr>
              <a:t>pdf</a:t>
            </a:r>
            <a:r>
              <a:rPr lang="ru-RU" sz="1600" dirty="0">
                <a:solidFill>
                  <a:schemeClr val="tx1"/>
                </a:solidFill>
              </a:rPr>
              <a:t> или </a:t>
            </a:r>
            <a:r>
              <a:rPr lang="ru-RU" sz="1600" b="1" dirty="0" err="1">
                <a:solidFill>
                  <a:schemeClr val="tx1"/>
                </a:solidFill>
              </a:rPr>
              <a:t>jpeg</a:t>
            </a:r>
            <a:r>
              <a:rPr lang="ru-RU" sz="1600" dirty="0">
                <a:solidFill>
                  <a:schemeClr val="tx1"/>
                </a:solidFill>
              </a:rPr>
              <a:t>. </a:t>
            </a:r>
          </a:p>
          <a:p>
            <a:pPr marL="0" indent="534988" algn="just">
              <a:buNone/>
            </a:pPr>
            <a:endParaRPr lang="ru-RU" sz="1600" dirty="0">
              <a:solidFill>
                <a:schemeClr val="tx1"/>
              </a:solidFill>
            </a:endParaRPr>
          </a:p>
          <a:p>
            <a:pPr marL="0" indent="534988" algn="just">
              <a:buNone/>
            </a:pPr>
            <a:r>
              <a:rPr lang="ru-RU" sz="1600" dirty="0">
                <a:solidFill>
                  <a:schemeClr val="tx1"/>
                </a:solidFill>
              </a:rPr>
              <a:t>Оригинал договора и заявления на бумажном носителе с подписями и печатью направляются в ВУЗ через регионального партнера для дальнейшего оформления. </a:t>
            </a:r>
          </a:p>
          <a:p>
            <a:pPr marL="0" indent="534988" algn="just">
              <a:buNone/>
            </a:pPr>
            <a:endParaRPr lang="ru-RU" sz="1600" dirty="0">
              <a:solidFill>
                <a:schemeClr val="tx1"/>
              </a:solidFill>
            </a:endParaRPr>
          </a:p>
          <a:p>
            <a:pPr marL="0" indent="534988" algn="just">
              <a:buNone/>
            </a:pPr>
            <a:r>
              <a:rPr lang="ru-RU" sz="1600" dirty="0">
                <a:solidFill>
                  <a:schemeClr val="tx1"/>
                </a:solidFill>
              </a:rPr>
              <a:t>Студенты московских групп оригиналы документов должны представить в университет по адресу: г. Москва, Ленинградский проспект, дом 17, Отдел практики, </a:t>
            </a:r>
            <a:r>
              <a:rPr lang="ru-RU" sz="1600" dirty="0" err="1">
                <a:solidFill>
                  <a:schemeClr val="tx1"/>
                </a:solidFill>
              </a:rPr>
              <a:t>каб</a:t>
            </a:r>
            <a:r>
              <a:rPr lang="ru-RU" sz="1600" dirty="0">
                <a:solidFill>
                  <a:schemeClr val="tx1"/>
                </a:solidFill>
              </a:rPr>
              <a:t>. 302.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616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021525"/>
            <a:ext cx="6720747" cy="576064"/>
          </a:xfrm>
        </p:spPr>
        <p:txBody>
          <a:bodyPr/>
          <a:lstStyle/>
          <a:p>
            <a:r>
              <a:rPr lang="ru-RU" dirty="0"/>
              <a:t>Задание на практику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2035277"/>
            <a:ext cx="6720747" cy="3244646"/>
          </a:xfrm>
        </p:spPr>
        <p:txBody>
          <a:bodyPr/>
          <a:lstStyle/>
          <a:p>
            <a:pPr marL="457200" indent="-457200" algn="l">
              <a:buAutoNum type="arabicParenR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Собрать общие сведения об организации – месте прохождения практики.</a:t>
            </a:r>
          </a:p>
          <a:p>
            <a:pPr marL="457200" indent="-457200" algn="l">
              <a:buAutoNum type="arabicParenR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анализ используемых организацией рекламных средств.</a:t>
            </a:r>
          </a:p>
          <a:p>
            <a:pPr marL="457200" indent="-457200" algn="l">
              <a:buAutoNum type="arabicParenR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развернутый анализ конкретных рекламных продуктов (не менее трех за последние два года). </a:t>
            </a:r>
          </a:p>
          <a:p>
            <a:pPr marL="457200" indent="-457200" algn="l">
              <a:buAutoNum type="arabicParenR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свой рекламный продукт для компании.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7163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021525"/>
            <a:ext cx="6720747" cy="576064"/>
          </a:xfrm>
        </p:spPr>
        <p:txBody>
          <a:bodyPr/>
          <a:lstStyle/>
          <a:p>
            <a:r>
              <a:rPr lang="ru-RU" dirty="0"/>
              <a:t>Общая характеристика организации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2035277"/>
            <a:ext cx="6720747" cy="3244646"/>
          </a:xfrm>
        </p:spPr>
        <p:txBody>
          <a:bodyPr>
            <a:normAutofit fontScale="92500"/>
          </a:bodyPr>
          <a:lstStyle/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Наименование организации, ее организационно-правовая форма.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Полные реквизиты организации.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Виды деятельности организации, прописанные в соответствующих учредительных документах.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Рынки сбыта товаров или услуг организации.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Основные клиенты (приводится диаграмма в % соотношении юридических и физических лиц).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Основные конкуренты: критерии выбора конкурентов, перечень конкурентов (не менее 3-х).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Структура рекламного, маркетингового или PR-отдела.</a:t>
            </a:r>
          </a:p>
          <a:p>
            <a:endParaRPr lang="ru-RU" dirty="0"/>
          </a:p>
        </p:txBody>
      </p:sp>
      <p:sp>
        <p:nvSpPr>
          <p:cNvPr id="4" name="Выноска: изогнутая линия 3">
            <a:extLst>
              <a:ext uri="{FF2B5EF4-FFF2-40B4-BE49-F238E27FC236}">
                <a16:creationId xmlns:a16="http://schemas.microsoft.com/office/drawing/2014/main" id="{1BC612F6-1AA1-4275-A7A0-CFF04214E30E}"/>
              </a:ext>
            </a:extLst>
          </p:cNvPr>
          <p:cNvSpPr/>
          <p:nvPr/>
        </p:nvSpPr>
        <p:spPr>
          <a:xfrm>
            <a:off x="9119447" y="1936954"/>
            <a:ext cx="2880852" cy="4078473"/>
          </a:xfrm>
          <a:prstGeom prst="borderCallout2">
            <a:avLst>
              <a:gd name="adj1" fmla="val 910"/>
              <a:gd name="adj2" fmla="val 8732"/>
              <a:gd name="adj3" fmla="val -6322"/>
              <a:gd name="adj4" fmla="val -11548"/>
              <a:gd name="adj5" fmla="val -9302"/>
              <a:gd name="adj6" fmla="val -20238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14518F-19C5-4CE1-A3C7-F57415C5B9DD}"/>
              </a:ext>
            </a:extLst>
          </p:cNvPr>
          <p:cNvSpPr txBox="1"/>
          <p:nvPr/>
        </p:nvSpPr>
        <p:spPr>
          <a:xfrm>
            <a:off x="9252156" y="2035275"/>
            <a:ext cx="250722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Не следует ограничиваться данными ЕГРЮЛ (ЕГРИП) и общими фразами.</a:t>
            </a:r>
          </a:p>
          <a:p>
            <a:r>
              <a:rPr lang="ru-RU" dirty="0">
                <a:solidFill>
                  <a:schemeClr val="bg1"/>
                </a:solidFill>
              </a:rPr>
              <a:t>Опишите детально, что компания производит, для кого, как реализует свою продукцию (услуги).  Для торговых компаний – где закупают и кому продают. </a:t>
            </a:r>
          </a:p>
        </p:txBody>
      </p:sp>
    </p:spTree>
    <p:extLst>
      <p:ext uri="{BB962C8B-B14F-4D97-AF65-F5344CB8AC3E}">
        <p14:creationId xmlns:p14="http://schemas.microsoft.com/office/powerpoint/2010/main" val="1046976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3830" y="841374"/>
            <a:ext cx="6720747" cy="576064"/>
          </a:xfrm>
        </p:spPr>
        <p:txBody>
          <a:bodyPr>
            <a:normAutofit/>
          </a:bodyPr>
          <a:lstStyle/>
          <a:p>
            <a:r>
              <a:rPr lang="ru-RU" dirty="0"/>
              <a:t>Анализ рекламных средств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007" y="1650120"/>
            <a:ext cx="6720747" cy="3629803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1) Описание применяемых компанией каналов коммуникации, классификация их на медийные и </a:t>
            </a:r>
            <a:r>
              <a:rPr lang="ru-RU" sz="1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немедийные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</a:p>
          <a:p>
            <a:pPr algn="l"/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2) Наименование конкретных медийных рекламоносителей с указанием региона. </a:t>
            </a:r>
          </a:p>
          <a:p>
            <a:pPr algn="l"/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3) Характеристика конкретных рекламоносителей (тираж, периодичность – для прессы, форматов и мест локации – для наружной рекламы и т.п.).</a:t>
            </a:r>
          </a:p>
          <a:p>
            <a:pPr algn="l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4) Описание аудитории данного средства рекламирования. Анализ того, насколько аудитория средства совпадает с целевой аудиторией рекламы.</a:t>
            </a:r>
          </a:p>
          <a:p>
            <a:pPr algn="l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5) Описание частоты и длительности, интенсивности рекламирования. </a:t>
            </a:r>
          </a:p>
          <a:p>
            <a:pPr algn="l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6) Указание расценок на размещение рекламного обращения в данном средстве коммуникации с потребителем.</a:t>
            </a:r>
          </a:p>
          <a:p>
            <a:pPr algn="l"/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7) Расчет расходов на рекламу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, размещенную к данном средстве коммуникации с потребителем. </a:t>
            </a:r>
            <a:endParaRPr lang="ru-RU" sz="18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Выноска: изогнутая линия 3">
            <a:extLst>
              <a:ext uri="{FF2B5EF4-FFF2-40B4-BE49-F238E27FC236}">
                <a16:creationId xmlns:a16="http://schemas.microsoft.com/office/drawing/2014/main" id="{1BC612F6-1AA1-4275-A7A0-CFF04214E30E}"/>
              </a:ext>
            </a:extLst>
          </p:cNvPr>
          <p:cNvSpPr/>
          <p:nvPr/>
        </p:nvSpPr>
        <p:spPr>
          <a:xfrm>
            <a:off x="8622890" y="1478935"/>
            <a:ext cx="3220093" cy="407847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624"/>
              <a:gd name="adj6" fmla="val -51782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14518F-19C5-4CE1-A3C7-F57415C5B9DD}"/>
              </a:ext>
            </a:extLst>
          </p:cNvPr>
          <p:cNvSpPr txBox="1"/>
          <p:nvPr/>
        </p:nvSpPr>
        <p:spPr>
          <a:xfrm>
            <a:off x="9252156" y="2035275"/>
            <a:ext cx="250722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Анализ рекламных средств не подменять анализом расходов </a:t>
            </a:r>
          </a:p>
          <a:p>
            <a:r>
              <a:rPr lang="ru-RU" dirty="0">
                <a:solidFill>
                  <a:schemeClr val="bg1"/>
                </a:solidFill>
              </a:rPr>
              <a:t>на рекламную деятельность!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Анализ проводится отдельно по каждому средству рекламирования.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14447413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5" y="903539"/>
            <a:ext cx="6720747" cy="826939"/>
          </a:xfrm>
        </p:spPr>
        <p:txBody>
          <a:bodyPr>
            <a:normAutofit fontScale="90000"/>
          </a:bodyPr>
          <a:lstStyle/>
          <a:p>
            <a:r>
              <a:rPr lang="ru-RU" dirty="0"/>
              <a:t>Анализ конкретных рекламных продуктов</a:t>
            </a:r>
            <a:br>
              <a:rPr lang="ru-RU" dirty="0"/>
            </a:br>
            <a:r>
              <a:rPr lang="ru-RU" dirty="0"/>
              <a:t>(не менее 3-х)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1907458"/>
            <a:ext cx="6720747" cy="3726426"/>
          </a:xfrm>
        </p:spPr>
        <p:txBody>
          <a:bodyPr>
            <a:normAutofit/>
          </a:bodyPr>
          <a:lstStyle/>
          <a:p>
            <a:pPr marL="342900" indent="-342900" algn="l">
              <a:buAutoNum type="arabicParenR"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Наименование рекламного продукта.</a:t>
            </a:r>
          </a:p>
          <a:p>
            <a:pPr marL="342900" indent="-342900" algn="l">
              <a:buAutoNum type="arabicParenR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Наименование рекламоносителя (для медийной рекламы)</a:t>
            </a:r>
          </a:p>
          <a:p>
            <a:pPr marL="342900" indent="-342900" algn="l">
              <a:buAutoNum type="arabicParenR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Описание цели, с которой проводилось создание данного рекламного продукта.</a:t>
            </a:r>
          </a:p>
          <a:p>
            <a:pPr marL="342900" indent="-342900" algn="l">
              <a:buAutoNum type="arabicParenR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Анализ средств достижения данной цели, которые использовались при создании рекламного обращения.</a:t>
            </a:r>
          </a:p>
          <a:p>
            <a:pPr marL="342900" indent="-342900" algn="l">
              <a:buAutoNum type="arabicParenR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Учет мотивов потребителей в рекламном обращении (какие мотивы учтены, какие не учтены). Присутствие УТП.</a:t>
            </a:r>
          </a:p>
          <a:p>
            <a:pPr marL="342900" indent="-342900" algn="l">
              <a:buAutoNum type="arabicParenR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Анализ рекламного продукта с точки зрения соотношения содержания и формы.</a:t>
            </a:r>
          </a:p>
          <a:p>
            <a:pPr marL="342900" indent="-342900" algn="l">
              <a:buAutoNum type="arabicParenR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Описание способа транслирования данного рекламного продукта целевой аудитории. </a:t>
            </a:r>
          </a:p>
          <a:p>
            <a:pPr marL="342900" indent="-342900" algn="l">
              <a:buAutoNum type="arabicParenR"/>
            </a:pP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342900" indent="-342900" algn="l">
              <a:buAutoNum type="arabicParenR"/>
            </a:pP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Выноска: изогнутая линия 3">
            <a:extLst>
              <a:ext uri="{FF2B5EF4-FFF2-40B4-BE49-F238E27FC236}">
                <a16:creationId xmlns:a16="http://schemas.microsoft.com/office/drawing/2014/main" id="{0A0A5A53-78E5-4A84-95D1-9EC6BE53B6BE}"/>
              </a:ext>
            </a:extLst>
          </p:cNvPr>
          <p:cNvSpPr/>
          <p:nvPr/>
        </p:nvSpPr>
        <p:spPr>
          <a:xfrm>
            <a:off x="9552384" y="1253660"/>
            <a:ext cx="2482142" cy="481780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7457"/>
              <a:gd name="adj6" fmla="val -48506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CDBF32-3459-4FCD-B99E-7E947C615126}"/>
              </a:ext>
            </a:extLst>
          </p:cNvPr>
          <p:cNvSpPr txBox="1"/>
          <p:nvPr/>
        </p:nvSpPr>
        <p:spPr>
          <a:xfrm>
            <a:off x="9552383" y="1347020"/>
            <a:ext cx="2482142" cy="4534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Все описываемые рекламные продукты должны быть размещены в приложениях </a:t>
            </a:r>
          </a:p>
          <a:p>
            <a:r>
              <a:rPr lang="ru-RU" dirty="0">
                <a:solidFill>
                  <a:schemeClr val="bg1"/>
                </a:solidFill>
              </a:rPr>
              <a:t>к отчету (сканы, скриншоты, макеты, фотографии, тексты и т.п.).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Для анализа выбираются  рекламные продукты не более чем 2-летней давности</a:t>
            </a:r>
          </a:p>
          <a:p>
            <a:r>
              <a:rPr lang="ru-RU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026135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5" y="903539"/>
            <a:ext cx="6720747" cy="826939"/>
          </a:xfrm>
        </p:spPr>
        <p:txBody>
          <a:bodyPr>
            <a:normAutofit/>
          </a:bodyPr>
          <a:lstStyle/>
          <a:p>
            <a:r>
              <a:rPr lang="ru-RU" dirty="0"/>
              <a:t>Разработка рекламного продукта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1907458"/>
            <a:ext cx="6720747" cy="3726426"/>
          </a:xfrm>
        </p:spPr>
        <p:txBody>
          <a:bodyPr>
            <a:normAutofit/>
          </a:bodyPr>
          <a:lstStyle/>
          <a:p>
            <a:pPr marL="342900" indent="-342900" algn="l">
              <a:buAutoNum type="arabicParenR"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Наименование рекламного продукта.</a:t>
            </a:r>
          </a:p>
          <a:p>
            <a:pPr marL="342900" indent="-342900" algn="l">
              <a:buAutoNum type="arabicParenR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Наименование канала передачи рекламного обращения (для медийной рекламы).</a:t>
            </a:r>
          </a:p>
          <a:p>
            <a:pPr marL="342900" indent="-342900" algn="l">
              <a:buAutoNum type="arabicParenR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Описание цели, с которой создается рекламный продукт.</a:t>
            </a:r>
          </a:p>
          <a:p>
            <a:pPr marL="342900" indent="-342900" algn="l">
              <a:buAutoNum type="arabicParenR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Описание средств достижения данной цели, которые будут использованы в данном рекламном обращении.</a:t>
            </a:r>
          </a:p>
          <a:p>
            <a:pPr marL="342900" indent="-342900" algn="l">
              <a:buAutoNum type="arabicParenR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Описание мотивов потребителей, которые предполагается учесть при разработке рекламного продукта.</a:t>
            </a:r>
          </a:p>
          <a:p>
            <a:pPr marL="342900" indent="-342900" algn="l">
              <a:buAutoNum type="arabicParenR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Описание способа транслирования данного рекламного продукта целевой аудитории. </a:t>
            </a:r>
          </a:p>
          <a:p>
            <a:pPr marL="342900" indent="-342900" algn="l">
              <a:buAutoNum type="arabicParenR"/>
            </a:pP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342900" indent="-342900" algn="l">
              <a:buAutoNum type="arabicParenR"/>
            </a:pP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Выноска: изогнутая линия 3">
            <a:extLst>
              <a:ext uri="{FF2B5EF4-FFF2-40B4-BE49-F238E27FC236}">
                <a16:creationId xmlns:a16="http://schemas.microsoft.com/office/drawing/2014/main" id="{0A0A5A53-78E5-4A84-95D1-9EC6BE53B6BE}"/>
              </a:ext>
            </a:extLst>
          </p:cNvPr>
          <p:cNvSpPr/>
          <p:nvPr/>
        </p:nvSpPr>
        <p:spPr>
          <a:xfrm>
            <a:off x="9552384" y="1158594"/>
            <a:ext cx="2482142" cy="4817807"/>
          </a:xfrm>
          <a:prstGeom prst="borderCallout2">
            <a:avLst>
              <a:gd name="adj1" fmla="val 55485"/>
              <a:gd name="adj2" fmla="val -411"/>
              <a:gd name="adj3" fmla="val 71199"/>
              <a:gd name="adj4" fmla="val -8348"/>
              <a:gd name="adj5" fmla="val 61538"/>
              <a:gd name="adj6" fmla="val -32265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CDBF32-3459-4FCD-B99E-7E947C615126}"/>
              </a:ext>
            </a:extLst>
          </p:cNvPr>
          <p:cNvSpPr txBox="1"/>
          <p:nvPr/>
        </p:nvSpPr>
        <p:spPr>
          <a:xfrm>
            <a:off x="9709858" y="2274837"/>
            <a:ext cx="248214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Разработанный Вами рекламный продукт должен быть размещен непосредственно </a:t>
            </a:r>
          </a:p>
          <a:p>
            <a:r>
              <a:rPr lang="ru-RU" dirty="0">
                <a:solidFill>
                  <a:schemeClr val="bg1"/>
                </a:solidFill>
              </a:rPr>
              <a:t>в тексте отчета </a:t>
            </a:r>
          </a:p>
          <a:p>
            <a:r>
              <a:rPr lang="ru-RU" dirty="0">
                <a:solidFill>
                  <a:schemeClr val="bg1"/>
                </a:solidFill>
              </a:rPr>
              <a:t>(между п. 5 и 6).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757827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522970"/>
            <a:ext cx="6720747" cy="576064"/>
          </a:xfrm>
        </p:spPr>
        <p:txBody>
          <a:bodyPr/>
          <a:lstStyle/>
          <a:p>
            <a:r>
              <a:rPr lang="ru-RU" dirty="0"/>
              <a:t>Отчетные документы по практике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97394" y="2408903"/>
            <a:ext cx="6862969" cy="285135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AutoNum type="arabicParenR"/>
            </a:pPr>
            <a:r>
              <a:rPr lang="ru-RU" sz="1700" dirty="0">
                <a:solidFill>
                  <a:schemeClr val="tx1"/>
                </a:solidFill>
              </a:rPr>
              <a:t>Индивидуальное задание на практику</a:t>
            </a:r>
          </a:p>
          <a:p>
            <a:pPr marL="342900" indent="-342900" algn="l">
              <a:buFont typeface="Arial" panose="020B0604020202020204" pitchFamily="34" charset="0"/>
              <a:buAutoNum type="arabicParenR"/>
            </a:pPr>
            <a:r>
              <a:rPr lang="ru-RU" sz="1700" dirty="0">
                <a:solidFill>
                  <a:schemeClr val="tx1"/>
                </a:solidFill>
              </a:rPr>
              <a:t>Совместный рабочий график (план)</a:t>
            </a:r>
          </a:p>
          <a:p>
            <a:pPr marL="342900" indent="-342900" algn="l">
              <a:buFont typeface="Arial" panose="020B0604020202020204" pitchFamily="34" charset="0"/>
              <a:buAutoNum type="arabicParenR"/>
            </a:pPr>
            <a:r>
              <a:rPr lang="ru-RU" sz="1700" dirty="0">
                <a:solidFill>
                  <a:schemeClr val="tx1"/>
                </a:solidFill>
              </a:rPr>
              <a:t>Дневник практики</a:t>
            </a:r>
          </a:p>
          <a:p>
            <a:pPr marL="342900" indent="-342900" algn="l">
              <a:buAutoNum type="arabicParenR"/>
            </a:pPr>
            <a:r>
              <a:rPr lang="ru-RU" sz="1700" dirty="0">
                <a:solidFill>
                  <a:schemeClr val="tx1"/>
                </a:solidFill>
              </a:rPr>
              <a:t>Отчет по практике</a:t>
            </a:r>
          </a:p>
          <a:p>
            <a:pPr marL="342900" indent="-342900" algn="l">
              <a:buAutoNum type="arabicParenR"/>
            </a:pPr>
            <a:r>
              <a:rPr lang="ru-RU" sz="1700" dirty="0">
                <a:solidFill>
                  <a:schemeClr val="tx1"/>
                </a:solidFill>
              </a:rPr>
              <a:t>Характеристика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93070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056" y="206478"/>
            <a:ext cx="4764685" cy="76691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индивидуального задания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0"/>
          </p:nvPr>
        </p:nvSpPr>
        <p:spPr>
          <a:xfrm>
            <a:off x="823997" y="1330201"/>
            <a:ext cx="5104336" cy="4357649"/>
          </a:xfrm>
        </p:spPr>
        <p:txBody>
          <a:bodyPr>
            <a:normAutofit fontScale="92500"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Формат PDF или </a:t>
            </a:r>
            <a:r>
              <a:rPr lang="ru-RU" sz="2000" dirty="0" err="1"/>
              <a:t>jpeg</a:t>
            </a:r>
            <a:r>
              <a:rPr lang="ru-RU" sz="2000" dirty="0"/>
              <a:t> (как картинка)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 ФИО студента, руководителя практики от вуза, руководителя практики от профильной организации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- подпись руководителя практики от профильной организации (места прохождения практики);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- подпись студента о принятии задания;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- дату принятия индивидуального задания (за 2-3 дня до начала практики).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Текст содержания задания на практику студент формулирует самостоятельно, на основании методических указаний и программы практики, размещенной на странице дисциплины. 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8C6907F-0A90-4165-92A0-AF2E02CF39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73" y="1070339"/>
            <a:ext cx="5281118" cy="57307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Выноска: изогнутая линия 7">
            <a:extLst>
              <a:ext uri="{FF2B5EF4-FFF2-40B4-BE49-F238E27FC236}">
                <a16:creationId xmlns:a16="http://schemas.microsoft.com/office/drawing/2014/main" id="{150B7B7A-63ED-4B3C-997F-6CCB29A3F9BC}"/>
              </a:ext>
            </a:extLst>
          </p:cNvPr>
          <p:cNvSpPr/>
          <p:nvPr/>
        </p:nvSpPr>
        <p:spPr>
          <a:xfrm>
            <a:off x="1707874" y="5527799"/>
            <a:ext cx="3549445" cy="1017750"/>
          </a:xfrm>
          <a:prstGeom prst="borderCallout2">
            <a:avLst>
              <a:gd name="adj1" fmla="val 40970"/>
              <a:gd name="adj2" fmla="val 99432"/>
              <a:gd name="adj3" fmla="val 68020"/>
              <a:gd name="adj4" fmla="val 135534"/>
              <a:gd name="adj5" fmla="val 88348"/>
              <a:gd name="adj6" fmla="val 200949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B8411D-7F7A-42D2-900F-064D8CA9F631}"/>
              </a:ext>
            </a:extLst>
          </p:cNvPr>
          <p:cNvSpPr txBox="1"/>
          <p:nvPr/>
        </p:nvSpPr>
        <p:spPr>
          <a:xfrm>
            <a:off x="2140493" y="5713508"/>
            <a:ext cx="3116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Здесь обязательно должна быть ваша подпись</a:t>
            </a:r>
          </a:p>
        </p:txBody>
      </p:sp>
    </p:spTree>
    <p:extLst>
      <p:ext uri="{BB962C8B-B14F-4D97-AF65-F5344CB8AC3E}">
        <p14:creationId xmlns:p14="http://schemas.microsoft.com/office/powerpoint/2010/main" val="27803518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5" y="903537"/>
            <a:ext cx="6720747" cy="944927"/>
          </a:xfrm>
        </p:spPr>
        <p:txBody>
          <a:bodyPr>
            <a:normAutofit/>
          </a:bodyPr>
          <a:lstStyle/>
          <a:p>
            <a:r>
              <a:rPr lang="ru-RU" dirty="0"/>
              <a:t>Формулировка индивидуального задания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33368" y="2084439"/>
            <a:ext cx="6626995" cy="3106993"/>
          </a:xfrm>
        </p:spPr>
        <p:txBody>
          <a:bodyPr>
            <a:normAutofit/>
          </a:bodyPr>
          <a:lstStyle/>
          <a:p>
            <a:pPr marL="457200" indent="-457200" algn="l">
              <a:buAutoNum type="arabicParenR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Собрать общие сведения об организации – месте прохождения практики.</a:t>
            </a:r>
          </a:p>
          <a:p>
            <a:pPr marL="457200" indent="-457200" algn="l">
              <a:buAutoNum type="arabicParenR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анализ используемых организацией рекламных средств.</a:t>
            </a:r>
          </a:p>
          <a:p>
            <a:pPr marL="457200" indent="-457200" algn="l">
              <a:buAutoNum type="arabicParenR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развернутый анализ конкретных рекламных продуктов (не менее трех за последние два года). </a:t>
            </a:r>
          </a:p>
          <a:p>
            <a:pPr marL="457200" indent="-457200" algn="l">
              <a:buAutoNum type="arabicParenR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свой рекламный продукт для компании.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8077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056" y="206478"/>
            <a:ext cx="4764685" cy="76691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совместного рабочего графика (плана)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0"/>
          </p:nvPr>
        </p:nvSpPr>
        <p:spPr>
          <a:xfrm>
            <a:off x="643056" y="1588720"/>
            <a:ext cx="5104336" cy="435764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/>
              <a:t>Формат </a:t>
            </a:r>
            <a:r>
              <a:rPr lang="ru-RU" sz="1800" b="1" dirty="0"/>
              <a:t>PDF</a:t>
            </a:r>
            <a:r>
              <a:rPr lang="ru-RU" sz="1800" dirty="0"/>
              <a:t> или </a:t>
            </a:r>
            <a:r>
              <a:rPr lang="ru-RU" sz="1800" b="1" dirty="0" err="1"/>
              <a:t>jpeg</a:t>
            </a:r>
            <a:r>
              <a:rPr lang="ru-RU" sz="18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/>
              <a:t>Документ должен содержать: </a:t>
            </a:r>
          </a:p>
          <a:p>
            <a:pPr marL="0" indent="0"/>
            <a:r>
              <a:rPr lang="ru-RU" sz="1800" dirty="0"/>
              <a:t>      -   ФИО студента, руководителя практики от вуза, руководителя практики от профильной организации;</a:t>
            </a:r>
          </a:p>
          <a:p>
            <a:pPr marL="0" indent="0"/>
            <a:r>
              <a:rPr lang="ru-RU" sz="1800" dirty="0"/>
              <a:t>      - подписи студента и руководителя практики от организации (места прохождения практики).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/>
              <a:t>В документе студент указывает только даты в графе «Срок прохождения этапа (периода) практики».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/>
              <a:t>Содержание графы «Этапы (периоды) практики» и графы «Вид работ» изменению не подлежит.</a:t>
            </a:r>
          </a:p>
          <a:p>
            <a:endParaRPr lang="ru-RU" dirty="0"/>
          </a:p>
        </p:txBody>
      </p:sp>
      <p:sp>
        <p:nvSpPr>
          <p:cNvPr id="8" name="Выноска: изогнутая линия 7">
            <a:extLst>
              <a:ext uri="{FF2B5EF4-FFF2-40B4-BE49-F238E27FC236}">
                <a16:creationId xmlns:a16="http://schemas.microsoft.com/office/drawing/2014/main" id="{150B7B7A-63ED-4B3C-997F-6CCB29A3F9BC}"/>
              </a:ext>
            </a:extLst>
          </p:cNvPr>
          <p:cNvSpPr/>
          <p:nvPr/>
        </p:nvSpPr>
        <p:spPr>
          <a:xfrm>
            <a:off x="1170039" y="5529827"/>
            <a:ext cx="3549445" cy="1017750"/>
          </a:xfrm>
          <a:prstGeom prst="borderCallout2">
            <a:avLst>
              <a:gd name="adj1" fmla="val 69952"/>
              <a:gd name="adj2" fmla="val 108850"/>
              <a:gd name="adj3" fmla="val -29555"/>
              <a:gd name="adj4" fmla="val 128055"/>
              <a:gd name="adj5" fmla="val -21786"/>
              <a:gd name="adj6" fmla="val 156905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B8411D-7F7A-42D2-900F-064D8CA9F631}"/>
              </a:ext>
            </a:extLst>
          </p:cNvPr>
          <p:cNvSpPr txBox="1"/>
          <p:nvPr/>
        </p:nvSpPr>
        <p:spPr>
          <a:xfrm>
            <a:off x="1466985" y="5715536"/>
            <a:ext cx="3116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Поставьте даты, указанные на слайде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32BC84-41D3-4574-BC34-AEC1698D76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960" y="1157746"/>
            <a:ext cx="5288738" cy="570025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96964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48E2C-249A-4046-9A68-B1486F4EC4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Общие сведения о практике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D401963-A2B9-45C0-BF92-23E7DB1106F4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/>
              <a:t>Сроки практики</a:t>
            </a:r>
          </a:p>
          <a:p>
            <a:pPr algn="ctr"/>
            <a:endParaRPr lang="ru-RU" sz="1800" dirty="0"/>
          </a:p>
          <a:p>
            <a:pPr algn="ctr"/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25.04.24 - 09.06.24</a:t>
            </a:r>
            <a:endParaRPr lang="ru-RU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969555-FDC7-4BBE-8B5C-35A544D5137C}"/>
              </a:ext>
            </a:extLst>
          </p:cNvPr>
          <p:cNvSpPr txBox="1"/>
          <p:nvPr/>
        </p:nvSpPr>
        <p:spPr>
          <a:xfrm>
            <a:off x="335360" y="1994995"/>
            <a:ext cx="530942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1800" b="1" dirty="0"/>
              <a:t>Название практики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2000" b="1" dirty="0"/>
              <a:t>Производственная практика </a:t>
            </a:r>
          </a:p>
          <a:p>
            <a:pPr marL="0" indent="0">
              <a:buNone/>
            </a:pPr>
            <a:r>
              <a:rPr lang="ru-RU" sz="2000" b="1" dirty="0"/>
              <a:t>(тип – профессионально-творческая)</a:t>
            </a:r>
          </a:p>
        </p:txBody>
      </p:sp>
    </p:spTree>
    <p:extLst>
      <p:ext uri="{BB962C8B-B14F-4D97-AF65-F5344CB8AC3E}">
        <p14:creationId xmlns:p14="http://schemas.microsoft.com/office/powerpoint/2010/main" val="12151532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056" y="206478"/>
            <a:ext cx="4764685" cy="76691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дневника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0"/>
          </p:nvPr>
        </p:nvSpPr>
        <p:spPr>
          <a:xfrm>
            <a:off x="643056" y="1140542"/>
            <a:ext cx="5104336" cy="4805827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Формат PDF или </a:t>
            </a:r>
            <a:r>
              <a:rPr lang="ru-RU" sz="1800" dirty="0" err="1"/>
              <a:t>jpeg</a:t>
            </a:r>
            <a:r>
              <a:rPr lang="ru-RU" sz="18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Документ должен содержать ФИО и подписи студента, руководителя практики от профильной организации (места прохождения практики), а также ФИО руководителя практики от вуза. Подпись руководителя от профильной организации ставится в каждой строке таблицы и после таблицы.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Описание выполняемых работ указывается с учетом индивидуального задания.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Количество планируемых и выполненных работ должно составлять не менее 10.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08A6A7A-C990-4AB3-805D-2265FCF34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282" y="1043201"/>
            <a:ext cx="5288738" cy="5715495"/>
          </a:xfrm>
          <a:prstGeom prst="rect">
            <a:avLst/>
          </a:prstGeom>
        </p:spPr>
      </p:pic>
      <p:sp>
        <p:nvSpPr>
          <p:cNvPr id="8" name="Выноска: изогнутая линия 7">
            <a:extLst>
              <a:ext uri="{FF2B5EF4-FFF2-40B4-BE49-F238E27FC236}">
                <a16:creationId xmlns:a16="http://schemas.microsoft.com/office/drawing/2014/main" id="{150B7B7A-63ED-4B3C-997F-6CCB29A3F9BC}"/>
              </a:ext>
            </a:extLst>
          </p:cNvPr>
          <p:cNvSpPr/>
          <p:nvPr/>
        </p:nvSpPr>
        <p:spPr>
          <a:xfrm>
            <a:off x="378287" y="5179056"/>
            <a:ext cx="4547675" cy="1305318"/>
          </a:xfrm>
          <a:prstGeom prst="borderCallout2">
            <a:avLst>
              <a:gd name="adj1" fmla="val 65432"/>
              <a:gd name="adj2" fmla="val 101283"/>
              <a:gd name="adj3" fmla="val 88061"/>
              <a:gd name="adj4" fmla="val 126514"/>
              <a:gd name="adj5" fmla="val 57301"/>
              <a:gd name="adj6" fmla="val 16078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B8411D-7F7A-42D2-900F-064D8CA9F631}"/>
              </a:ext>
            </a:extLst>
          </p:cNvPr>
          <p:cNvSpPr txBox="1"/>
          <p:nvPr/>
        </p:nvSpPr>
        <p:spPr>
          <a:xfrm>
            <a:off x="548020" y="5231550"/>
            <a:ext cx="42082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Последней записью в дневнике должно быть составление отчета по практике. Последняя запись должна датироваться последним днем практики</a:t>
            </a:r>
          </a:p>
        </p:txBody>
      </p:sp>
    </p:spTree>
    <p:extLst>
      <p:ext uri="{BB962C8B-B14F-4D97-AF65-F5344CB8AC3E}">
        <p14:creationId xmlns:p14="http://schemas.microsoft.com/office/powerpoint/2010/main" val="38360720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188672"/>
            <a:ext cx="6720747" cy="576064"/>
          </a:xfrm>
        </p:spPr>
        <p:txBody>
          <a:bodyPr/>
          <a:lstStyle/>
          <a:p>
            <a:r>
              <a:rPr lang="ru-RU" dirty="0"/>
              <a:t>Отчет о прохождении практики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2172929"/>
            <a:ext cx="6720747" cy="3126658"/>
          </a:xfrm>
        </p:spPr>
        <p:txBody>
          <a:bodyPr>
            <a:noAutofit/>
          </a:bodyPr>
          <a:lstStyle/>
          <a:p>
            <a:pPr algn="just"/>
            <a:r>
              <a:rPr lang="ru-RU" sz="1600" dirty="0">
                <a:solidFill>
                  <a:schemeClr val="tx1"/>
                </a:solidFill>
              </a:rPr>
              <a:t>Отчет должен давать представление о работе, проведенной студентом за период производственной практики, показать знания студента по соответствующим дисциплинам, умение самостоятельно анализировать и обобщать материал.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</a:rPr>
              <a:t>Отчет должен содержать результаты анализа тех или иных проблем и разработанные студентом мероприятия в зависимости от направления работы в компании.</a:t>
            </a:r>
          </a:p>
        </p:txBody>
      </p:sp>
    </p:spTree>
    <p:extLst>
      <p:ext uri="{BB962C8B-B14F-4D97-AF65-F5344CB8AC3E}">
        <p14:creationId xmlns:p14="http://schemas.microsoft.com/office/powerpoint/2010/main" val="31553401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188672"/>
            <a:ext cx="6720747" cy="576064"/>
          </a:xfrm>
        </p:spPr>
        <p:txBody>
          <a:bodyPr/>
          <a:lstStyle/>
          <a:p>
            <a:r>
              <a:rPr lang="ru-RU" dirty="0"/>
              <a:t>Титульный лист отчета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1897626"/>
            <a:ext cx="6720747" cy="3771702"/>
          </a:xfrm>
        </p:spPr>
        <p:txBody>
          <a:bodyPr>
            <a:noAutofit/>
          </a:bodyPr>
          <a:lstStyle/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Отчет должен иметь титульный лист с подписями студента и руководителя практики от профильной организации.</a:t>
            </a:r>
          </a:p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ru-RU" altLang="ru-RU" sz="1800" dirty="0">
              <a:solidFill>
                <a:schemeClr val="tx1"/>
              </a:solidFill>
              <a:latin typeface="Times New Roman" panose="02020603050405020304" pitchFamily="18" charset="0"/>
              <a:ea typeface="Arial Unicode MS"/>
              <a:cs typeface="Times New Roman" panose="02020603050405020304" pitchFamily="18" charset="0"/>
            </a:endParaRPr>
          </a:p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Формат – </a:t>
            </a:r>
            <a:r>
              <a:rPr lang="en-US" altLang="ru-RU" sz="1800" b="1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pdf</a:t>
            </a:r>
            <a:r>
              <a:rPr lang="en-US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</a:t>
            </a: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или </a:t>
            </a:r>
            <a:r>
              <a:rPr lang="en-US" sz="1800" b="1" dirty="0"/>
              <a:t>jpeg</a:t>
            </a:r>
            <a:r>
              <a:rPr lang="ru-RU" sz="1800" b="1" dirty="0"/>
              <a:t>.</a:t>
            </a:r>
          </a:p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ru-RU" altLang="ru-RU" sz="1800" b="1" dirty="0">
              <a:solidFill>
                <a:schemeClr val="tx1"/>
              </a:solidFill>
              <a:latin typeface="Times New Roman" panose="02020603050405020304" pitchFamily="18" charset="0"/>
              <a:ea typeface="Arial Unicode MS"/>
              <a:cs typeface="Times New Roman" panose="02020603050405020304" pitchFamily="18" charset="0"/>
            </a:endParaRPr>
          </a:p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Титульный лист прикрепляется к отчету и составляет с ним один документ. </a:t>
            </a:r>
          </a:p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Отчет загружается в ЭСДО в формате текстового документа, к которому в виде картинки прикрепляется титульный лист. </a:t>
            </a:r>
          </a:p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Отчеты в других форматах на проверку не принимаются.  </a:t>
            </a:r>
          </a:p>
        </p:txBody>
      </p:sp>
    </p:spTree>
    <p:extLst>
      <p:ext uri="{BB962C8B-B14F-4D97-AF65-F5344CB8AC3E}">
        <p14:creationId xmlns:p14="http://schemas.microsoft.com/office/powerpoint/2010/main" val="6864762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5626" y="1336155"/>
            <a:ext cx="6720747" cy="576064"/>
          </a:xfrm>
        </p:spPr>
        <p:txBody>
          <a:bodyPr/>
          <a:lstStyle/>
          <a:p>
            <a:r>
              <a:rPr lang="ru-RU" dirty="0"/>
              <a:t>Структура отчета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9097" y="2231923"/>
            <a:ext cx="11218606" cy="4499289"/>
          </a:xfrm>
        </p:spPr>
        <p:txBody>
          <a:bodyPr>
            <a:noAutofit/>
          </a:bodyPr>
          <a:lstStyle/>
          <a:p>
            <a:pPr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Актуальность исследования, цель и задачи практики (на конкретном предприятии). 1-2 страницы.</a:t>
            </a:r>
          </a:p>
          <a:p>
            <a:pPr lvl="0"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1.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характеристика организации.</a:t>
            </a:r>
          </a:p>
          <a:p>
            <a:pPr lvl="0"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2.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Анализ применяемых каналов рекламной коммуникации.</a:t>
            </a:r>
          </a:p>
          <a:p>
            <a:pPr lvl="0"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3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Анализ применяемых компанией рекламных продуктов. </a:t>
            </a:r>
          </a:p>
          <a:p>
            <a:pPr lvl="0"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4.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рекламного продукта.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Общие выводы.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Приложения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0070C0"/>
                </a:solidFill>
              </a:rPr>
              <a:t>Задачи во введении формулируем в соответствии с индивидуальным заданием.</a:t>
            </a:r>
          </a:p>
          <a:p>
            <a:pPr marL="0" indent="0">
              <a:buNone/>
            </a:pPr>
            <a:r>
              <a:rPr lang="ru-RU" altLang="ru-RU" sz="1600" b="1" dirty="0">
                <a:solidFill>
                  <a:srgbClr val="FF0000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В приложении к отчету должны быть размещены материалы, иллюстрирующие разделы 2 и 3.  </a:t>
            </a:r>
          </a:p>
          <a:p>
            <a:pPr marL="0" indent="0">
              <a:buNone/>
            </a:pPr>
            <a:r>
              <a:rPr lang="ru-RU" altLang="ru-RU" sz="1600" b="1" dirty="0">
                <a:solidFill>
                  <a:srgbClr val="FF0000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В отчете НЕ НУЖНЫ финансовые документы, как и анализ финансово-экономического состояния организации. </a:t>
            </a:r>
          </a:p>
        </p:txBody>
      </p:sp>
    </p:spTree>
    <p:extLst>
      <p:ext uri="{BB962C8B-B14F-4D97-AF65-F5344CB8AC3E}">
        <p14:creationId xmlns:p14="http://schemas.microsoft.com/office/powerpoint/2010/main" val="808686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188672"/>
            <a:ext cx="6720747" cy="576064"/>
          </a:xfrm>
        </p:spPr>
        <p:txBody>
          <a:bodyPr/>
          <a:lstStyle/>
          <a:p>
            <a:r>
              <a:rPr lang="ru-RU" dirty="0"/>
              <a:t>Техническое оформление отчета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97CF254-AE5D-4136-8888-E4AEAEDBE8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3090" y="1863905"/>
            <a:ext cx="5465820" cy="34778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45085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800"/>
              <a:buFont typeface="Arial"/>
              <a:buNone/>
              <a:defRPr sz="1400" b="0" i="0" u="none" strike="noStrike" cap="none" baseline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1pPr>
            <a:lvl2pPr marL="457200" marR="0" lvl="1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2pPr>
            <a:lvl3pPr marL="914400" marR="0" lvl="2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3pPr>
            <a:lvl4pPr marL="1371600" marR="0" lvl="3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4pPr>
            <a:lvl5pPr marL="1828800" marR="0" lvl="4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5pPr>
            <a:lvl6pPr marL="2286000" marR="0" lvl="5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6pPr>
            <a:lvl7pPr marL="2743200" marR="0" lvl="6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7pPr>
            <a:lvl8pPr marL="3200400" marR="0" lvl="7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8pPr>
            <a:lvl9pPr marL="3657600" marR="0" lvl="8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9pPr>
          </a:lstStyle>
          <a:p>
            <a:pPr algn="just">
              <a:lnSpc>
                <a:spcPct val="100000"/>
              </a:lnSpc>
              <a:buClrTx/>
              <a:buSzTx/>
              <a:buFontTx/>
              <a:buNone/>
            </a:pP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Отчет должен быть напечатан, страницы пронумерованы.</a:t>
            </a:r>
            <a:endParaRPr lang="ru-RU" altLang="ru-RU" sz="2000" kern="0" dirty="0"/>
          </a:p>
          <a:p>
            <a:pPr algn="just">
              <a:lnSpc>
                <a:spcPct val="100000"/>
              </a:lnSpc>
              <a:buClrTx/>
              <a:buSzTx/>
              <a:buFontTx/>
              <a:buNone/>
            </a:pP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Параметры страниц:</a:t>
            </a:r>
            <a:endParaRPr lang="ru-RU" altLang="ru-RU" sz="2000" kern="0" dirty="0"/>
          </a:p>
          <a:p>
            <a:pPr marL="342900" indent="-342900" algn="just">
              <a:lnSpc>
                <a:spcPct val="100000"/>
              </a:lnSpc>
              <a:buClrTx/>
              <a:buSzTx/>
              <a:buFontTx/>
              <a:buChar char="-"/>
            </a:pP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поля: верхнее, нижнее - 2 см, левое - 3 см и правое -1,5 см;</a:t>
            </a:r>
            <a:endParaRPr lang="ru-RU" altLang="ru-RU" sz="2000" kern="0" dirty="0"/>
          </a:p>
          <a:p>
            <a:pPr algn="just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- </a:t>
            </a: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шрифт</a:t>
            </a:r>
            <a:r>
              <a:rPr lang="en-US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- Times New Roman;</a:t>
            </a:r>
            <a:endParaRPr lang="ru-RU" altLang="ru-RU" sz="2000" kern="0" dirty="0"/>
          </a:p>
          <a:p>
            <a:pPr algn="just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- </a:t>
            </a: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кегль</a:t>
            </a:r>
            <a:r>
              <a:rPr lang="en-US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</a:t>
            </a: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шрифта</a:t>
            </a:r>
            <a:r>
              <a:rPr lang="en-US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-14;</a:t>
            </a:r>
            <a:endParaRPr lang="ru-RU" altLang="ru-RU" sz="2000" kern="0" dirty="0"/>
          </a:p>
          <a:p>
            <a:pPr algn="just">
              <a:lnSpc>
                <a:spcPct val="100000"/>
              </a:lnSpc>
              <a:buClrTx/>
              <a:buSzTx/>
              <a:buFontTx/>
              <a:buNone/>
            </a:pP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- абзацный отступ  -1,25 см</a:t>
            </a:r>
            <a:endParaRPr lang="ru-RU" altLang="ru-RU" sz="2000" kern="0" dirty="0"/>
          </a:p>
          <a:p>
            <a:pPr marL="342900" indent="-342900" algn="just">
              <a:lnSpc>
                <a:spcPct val="100000"/>
              </a:lnSpc>
              <a:buClrTx/>
              <a:buSzTx/>
              <a:buFontTx/>
              <a:buChar char="-"/>
            </a:pP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выравнивание – «по ширине» листа.</a:t>
            </a:r>
          </a:p>
          <a:p>
            <a:pPr indent="0" algn="just">
              <a:lnSpc>
                <a:spcPct val="100000"/>
              </a:lnSpc>
              <a:buClrTx/>
              <a:buSzTx/>
            </a:pPr>
            <a:endParaRPr lang="ru-RU" altLang="ru-RU" sz="2000" kern="0" dirty="0">
              <a:latin typeface="Times New Roman" panose="02020603050405020304" pitchFamily="18" charset="0"/>
              <a:ea typeface="Arial Unicode MS"/>
              <a:cs typeface="Times New Roman" panose="02020603050405020304" pitchFamily="18" charset="0"/>
            </a:endParaRPr>
          </a:p>
          <a:p>
            <a:pPr indent="0" algn="just">
              <a:buClrTx/>
            </a:pPr>
            <a:r>
              <a:rPr lang="ru-RU" alt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Формат – </a:t>
            </a:r>
            <a:r>
              <a:rPr lang="en-US" alt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ru-RU" alt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kern="0" dirty="0"/>
              <a:t>doc</a:t>
            </a:r>
            <a:r>
              <a:rPr lang="ru-RU" b="1" kern="0" dirty="0"/>
              <a:t> или </a:t>
            </a:r>
            <a:r>
              <a:rPr lang="en-US" b="1" kern="0" dirty="0"/>
              <a:t>docx)</a:t>
            </a:r>
            <a:r>
              <a:rPr lang="ru-RU" alt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000" kern="0" dirty="0"/>
          </a:p>
        </p:txBody>
      </p:sp>
    </p:spTree>
    <p:extLst>
      <p:ext uri="{BB962C8B-B14F-4D97-AF65-F5344CB8AC3E}">
        <p14:creationId xmlns:p14="http://schemas.microsoft.com/office/powerpoint/2010/main" val="37666419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188672"/>
            <a:ext cx="6720747" cy="576064"/>
          </a:xfrm>
        </p:spPr>
        <p:txBody>
          <a:bodyPr/>
          <a:lstStyle/>
          <a:p>
            <a:r>
              <a:rPr lang="ru-RU" dirty="0"/>
              <a:t>Характеристика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2172929"/>
            <a:ext cx="6720747" cy="312665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Студент загружает характеристику, подписанную руководителем практики от профильной организации 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с печатью </a:t>
            </a:r>
            <a:r>
              <a:rPr lang="ru-RU" sz="2000" dirty="0"/>
              <a:t>организации в ЭСДО в формате </a:t>
            </a:r>
            <a:r>
              <a:rPr lang="ru-RU" sz="2000" b="1" dirty="0"/>
              <a:t>PDF</a:t>
            </a:r>
            <a:r>
              <a:rPr lang="ru-RU" sz="2000" dirty="0"/>
              <a:t> или </a:t>
            </a:r>
            <a:r>
              <a:rPr lang="ru-RU" sz="2000" b="1" dirty="0" err="1"/>
              <a:t>jpeg</a:t>
            </a:r>
            <a:r>
              <a:rPr lang="ru-RU" sz="2000" dirty="0"/>
              <a:t>.</a:t>
            </a:r>
          </a:p>
          <a:p>
            <a:pPr marL="0" indent="0">
              <a:buNone/>
            </a:pPr>
            <a:r>
              <a:rPr lang="ru-RU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676862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647900"/>
            <a:ext cx="6720747" cy="576064"/>
          </a:xfrm>
        </p:spPr>
        <p:txBody>
          <a:bodyPr/>
          <a:lstStyle/>
          <a:p>
            <a:r>
              <a:rPr lang="ru-RU" dirty="0"/>
              <a:t>Загрузка отчетных документов в ЭСДО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723985E-4053-4B5C-A083-EDCAE96732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202" y="1702360"/>
            <a:ext cx="8241596" cy="402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970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6003" y="2829478"/>
            <a:ext cx="7488832" cy="864096"/>
          </a:xfrm>
        </p:spPr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533440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трелка: изогнутая вниз 6">
            <a:extLst>
              <a:ext uri="{FF2B5EF4-FFF2-40B4-BE49-F238E27FC236}">
                <a16:creationId xmlns:a16="http://schemas.microsoft.com/office/drawing/2014/main" id="{52D630CC-18A4-4093-855E-8AAF550170D2}"/>
              </a:ext>
            </a:extLst>
          </p:cNvPr>
          <p:cNvSpPr/>
          <p:nvPr/>
        </p:nvSpPr>
        <p:spPr>
          <a:xfrm rot="18128090">
            <a:off x="104099" y="2083949"/>
            <a:ext cx="1875453" cy="138093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48E2C-249A-4046-9A68-B1486F4EC4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Документы по практике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D401963-A2B9-45C0-BF92-23E7DB1106F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216877" y="1988840"/>
            <a:ext cx="4050891" cy="2808312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/>
              <a:t>Отчетные документы</a:t>
            </a:r>
          </a:p>
          <a:p>
            <a:pPr algn="ctr"/>
            <a:endParaRPr lang="ru-RU" sz="1800" dirty="0"/>
          </a:p>
          <a:p>
            <a:r>
              <a:rPr lang="ru-RU" sz="1600" b="1" dirty="0"/>
              <a:t>Индивидуальное задание на практику</a:t>
            </a:r>
          </a:p>
          <a:p>
            <a:r>
              <a:rPr lang="ru-RU" sz="1600" b="1" dirty="0"/>
              <a:t>Совместный рабочий график (план)</a:t>
            </a:r>
          </a:p>
          <a:p>
            <a:r>
              <a:rPr lang="ru-RU" sz="1600" b="1" dirty="0"/>
              <a:t>Дневник</a:t>
            </a:r>
          </a:p>
          <a:p>
            <a:r>
              <a:rPr lang="ru-RU" sz="1600" b="1" dirty="0"/>
              <a:t>Отчет</a:t>
            </a:r>
          </a:p>
          <a:p>
            <a:r>
              <a:rPr lang="ru-RU" sz="1600" b="1" dirty="0"/>
              <a:t>Характеристика</a:t>
            </a:r>
            <a:endParaRPr lang="ru-RU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969555-FDC7-4BBE-8B5C-35A544D5137C}"/>
              </a:ext>
            </a:extLst>
          </p:cNvPr>
          <p:cNvSpPr txBox="1"/>
          <p:nvPr/>
        </p:nvSpPr>
        <p:spPr>
          <a:xfrm>
            <a:off x="1917290" y="1994995"/>
            <a:ext cx="37274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1800" b="1" dirty="0"/>
              <a:t>Организационные документы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2000" b="1" dirty="0"/>
              <a:t>Заявление</a:t>
            </a:r>
          </a:p>
          <a:p>
            <a:pPr marL="0" indent="0">
              <a:buNone/>
            </a:pPr>
            <a:r>
              <a:rPr lang="ru-RU" sz="2000" b="1" dirty="0"/>
              <a:t>Договор</a:t>
            </a:r>
          </a:p>
          <a:p>
            <a:pPr marL="0" indent="0">
              <a:buNone/>
            </a:pPr>
            <a:endParaRPr lang="ru-RU" sz="20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E16695-0BFA-4B2F-8E84-3A0E460E2481}"/>
              </a:ext>
            </a:extLst>
          </p:cNvPr>
          <p:cNvSpPr txBox="1"/>
          <p:nvPr/>
        </p:nvSpPr>
        <p:spPr>
          <a:xfrm>
            <a:off x="166360" y="3553833"/>
            <a:ext cx="3348571" cy="1200329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Оригиналы передаются в университет по адресу:</a:t>
            </a:r>
          </a:p>
          <a:p>
            <a:r>
              <a:rPr lang="ru-RU" dirty="0">
                <a:solidFill>
                  <a:schemeClr val="bg1"/>
                </a:solidFill>
              </a:rPr>
              <a:t>Ленинградский проспект, д. 17, Отдел практики, </a:t>
            </a:r>
            <a:r>
              <a:rPr lang="ru-RU" dirty="0" err="1">
                <a:solidFill>
                  <a:schemeClr val="bg1"/>
                </a:solidFill>
              </a:rPr>
              <a:t>каб</a:t>
            </a:r>
            <a:r>
              <a:rPr lang="ru-RU" dirty="0">
                <a:solidFill>
                  <a:schemeClr val="bg1"/>
                </a:solidFill>
              </a:rPr>
              <a:t>. 302</a:t>
            </a:r>
          </a:p>
        </p:txBody>
      </p:sp>
    </p:spTree>
    <p:extLst>
      <p:ext uri="{BB962C8B-B14F-4D97-AF65-F5344CB8AC3E}">
        <p14:creationId xmlns:p14="http://schemas.microsoft.com/office/powerpoint/2010/main" val="4236845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59143B-FBB2-4898-B866-D0D45965E9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9615" y="1080518"/>
            <a:ext cx="6720747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Требования к базе практики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CCD3038-42CB-4B1D-B77A-0E6DF3C69F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4839" y="1936955"/>
            <a:ext cx="9065342" cy="3840527"/>
          </a:xfrm>
        </p:spPr>
        <p:txBody>
          <a:bodyPr>
            <a:normAutofit/>
          </a:bodyPr>
          <a:lstStyle/>
          <a:p>
            <a:pPr algn="l"/>
            <a:r>
              <a:rPr lang="ru-RU" sz="1800" dirty="0">
                <a:solidFill>
                  <a:srgbClr val="55595C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1) Студент имеет право проходить практику только в организации, имеющей структурное подразделение, соответствующее профилю подготовки (отдел рекламы, связей с общественностью или маркетинговый отдел). В этом случае руководителем практики может быть только сотрудник данного отдела.</a:t>
            </a:r>
            <a:br>
              <a:rPr lang="ru-RU" sz="1800" dirty="0">
                <a:solidFill>
                  <a:srgbClr val="55595C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55595C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2) Если данного структурного подразделения нет, в списке видов деятельность компании или ИП должна быть указана деятельность рекламных агентств. В этом случае в договоре указывается, что руководитель практики - ответственный за маркетинговые (или рекламные) мероприятия.</a:t>
            </a:r>
            <a:br>
              <a:rPr lang="ru-RU" sz="1800" dirty="0">
                <a:solidFill>
                  <a:srgbClr val="55595C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55595C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3) В других случая прохождение в организации (или у ИП) не допускается отделом практики.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82157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100182"/>
            <a:ext cx="6720747" cy="576064"/>
          </a:xfrm>
        </p:spPr>
        <p:txBody>
          <a:bodyPr/>
          <a:lstStyle/>
          <a:p>
            <a:r>
              <a:rPr lang="ru-RU" dirty="0"/>
              <a:t>До начала практики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34065" y="1750142"/>
            <a:ext cx="10087895" cy="4007675"/>
          </a:xfrm>
        </p:spPr>
        <p:txBody>
          <a:bodyPr>
            <a:normAutofit/>
          </a:bodyPr>
          <a:lstStyle/>
          <a:p>
            <a:pPr marL="982663" lvl="3" indent="-354013" algn="l">
              <a:buFont typeface="+mj-lt"/>
              <a:buAutoNum type="arabicPeriod"/>
            </a:pPr>
            <a:r>
              <a:rPr lang="ru-RU" sz="1400" dirty="0"/>
              <a:t> Ознакомиться с программой практики, изучить индивидуальное задание на практику.</a:t>
            </a:r>
          </a:p>
          <a:p>
            <a:pPr marL="1028700" lvl="3" indent="-400050" algn="l">
              <a:buFont typeface="+mj-lt"/>
              <a:buAutoNum type="arabicPeriod"/>
            </a:pPr>
            <a:r>
              <a:rPr lang="ru-RU" sz="1400" dirty="0"/>
              <a:t>Определить место прохождения практики (предприятие, организацию).</a:t>
            </a:r>
          </a:p>
          <a:p>
            <a:pPr marL="1028700" lvl="3" indent="-400050" algn="l">
              <a:buFont typeface="+mj-lt"/>
              <a:buAutoNum type="arabicPeriod"/>
            </a:pPr>
            <a:r>
              <a:rPr lang="ru-RU" dirty="0"/>
              <a:t>У</a:t>
            </a:r>
            <a:r>
              <a:rPr lang="ru-RU" sz="1400" dirty="0"/>
              <a:t>казать место прохождения практики в загрузочном окне «</a:t>
            </a:r>
            <a:r>
              <a:rPr lang="ru-RU" sz="1400" u="sng" dirty="0">
                <a:solidFill>
                  <a:srgbClr val="00B0F0"/>
                </a:solidFill>
              </a:rPr>
              <a:t>Наименование организации прохождения практики</a:t>
            </a:r>
            <a:r>
              <a:rPr lang="ru-RU" sz="1400" dirty="0"/>
              <a:t>», а также фамилию, имя, отчество и должность руководителя практики от профильной организации в окне «</a:t>
            </a:r>
            <a:r>
              <a:rPr lang="ru-RU" sz="1400" dirty="0">
                <a:hlinkClick r:id="rId2"/>
              </a:rPr>
              <a:t>Руководитель (ФИО, должность) практики от организации</a:t>
            </a:r>
            <a:r>
              <a:rPr lang="ru-RU" sz="1400" dirty="0"/>
              <a:t>» в </a:t>
            </a:r>
            <a:r>
              <a:rPr lang="ru-RU" sz="1400" u="sng" dirty="0"/>
              <a:t>соответствующем </a:t>
            </a:r>
            <a:r>
              <a:rPr lang="ru-RU" sz="1400" dirty="0"/>
              <a:t>поле «Ответ в виде текста» в ЭСДО)</a:t>
            </a:r>
            <a:r>
              <a:rPr lang="en-US" sz="1400" dirty="0"/>
              <a:t> </a:t>
            </a:r>
            <a:r>
              <a:rPr lang="ru-RU" sz="1400" dirty="0"/>
              <a:t>и </a:t>
            </a:r>
            <a:r>
              <a:rPr lang="ru-RU" sz="1400" b="0" i="0" u="none" strike="noStrike" dirty="0">
                <a:solidFill>
                  <a:srgbClr val="1A1A1A"/>
                </a:solidFill>
                <a:effectLst/>
                <a:latin typeface="LarsBetaCyr"/>
                <a:hlinkClick r:id="rId3" tooltip="Задание"/>
              </a:rPr>
              <a:t>ИНН организации, места прохождения практики</a:t>
            </a:r>
            <a:r>
              <a:rPr lang="ru-RU" sz="1600" b="0" i="0" u="none" strike="noStrike" dirty="0">
                <a:solidFill>
                  <a:srgbClr val="1A1A1A"/>
                </a:solidFill>
                <a:effectLst/>
                <a:latin typeface="LarsBetaCyr"/>
              </a:rPr>
              <a:t>, </a:t>
            </a:r>
            <a:r>
              <a:rPr lang="ru-RU" sz="1400" dirty="0">
                <a:solidFill>
                  <a:srgbClr val="FF0000"/>
                </a:solidFill>
              </a:rPr>
              <a:t>если организация зарегистрирована на территории РФ.</a:t>
            </a:r>
          </a:p>
          <a:p>
            <a:pPr marL="1028700" lvl="3" indent="-400050" algn="l">
              <a:buFont typeface="+mj-lt"/>
              <a:buAutoNum type="arabicPeriod"/>
            </a:pPr>
            <a:r>
              <a:rPr lang="ru-RU" sz="1400" dirty="0"/>
              <a:t>Написать </a:t>
            </a:r>
            <a:r>
              <a:rPr lang="ru-RU" sz="1400" b="1" dirty="0"/>
              <a:t>заявление </a:t>
            </a:r>
            <a:r>
              <a:rPr lang="ru-RU" sz="1400" dirty="0"/>
              <a:t>на имя заведующего кафедрой о направлении на профессионально-творческую практику (загружается в ЭСДО в электронном виде в формате .</a:t>
            </a:r>
            <a:r>
              <a:rPr lang="ru-RU" sz="1400" dirty="0" err="1"/>
              <a:t>pdf</a:t>
            </a:r>
            <a:r>
              <a:rPr lang="ru-RU" sz="1400" dirty="0"/>
              <a:t> или .</a:t>
            </a:r>
            <a:r>
              <a:rPr lang="ru-RU" sz="1400" dirty="0" err="1"/>
              <a:t>jpg</a:t>
            </a:r>
            <a:r>
              <a:rPr lang="ru-RU" sz="1400" dirty="0"/>
              <a:t>). </a:t>
            </a:r>
            <a:r>
              <a:rPr lang="ru-RU" sz="1400" dirty="0">
                <a:solidFill>
                  <a:srgbClr val="FF0000"/>
                </a:solidFill>
              </a:rPr>
              <a:t>Заявление должно быть подписано студентом. Дата на заявлении ставится каким-либо днем </a:t>
            </a:r>
            <a:r>
              <a:rPr lang="ru-RU" sz="1400" dirty="0">
                <a:solidFill>
                  <a:schemeClr val="tx1"/>
                </a:solidFill>
              </a:rPr>
              <a:t>с</a:t>
            </a:r>
            <a:r>
              <a:rPr lang="ru-RU" sz="1400" dirty="0">
                <a:solidFill>
                  <a:srgbClr val="FF0000"/>
                </a:solidFill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12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.03.2024 по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22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.04.2024.</a:t>
            </a:r>
            <a:r>
              <a:rPr lang="ru-RU" sz="1400" dirty="0">
                <a:solidFill>
                  <a:srgbClr val="FF0000"/>
                </a:solidFill>
              </a:rPr>
              <a:t> </a:t>
            </a:r>
          </a:p>
          <a:p>
            <a:pPr marL="1028700" lvl="3" indent="-400050" algn="l">
              <a:buFont typeface="+mj-lt"/>
              <a:buAutoNum type="arabicPeriod"/>
            </a:pPr>
            <a:r>
              <a:rPr lang="ru-RU" sz="1400" dirty="0"/>
              <a:t>Оформить </a:t>
            </a:r>
            <a:r>
              <a:rPr lang="ru-RU" sz="1400" b="1" dirty="0"/>
              <a:t>договор</a:t>
            </a:r>
            <a:r>
              <a:rPr lang="ru-RU" sz="1400" dirty="0"/>
              <a:t> в профильной организации и передать в Университет (оформляется на бумажном носителе в 2-х экземплярах, передается студентом через регионального партнера в Университет. </a:t>
            </a:r>
          </a:p>
          <a:p>
            <a:pPr marL="1028700" lvl="3" indent="-400050" algn="l">
              <a:buFont typeface="+mj-lt"/>
              <a:buAutoNum type="arabicPeriod"/>
            </a:pPr>
            <a:r>
              <a:rPr lang="ru-RU" dirty="0"/>
              <a:t>Загрузить заявление, договор и внести сведения об ИНН организации в общее загрузочное окно. </a:t>
            </a:r>
            <a:endParaRPr lang="ru-RU" sz="1400" dirty="0"/>
          </a:p>
          <a:p>
            <a:pPr marL="1028700" lvl="3" indent="-400050" algn="l">
              <a:buFont typeface="+mj-lt"/>
              <a:buAutoNum type="arabicPeriod"/>
            </a:pPr>
            <a:endParaRPr lang="ru-RU" sz="1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9806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765270"/>
            <a:ext cx="4774518" cy="86409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заявления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0"/>
          </p:nvPr>
        </p:nvSpPr>
        <p:spPr>
          <a:xfrm>
            <a:off x="656849" y="1917405"/>
            <a:ext cx="5104336" cy="3888432"/>
          </a:xfrm>
        </p:spPr>
        <p:txBody>
          <a:bodyPr/>
          <a:lstStyle/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Бланк заявления есть на странице дисциплины в ЭСДО.</a:t>
            </a:r>
          </a:p>
          <a:p>
            <a:pPr indent="11113" algn="l"/>
            <a:endParaRPr lang="ru-RU" sz="1800" dirty="0">
              <a:solidFill>
                <a:schemeClr val="tx1"/>
              </a:solidFill>
            </a:endParaRPr>
          </a:p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Заявление загружается в ЭСДО с подписью студента.</a:t>
            </a:r>
          </a:p>
          <a:p>
            <a:pPr indent="11113" algn="l"/>
            <a:endParaRPr lang="ru-RU" sz="1800" dirty="0">
              <a:solidFill>
                <a:schemeClr val="tx1"/>
              </a:solidFill>
            </a:endParaRPr>
          </a:p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Срок загрузки заявления в ЭСДО – </a:t>
            </a:r>
          </a:p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до начала практики.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6FB0036-04E8-438B-9E9E-863C1591CD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71" y="1270196"/>
            <a:ext cx="5184537" cy="541573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92852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765270"/>
            <a:ext cx="4774518" cy="86409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договора</a:t>
            </a:r>
            <a:br>
              <a:rPr lang="ru-RU" sz="2400" dirty="0"/>
            </a:br>
            <a:r>
              <a:rPr lang="ru-RU" sz="2400" dirty="0"/>
              <a:t>Страница 1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0"/>
          </p:nvPr>
        </p:nvSpPr>
        <p:spPr>
          <a:xfrm>
            <a:off x="656849" y="1917405"/>
            <a:ext cx="5104336" cy="3888432"/>
          </a:xfrm>
        </p:spPr>
        <p:txBody>
          <a:bodyPr/>
          <a:lstStyle/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Бланк договора есть на странице дисциплины в ЭСДО.</a:t>
            </a:r>
          </a:p>
          <a:p>
            <a:pPr indent="11113" algn="l"/>
            <a:endParaRPr lang="ru-RU" sz="1800" dirty="0">
              <a:solidFill>
                <a:schemeClr val="tx1"/>
              </a:solidFill>
            </a:endParaRPr>
          </a:p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Указание документа, на основании которого представитель профильной организации заключает договор, является обязательным.</a:t>
            </a:r>
          </a:p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Документ должен иметь дату и номер.</a:t>
            </a:r>
          </a:p>
          <a:p>
            <a:pPr indent="11113" algn="l"/>
            <a:endParaRPr lang="ru-RU" sz="1800" dirty="0"/>
          </a:p>
          <a:p>
            <a:pPr indent="11113" algn="l"/>
            <a:r>
              <a:rPr lang="ru-RU" sz="1800" b="1" dirty="0">
                <a:solidFill>
                  <a:srgbClr val="FF0000"/>
                </a:solidFill>
              </a:rPr>
              <a:t>Дату и номер договора не ставим!</a:t>
            </a:r>
          </a:p>
          <a:p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B491C3-BDAD-4096-9017-AE36CB755695}"/>
              </a:ext>
            </a:extLst>
          </p:cNvPr>
          <p:cNvSpPr txBox="1"/>
          <p:nvPr/>
        </p:nvSpPr>
        <p:spPr>
          <a:xfrm flipH="1">
            <a:off x="10869930" y="2221230"/>
            <a:ext cx="487680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700" b="1" dirty="0"/>
              <a:t>2023 г</a:t>
            </a:r>
            <a:r>
              <a:rPr lang="ru-RU" sz="700" dirty="0"/>
              <a:t>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962420F-22A2-4253-9C6F-DBA0758594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936747"/>
            <a:ext cx="5654530" cy="59212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60148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850" y="185161"/>
            <a:ext cx="4774518" cy="86409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договора</a:t>
            </a:r>
            <a:br>
              <a:rPr lang="ru-RU" sz="2400" dirty="0"/>
            </a:br>
            <a:r>
              <a:rPr lang="ru-RU" sz="2400" dirty="0"/>
              <a:t>Страницы 2-3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B491C3-BDAD-4096-9017-AE36CB755695}"/>
              </a:ext>
            </a:extLst>
          </p:cNvPr>
          <p:cNvSpPr txBox="1"/>
          <p:nvPr/>
        </p:nvSpPr>
        <p:spPr>
          <a:xfrm flipH="1">
            <a:off x="10869930" y="2221230"/>
            <a:ext cx="487680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700" b="1" dirty="0"/>
              <a:t>2023 г</a:t>
            </a:r>
            <a:r>
              <a:rPr lang="ru-RU" sz="700" dirty="0"/>
              <a:t>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52FB414-4FF3-4279-877E-F6F0766DC1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0" y="1241711"/>
            <a:ext cx="4869602" cy="52201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6EE5A13-A8D3-419C-91D0-76A4C69440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525" y="1150263"/>
            <a:ext cx="4900085" cy="5311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Выноска: стрелка вверх 11">
            <a:extLst>
              <a:ext uri="{FF2B5EF4-FFF2-40B4-BE49-F238E27FC236}">
                <a16:creationId xmlns:a16="http://schemas.microsoft.com/office/drawing/2014/main" id="{3A3717C5-7DD9-44B1-A4F0-F9B15EEF969E}"/>
              </a:ext>
            </a:extLst>
          </p:cNvPr>
          <p:cNvSpPr/>
          <p:nvPr/>
        </p:nvSpPr>
        <p:spPr>
          <a:xfrm>
            <a:off x="8411865" y="5719076"/>
            <a:ext cx="2600264" cy="1065182"/>
          </a:xfrm>
          <a:prstGeom prst="upArrowCallou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451375-DD32-4B27-9E90-02E03CE4B068}"/>
              </a:ext>
            </a:extLst>
          </p:cNvPr>
          <p:cNvSpPr txBox="1"/>
          <p:nvPr/>
        </p:nvSpPr>
        <p:spPr>
          <a:xfrm>
            <a:off x="8554064" y="6253729"/>
            <a:ext cx="2458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Печать обязательна</a:t>
            </a:r>
          </a:p>
        </p:txBody>
      </p:sp>
    </p:spTree>
    <p:extLst>
      <p:ext uri="{BB962C8B-B14F-4D97-AF65-F5344CB8AC3E}">
        <p14:creationId xmlns:p14="http://schemas.microsoft.com/office/powerpoint/2010/main" val="3825058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934" y="204826"/>
            <a:ext cx="4774518" cy="86409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договора</a:t>
            </a:r>
            <a:br>
              <a:rPr lang="ru-RU" sz="2400" dirty="0"/>
            </a:br>
            <a:r>
              <a:rPr lang="ru-RU" sz="2400" dirty="0"/>
              <a:t>Приложения 1-2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B491C3-BDAD-4096-9017-AE36CB755695}"/>
              </a:ext>
            </a:extLst>
          </p:cNvPr>
          <p:cNvSpPr txBox="1"/>
          <p:nvPr/>
        </p:nvSpPr>
        <p:spPr>
          <a:xfrm flipH="1">
            <a:off x="10869930" y="2221230"/>
            <a:ext cx="487680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700" b="1" dirty="0"/>
              <a:t>2023 г</a:t>
            </a:r>
            <a:r>
              <a:rPr lang="ru-RU" sz="700" dirty="0"/>
              <a:t>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22DF8B3-2863-473B-A27E-8AA5BFE96C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511" y="1514167"/>
            <a:ext cx="5789202" cy="447454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Выноска: изогнутая линия 8">
            <a:extLst>
              <a:ext uri="{FF2B5EF4-FFF2-40B4-BE49-F238E27FC236}">
                <a16:creationId xmlns:a16="http://schemas.microsoft.com/office/drawing/2014/main" id="{3B8E4272-84D6-422B-9E59-76934C030AFB}"/>
              </a:ext>
            </a:extLst>
          </p:cNvPr>
          <p:cNvSpPr/>
          <p:nvPr/>
        </p:nvSpPr>
        <p:spPr>
          <a:xfrm>
            <a:off x="7557613" y="695211"/>
            <a:ext cx="1615884" cy="1038171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00116"/>
              <a:gd name="adj6" fmla="val 73771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951065E-5344-499E-918A-9D00B0F068B5}"/>
              </a:ext>
            </a:extLst>
          </p:cNvPr>
          <p:cNvSpPr txBox="1"/>
          <p:nvPr/>
        </p:nvSpPr>
        <p:spPr>
          <a:xfrm>
            <a:off x="7557613" y="869287"/>
            <a:ext cx="16158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Фактический адрес места практики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24E062-62D1-4A29-BA8C-32D6BCD16F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98" y="1514167"/>
            <a:ext cx="5789202" cy="447454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970649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ММУ 16-9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 ММУ 16-9" id="{523E46FD-3ECA-4279-BE06-E88CF17B50BC}" vid="{7F7EA6AC-5023-4338-9AAD-EDCA0CD8CB4F}"/>
    </a:ext>
  </a:ext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мму1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мму1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мму1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мму1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 мму1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Специальное оформление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Специальное оформление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_Специальное оформление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ММУ 16-9</Template>
  <TotalTime>8053</TotalTime>
  <Words>1666</Words>
  <Application>Microsoft Office PowerPoint</Application>
  <PresentationFormat>Широкоэкранный</PresentationFormat>
  <Paragraphs>192</Paragraphs>
  <Slides>27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9</vt:i4>
      </vt:variant>
      <vt:variant>
        <vt:lpstr>Заголовки слайдов</vt:lpstr>
      </vt:variant>
      <vt:variant>
        <vt:i4>27</vt:i4>
      </vt:variant>
    </vt:vector>
  </HeadingPairs>
  <TitlesOfParts>
    <vt:vector size="43" baseType="lpstr">
      <vt:lpstr>Arial</vt:lpstr>
      <vt:lpstr>Arial Unicode MS</vt:lpstr>
      <vt:lpstr>Calibri</vt:lpstr>
      <vt:lpstr>Geometria</vt:lpstr>
      <vt:lpstr>LarsBetaCyr</vt:lpstr>
      <vt:lpstr>Segoe UI</vt:lpstr>
      <vt:lpstr>Times New Roman</vt:lpstr>
      <vt:lpstr>Тема ММУ 16-9</vt:lpstr>
      <vt:lpstr>1_Тема мму1</vt:lpstr>
      <vt:lpstr>2_Тема мму1</vt:lpstr>
      <vt:lpstr>3_Тема мму1</vt:lpstr>
      <vt:lpstr>5_Тема мму1</vt:lpstr>
      <vt:lpstr>4_Тема мму1</vt:lpstr>
      <vt:lpstr>Специальное оформление</vt:lpstr>
      <vt:lpstr>3_Специальное оформление</vt:lpstr>
      <vt:lpstr>2_Специальное оформление</vt:lpstr>
      <vt:lpstr>Профессионально-творческая практика (1/3)  Методические рекомендации по оформлению документов </vt:lpstr>
      <vt:lpstr>Общие сведения о практике</vt:lpstr>
      <vt:lpstr>Документы по практике</vt:lpstr>
      <vt:lpstr>Требования к базе практики</vt:lpstr>
      <vt:lpstr>До начала практики</vt:lpstr>
      <vt:lpstr>Образец заполнения заявления</vt:lpstr>
      <vt:lpstr>Образец заполнения договора Страница 1</vt:lpstr>
      <vt:lpstr>Образец заполнения договора Страницы 2-3</vt:lpstr>
      <vt:lpstr>Образец заполнения договора Приложения 1-2</vt:lpstr>
      <vt:lpstr>Предоставление договора </vt:lpstr>
      <vt:lpstr>Задание на практику</vt:lpstr>
      <vt:lpstr>Общая характеристика организации</vt:lpstr>
      <vt:lpstr>Анализ рекламных средств</vt:lpstr>
      <vt:lpstr>Анализ конкретных рекламных продуктов (не менее 3-х)</vt:lpstr>
      <vt:lpstr>Разработка рекламного продукта</vt:lpstr>
      <vt:lpstr>Отчетные документы по практике</vt:lpstr>
      <vt:lpstr>Образец заполнения индивидуального задания</vt:lpstr>
      <vt:lpstr>Формулировка индивидуального задания</vt:lpstr>
      <vt:lpstr>Образец заполнения совместного рабочего графика (плана)</vt:lpstr>
      <vt:lpstr>Образец заполнения дневника</vt:lpstr>
      <vt:lpstr>Отчет о прохождении практики</vt:lpstr>
      <vt:lpstr>Титульный лист отчета</vt:lpstr>
      <vt:lpstr>Структура отчета</vt:lpstr>
      <vt:lpstr>Техническое оформление отчета </vt:lpstr>
      <vt:lpstr>Характеристика</vt:lpstr>
      <vt:lpstr>Загрузка отчетных документов в ЭСДО</vt:lpstr>
      <vt:lpstr>Спасибо за внимание!</vt:lpstr>
    </vt:vector>
  </TitlesOfParts>
  <Company>Taxcom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Солодуев Игорь Алексеевич</dc:creator>
  <cp:lastModifiedBy>Ионкин Ярослав Вячеславович</cp:lastModifiedBy>
  <cp:revision>36</cp:revision>
  <dcterms:created xsi:type="dcterms:W3CDTF">2023-08-22T11:54:06Z</dcterms:created>
  <dcterms:modified xsi:type="dcterms:W3CDTF">2024-04-05T17:08:39Z</dcterms:modified>
</cp:coreProperties>
</file>