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377" r:id="rId2"/>
    <p:sldId id="401" r:id="rId3"/>
    <p:sldId id="402" r:id="rId4"/>
    <p:sldId id="422" r:id="rId5"/>
    <p:sldId id="405" r:id="rId6"/>
    <p:sldId id="406" r:id="rId7"/>
    <p:sldId id="407" r:id="rId8"/>
    <p:sldId id="409" r:id="rId9"/>
    <p:sldId id="381" r:id="rId10"/>
    <p:sldId id="382" r:id="rId11"/>
  </p:sldIdLst>
  <p:sldSz cx="12192000" cy="6858000"/>
  <p:notesSz cx="6858000" cy="9144000"/>
  <p:defaultTextStyle>
    <a:defPPr>
      <a:defRPr lang="ru-RU"/>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50BAF"/>
    <a:srgbClr val="CCFF33"/>
    <a:srgbClr val="60E4FE"/>
    <a:srgbClr val="E8B776"/>
    <a:srgbClr val="66FF33"/>
    <a:srgbClr val="FFFF66"/>
    <a:srgbClr val="FFCC66"/>
    <a:srgbClr val="CC3300"/>
    <a:srgbClr val="FF3300"/>
  </p:clrMru>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ABFCF23-3B69-468F-B69F-88F6DE6A72F2}" styleName="Средний стиль 1 - акцент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03" autoAdjust="0"/>
    <p:restoredTop sz="94842" autoAdjust="0"/>
  </p:normalViewPr>
  <p:slideViewPr>
    <p:cSldViewPr>
      <p:cViewPr>
        <p:scale>
          <a:sx n="60" d="100"/>
          <a:sy n="60" d="100"/>
        </p:scale>
        <p:origin x="-912" y="-19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effectLst>
                  <a:outerShdw blurRad="38100" dist="38100" dir="2700000" algn="tl">
                    <a:srgbClr val="000000">
                      <a:alpha val="43137"/>
                    </a:srgbClr>
                  </a:outerShdw>
                </a:effectLst>
                <a:latin typeface="Arial" charset="0"/>
              </a:defRPr>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effectLst>
                  <a:outerShdw blurRad="38100" dist="38100" dir="2700000" algn="tl">
                    <a:srgbClr val="000000">
                      <a:alpha val="43137"/>
                    </a:srgbClr>
                  </a:outerShdw>
                </a:effectLst>
                <a:latin typeface="Arial" charset="0"/>
              </a:defRPr>
            </a:lvl1pPr>
          </a:lstStyle>
          <a:p>
            <a:pPr>
              <a:defRPr/>
            </a:pPr>
            <a:fld id="{51437982-C969-4281-96EC-8282904DEF05}" type="datetimeFigureOut">
              <a:rPr lang="ru-RU"/>
              <a:pPr>
                <a:defRPr/>
              </a:pPr>
              <a:t>20.11.2022</a:t>
            </a:fld>
            <a:endParaRPr lang="ru-RU"/>
          </a:p>
        </p:txBody>
      </p:sp>
      <p:sp>
        <p:nvSpPr>
          <p:cNvPr id="4" name="Образ слайда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ru-RU" noProof="0" smtClean="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effectLst>
                  <a:outerShdw blurRad="38100" dist="38100" dir="2700000" algn="tl">
                    <a:srgbClr val="000000">
                      <a:alpha val="43137"/>
                    </a:srgbClr>
                  </a:outerShdw>
                </a:effectLst>
                <a:latin typeface="Arial" charset="0"/>
              </a:defRPr>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effectLst>
                  <a:outerShdw blurRad="38100" dist="38100" dir="2700000" algn="tl">
                    <a:srgbClr val="C0C0C0"/>
                  </a:outerShdw>
                </a:effectLst>
              </a:defRPr>
            </a:lvl1pPr>
          </a:lstStyle>
          <a:p>
            <a:pPr>
              <a:defRPr/>
            </a:pPr>
            <a:fld id="{75BA0C81-9AD5-47AC-B651-6C835E2CFDC7}"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Образ слайда 1"/>
          <p:cNvSpPr>
            <a:spLocks noGrp="1" noRot="1" noChangeAspect="1" noTextEdit="1"/>
          </p:cNvSpPr>
          <p:nvPr>
            <p:ph type="sldImg"/>
          </p:nvPr>
        </p:nvSpPr>
        <p:spPr bwMode="auto">
          <a:noFill/>
          <a:ln>
            <a:solidFill>
              <a:srgbClr val="000000"/>
            </a:solidFill>
            <a:miter lim="800000"/>
            <a:headEnd/>
            <a:tailEnd/>
          </a:ln>
        </p:spPr>
      </p:sp>
      <p:sp>
        <p:nvSpPr>
          <p:cNvPr id="26627"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4" name="Номер слайда 3"/>
          <p:cNvSpPr txBox="1">
            <a:spLocks noGrp="1"/>
          </p:cNvSpPr>
          <p:nvPr/>
        </p:nvSpPr>
        <p:spPr>
          <a:xfrm>
            <a:off x="3884613" y="8685213"/>
            <a:ext cx="2971800" cy="457200"/>
          </a:xfrm>
          <a:prstGeom prst="rect">
            <a:avLst/>
          </a:prstGeom>
          <a:noFill/>
        </p:spPr>
        <p:txBody>
          <a:bodyPr anchor="b"/>
          <a:lstStyle/>
          <a:p>
            <a:pPr algn="r" eaLnBrk="1" hangingPunct="1">
              <a:defRPr/>
            </a:pPr>
            <a:fld id="{D223A649-4B32-4064-B51B-B63F50C2CDFB}" type="slidenum">
              <a:rPr lang="ru-RU" sz="1200">
                <a:effectLst>
                  <a:outerShdw blurRad="38100" dist="38100" dir="2700000" algn="tl">
                    <a:srgbClr val="000000">
                      <a:alpha val="43137"/>
                    </a:srgbClr>
                  </a:outerShdw>
                </a:effectLst>
              </a:rPr>
              <a:pPr algn="r" eaLnBrk="1" hangingPunct="1">
                <a:defRPr/>
              </a:pPr>
              <a:t>1</a:t>
            </a:fld>
            <a:endParaRPr lang="ru-RU" sz="1200">
              <a:effectLst>
                <a:outerShdw blurRad="38100" dist="38100" dir="2700000" algn="tl">
                  <a:srgbClr val="000000">
                    <a:alpha val="43137"/>
                  </a:srgbClr>
                </a:outerShdw>
              </a:effectLst>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Образ слайда 1"/>
          <p:cNvSpPr>
            <a:spLocks noGrp="1" noRot="1" noChangeAspect="1" noTextEdit="1"/>
          </p:cNvSpPr>
          <p:nvPr>
            <p:ph type="sldImg"/>
          </p:nvPr>
        </p:nvSpPr>
        <p:spPr bwMode="auto">
          <a:noFill/>
          <a:ln>
            <a:solidFill>
              <a:srgbClr val="000000"/>
            </a:solidFill>
            <a:miter lim="800000"/>
            <a:headEnd/>
            <a:tailEnd/>
          </a:ln>
        </p:spPr>
      </p:sp>
      <p:sp>
        <p:nvSpPr>
          <p:cNvPr id="28675"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4" name="Номер слайда 3"/>
          <p:cNvSpPr txBox="1">
            <a:spLocks noGrp="1"/>
          </p:cNvSpPr>
          <p:nvPr/>
        </p:nvSpPr>
        <p:spPr>
          <a:xfrm>
            <a:off x="3884613" y="8685213"/>
            <a:ext cx="2971800" cy="457200"/>
          </a:xfrm>
          <a:prstGeom prst="rect">
            <a:avLst/>
          </a:prstGeom>
          <a:noFill/>
        </p:spPr>
        <p:txBody>
          <a:bodyPr anchor="b"/>
          <a:lstStyle/>
          <a:p>
            <a:pPr algn="r" eaLnBrk="1" hangingPunct="1">
              <a:defRPr/>
            </a:pPr>
            <a:fld id="{8563D0A8-7604-4F1B-965C-DA4DCCAE0922}" type="slidenum">
              <a:rPr lang="ru-RU" sz="1200">
                <a:effectLst>
                  <a:outerShdw blurRad="38100" dist="38100" dir="2700000" algn="tl">
                    <a:srgbClr val="000000">
                      <a:alpha val="43137"/>
                    </a:srgbClr>
                  </a:outerShdw>
                </a:effectLst>
              </a:rPr>
              <a:pPr algn="r" eaLnBrk="1" hangingPunct="1">
                <a:defRPr/>
              </a:pPr>
              <a:t>9</a:t>
            </a:fld>
            <a:endParaRPr lang="ru-RU" sz="1200">
              <a:effectLst>
                <a:outerShdw blurRad="38100" dist="38100" dir="2700000" algn="tl">
                  <a:srgbClr val="000000">
                    <a:alpha val="43137"/>
                  </a:srgbClr>
                </a:outerShdw>
              </a:effectLst>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Образ слайда 1"/>
          <p:cNvSpPr>
            <a:spLocks noGrp="1" noRot="1" noChangeAspect="1" noTextEdit="1"/>
          </p:cNvSpPr>
          <p:nvPr>
            <p:ph type="sldImg"/>
          </p:nvPr>
        </p:nvSpPr>
        <p:spPr bwMode="auto">
          <a:noFill/>
          <a:ln>
            <a:solidFill>
              <a:srgbClr val="000000"/>
            </a:solidFill>
            <a:miter lim="800000"/>
            <a:headEnd/>
            <a:tailEnd/>
          </a:ln>
        </p:spPr>
      </p:sp>
      <p:sp>
        <p:nvSpPr>
          <p:cNvPr id="29699"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4" name="Номер слайда 3"/>
          <p:cNvSpPr txBox="1">
            <a:spLocks noGrp="1"/>
          </p:cNvSpPr>
          <p:nvPr/>
        </p:nvSpPr>
        <p:spPr>
          <a:xfrm>
            <a:off x="3884613" y="8685213"/>
            <a:ext cx="2971800" cy="457200"/>
          </a:xfrm>
          <a:prstGeom prst="rect">
            <a:avLst/>
          </a:prstGeom>
          <a:noFill/>
        </p:spPr>
        <p:txBody>
          <a:bodyPr anchor="b"/>
          <a:lstStyle/>
          <a:p>
            <a:pPr algn="r" eaLnBrk="1" hangingPunct="1">
              <a:defRPr/>
            </a:pPr>
            <a:fld id="{A935ECF1-15B4-4A57-BE54-DC9D59E6463E}" type="slidenum">
              <a:rPr lang="ru-RU" sz="1200">
                <a:effectLst>
                  <a:outerShdw blurRad="38100" dist="38100" dir="2700000" algn="tl">
                    <a:srgbClr val="000000">
                      <a:alpha val="43137"/>
                    </a:srgbClr>
                  </a:outerShdw>
                </a:effectLst>
              </a:rPr>
              <a:pPr algn="r" eaLnBrk="1" hangingPunct="1">
                <a:defRPr/>
              </a:pPr>
              <a:t>10</a:t>
            </a:fld>
            <a:endParaRPr lang="ru-RU" sz="1200">
              <a:effectLst>
                <a:outerShdw blurRad="38100" dist="38100" dir="2700000" algn="tl">
                  <a:srgbClr val="000000">
                    <a:alpha val="43137"/>
                  </a:srgbClr>
                </a:outerShdw>
              </a:effectLst>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14400" y="2130426"/>
            <a:ext cx="103632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1C4267A2-647F-4BF2-9C6A-54D27008F5B0}"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3DBE8983-09D8-4082-AF77-13717305559F}"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839200" y="274639"/>
            <a:ext cx="27432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09600" y="274639"/>
            <a:ext cx="80264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6DB0869A-A8D5-448D-ADBB-9FBF61FEBE5A}" type="slidenum">
              <a:rPr lang="ru-RU"/>
              <a:pPr>
                <a:defRPr/>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4638"/>
            <a:ext cx="10972800" cy="1143000"/>
          </a:xfrm>
        </p:spPr>
        <p:txBody>
          <a:bodyPr/>
          <a:lstStyle/>
          <a:p>
            <a:r>
              <a:rPr lang="ru-RU" smtClean="0"/>
              <a:t>Образец заголовка</a:t>
            </a:r>
            <a:endParaRPr lang="ru-RU"/>
          </a:p>
        </p:txBody>
      </p:sp>
      <p:sp>
        <p:nvSpPr>
          <p:cNvPr id="3" name="Таблица 2"/>
          <p:cNvSpPr>
            <a:spLocks noGrp="1"/>
          </p:cNvSpPr>
          <p:nvPr>
            <p:ph type="tbl" idx="1"/>
          </p:nvPr>
        </p:nvSpPr>
        <p:spPr>
          <a:xfrm>
            <a:off x="609600" y="1600201"/>
            <a:ext cx="10972800" cy="4525963"/>
          </a:xfrm>
        </p:spPr>
        <p:txBody>
          <a:bodyPr/>
          <a:lstStyle/>
          <a:p>
            <a:pPr lvl="0"/>
            <a:endParaRPr lang="ru-RU"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CC3FEEA0-4C92-4590-964A-38B8578AE727}" type="slidenum">
              <a:rPr lang="ru-RU"/>
              <a:pPr>
                <a:defRPr/>
              </a:pPr>
              <a:t>‹#›</a:t>
            </a:fld>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reserve="1">
  <p:cSld name="Заголовок и текст над объект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4638"/>
            <a:ext cx="109728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609600" y="1600200"/>
            <a:ext cx="10972800" cy="21859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609600" y="3938589"/>
            <a:ext cx="10972800" cy="21875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1C75166E-80D5-40E6-B825-A2B289A807D7}" type="slidenum">
              <a:rPr lang="ru-RU"/>
              <a:pPr>
                <a:defRPr/>
              </a:pPr>
              <a:t>‹#›</a:t>
            </a:fld>
            <a:endParaRPr lang="ru-RU"/>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woObj" preserve="1">
  <p:cSld name="Заголовок, 1 большой объект и 2 маленьких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4638"/>
            <a:ext cx="10972800" cy="1143000"/>
          </a:xfrm>
        </p:spPr>
        <p:txBody>
          <a:bodyPr/>
          <a:lstStyle/>
          <a:p>
            <a:r>
              <a:rPr lang="ru-RU" smtClean="0"/>
              <a:t>Образец заголовка</a:t>
            </a:r>
            <a:endParaRPr lang="ru-RU"/>
          </a:p>
        </p:txBody>
      </p:sp>
      <p:sp>
        <p:nvSpPr>
          <p:cNvPr id="3" name="Содержимое 2"/>
          <p:cNvSpPr>
            <a:spLocks noGrp="1"/>
          </p:cNvSpPr>
          <p:nvPr>
            <p:ph sz="half" idx="1"/>
          </p:nvPr>
        </p:nvSpPr>
        <p:spPr>
          <a:xfrm>
            <a:off x="609600" y="1600201"/>
            <a:ext cx="53848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6197600" y="1600200"/>
            <a:ext cx="5384800" cy="21859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6197600" y="3938589"/>
            <a:ext cx="5384800" cy="21875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Rectangle 4"/>
          <p:cNvSpPr>
            <a:spLocks noGrp="1" noChangeArrowheads="1"/>
          </p:cNvSpPr>
          <p:nvPr>
            <p:ph type="dt" sz="half" idx="10"/>
          </p:nvPr>
        </p:nvSpPr>
        <p:spPr>
          <a:ln/>
        </p:spPr>
        <p:txBody>
          <a:bodyPr/>
          <a:lstStyle>
            <a:lvl1pPr>
              <a:defRPr/>
            </a:lvl1pPr>
          </a:lstStyle>
          <a:p>
            <a:pPr>
              <a:defRPr/>
            </a:pPr>
            <a:endParaRPr lang="ru-RU"/>
          </a:p>
        </p:txBody>
      </p:sp>
      <p:sp>
        <p:nvSpPr>
          <p:cNvPr id="7" name="Rectangle 5"/>
          <p:cNvSpPr>
            <a:spLocks noGrp="1" noChangeArrowheads="1"/>
          </p:cNvSpPr>
          <p:nvPr>
            <p:ph type="ftr" sz="quarter" idx="11"/>
          </p:nvPr>
        </p:nvSpPr>
        <p:spPr>
          <a:ln/>
        </p:spPr>
        <p:txBody>
          <a:bodyPr/>
          <a:lstStyle>
            <a:lvl1pPr>
              <a:defRPr/>
            </a:lvl1pPr>
          </a:lstStyle>
          <a:p>
            <a:pPr>
              <a:defRPr/>
            </a:pPr>
            <a:endParaRPr lang="ru-RU"/>
          </a:p>
        </p:txBody>
      </p:sp>
      <p:sp>
        <p:nvSpPr>
          <p:cNvPr id="8" name="Rectangle 6"/>
          <p:cNvSpPr>
            <a:spLocks noGrp="1" noChangeArrowheads="1"/>
          </p:cNvSpPr>
          <p:nvPr>
            <p:ph type="sldNum" sz="quarter" idx="12"/>
          </p:nvPr>
        </p:nvSpPr>
        <p:spPr>
          <a:ln/>
        </p:spPr>
        <p:txBody>
          <a:bodyPr/>
          <a:lstStyle>
            <a:lvl1pPr>
              <a:defRPr/>
            </a:lvl1pPr>
          </a:lstStyle>
          <a:p>
            <a:pPr>
              <a:defRPr/>
            </a:pPr>
            <a:fld id="{A32438DB-C91C-4D36-891A-B6812DC71934}" type="slidenum">
              <a:rPr lang="ru-RU"/>
              <a:pPr>
                <a:defRPr/>
              </a:pPr>
              <a:t>‹#›</a:t>
            </a:fld>
            <a:endParaRPr lang="ru-RU"/>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Only" preserve="1">
  <p:cSld name="Объект">
    <p:spTree>
      <p:nvGrpSpPr>
        <p:cNvPr id="1" name=""/>
        <p:cNvGrpSpPr/>
        <p:nvPr/>
      </p:nvGrpSpPr>
      <p:grpSpPr>
        <a:xfrm>
          <a:off x="0" y="0"/>
          <a:ext cx="0" cy="0"/>
          <a:chOff x="0" y="0"/>
          <a:chExt cx="0" cy="0"/>
        </a:xfrm>
      </p:grpSpPr>
      <p:sp>
        <p:nvSpPr>
          <p:cNvPr id="2" name="Содержимое 1"/>
          <p:cNvSpPr>
            <a:spLocks noGrp="1"/>
          </p:cNvSpPr>
          <p:nvPr>
            <p:ph/>
          </p:nvPr>
        </p:nvSpPr>
        <p:spPr>
          <a:xfrm>
            <a:off x="609600" y="274639"/>
            <a:ext cx="10972800" cy="58515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ru-RU"/>
          </a:p>
        </p:txBody>
      </p:sp>
      <p:sp>
        <p:nvSpPr>
          <p:cNvPr id="4" name="Rectangle 5"/>
          <p:cNvSpPr>
            <a:spLocks noGrp="1" noChangeArrowheads="1"/>
          </p:cNvSpPr>
          <p:nvPr>
            <p:ph type="ftr" sz="quarter" idx="11"/>
          </p:nvPr>
        </p:nvSpPr>
        <p:spPr>
          <a:ln/>
        </p:spPr>
        <p:txBody>
          <a:bodyPr/>
          <a:lstStyle>
            <a:lvl1pPr>
              <a:defRPr/>
            </a:lvl1pPr>
          </a:lstStyle>
          <a:p>
            <a:pPr>
              <a:defRPr/>
            </a:pPr>
            <a:endParaRPr lang="ru-RU"/>
          </a:p>
        </p:txBody>
      </p:sp>
      <p:sp>
        <p:nvSpPr>
          <p:cNvPr id="5" name="Rectangle 6"/>
          <p:cNvSpPr>
            <a:spLocks noGrp="1" noChangeArrowheads="1"/>
          </p:cNvSpPr>
          <p:nvPr>
            <p:ph type="sldNum" sz="quarter" idx="12"/>
          </p:nvPr>
        </p:nvSpPr>
        <p:spPr>
          <a:ln/>
        </p:spPr>
        <p:txBody>
          <a:bodyPr/>
          <a:lstStyle>
            <a:lvl1pPr>
              <a:defRPr/>
            </a:lvl1pPr>
          </a:lstStyle>
          <a:p>
            <a:pPr>
              <a:defRPr/>
            </a:pPr>
            <a:fld id="{B72D896F-C5F2-4B5D-A5DF-6B88360079CA}"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9C26F588-9AA1-467F-A71E-D636863924D7}"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63084" y="4406901"/>
            <a:ext cx="103632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618A95A8-E0DB-4174-A246-FF631E37FA21}"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AAC6C3B1-221B-4F6E-A837-C69B0ED45ED9}"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endParaRPr lang="ru-RU"/>
          </a:p>
        </p:txBody>
      </p:sp>
      <p:sp>
        <p:nvSpPr>
          <p:cNvPr id="8" name="Rectangle 5"/>
          <p:cNvSpPr>
            <a:spLocks noGrp="1" noChangeArrowheads="1"/>
          </p:cNvSpPr>
          <p:nvPr>
            <p:ph type="ftr" sz="quarter" idx="11"/>
          </p:nvPr>
        </p:nvSpPr>
        <p:spPr>
          <a:ln/>
        </p:spPr>
        <p:txBody>
          <a:bodyPr/>
          <a:lstStyle>
            <a:lvl1pPr>
              <a:defRPr/>
            </a:lvl1pPr>
          </a:lstStyle>
          <a:p>
            <a:pPr>
              <a:defRPr/>
            </a:pPr>
            <a:endParaRPr lang="ru-RU"/>
          </a:p>
        </p:txBody>
      </p:sp>
      <p:sp>
        <p:nvSpPr>
          <p:cNvPr id="9" name="Rectangle 6"/>
          <p:cNvSpPr>
            <a:spLocks noGrp="1" noChangeArrowheads="1"/>
          </p:cNvSpPr>
          <p:nvPr>
            <p:ph type="sldNum" sz="quarter" idx="12"/>
          </p:nvPr>
        </p:nvSpPr>
        <p:spPr>
          <a:ln/>
        </p:spPr>
        <p:txBody>
          <a:bodyPr/>
          <a:lstStyle>
            <a:lvl1pPr>
              <a:defRPr/>
            </a:lvl1pPr>
          </a:lstStyle>
          <a:p>
            <a:pPr>
              <a:defRPr/>
            </a:pPr>
            <a:fld id="{4A4485CE-A014-4935-B23A-4AF8E5C8B79E}"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ru-RU"/>
          </a:p>
        </p:txBody>
      </p:sp>
      <p:sp>
        <p:nvSpPr>
          <p:cNvPr id="4" name="Rectangle 5"/>
          <p:cNvSpPr>
            <a:spLocks noGrp="1" noChangeArrowheads="1"/>
          </p:cNvSpPr>
          <p:nvPr>
            <p:ph type="ftr" sz="quarter" idx="11"/>
          </p:nvPr>
        </p:nvSpPr>
        <p:spPr>
          <a:ln/>
        </p:spPr>
        <p:txBody>
          <a:bodyPr/>
          <a:lstStyle>
            <a:lvl1pPr>
              <a:defRPr/>
            </a:lvl1pPr>
          </a:lstStyle>
          <a:p>
            <a:pPr>
              <a:defRPr/>
            </a:pPr>
            <a:endParaRPr lang="ru-RU"/>
          </a:p>
        </p:txBody>
      </p:sp>
      <p:sp>
        <p:nvSpPr>
          <p:cNvPr id="5" name="Rectangle 6"/>
          <p:cNvSpPr>
            <a:spLocks noGrp="1" noChangeArrowheads="1"/>
          </p:cNvSpPr>
          <p:nvPr>
            <p:ph type="sldNum" sz="quarter" idx="12"/>
          </p:nvPr>
        </p:nvSpPr>
        <p:spPr>
          <a:ln/>
        </p:spPr>
        <p:txBody>
          <a:bodyPr/>
          <a:lstStyle>
            <a:lvl1pPr>
              <a:defRPr/>
            </a:lvl1pPr>
          </a:lstStyle>
          <a:p>
            <a:pPr>
              <a:defRPr/>
            </a:pPr>
            <a:fld id="{1B69C369-C499-4416-9E1B-C7896A851022}"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ru-RU"/>
          </a:p>
        </p:txBody>
      </p:sp>
      <p:sp>
        <p:nvSpPr>
          <p:cNvPr id="3" name="Rectangle 5"/>
          <p:cNvSpPr>
            <a:spLocks noGrp="1" noChangeArrowheads="1"/>
          </p:cNvSpPr>
          <p:nvPr>
            <p:ph type="ftr" sz="quarter" idx="11"/>
          </p:nvPr>
        </p:nvSpPr>
        <p:spPr>
          <a:ln/>
        </p:spPr>
        <p:txBody>
          <a:bodyPr/>
          <a:lstStyle>
            <a:lvl1pPr>
              <a:defRPr/>
            </a:lvl1pPr>
          </a:lstStyle>
          <a:p>
            <a:pPr>
              <a:defRPr/>
            </a:pPr>
            <a:endParaRPr lang="ru-RU"/>
          </a:p>
        </p:txBody>
      </p:sp>
      <p:sp>
        <p:nvSpPr>
          <p:cNvPr id="4" name="Rectangle 6"/>
          <p:cNvSpPr>
            <a:spLocks noGrp="1" noChangeArrowheads="1"/>
          </p:cNvSpPr>
          <p:nvPr>
            <p:ph type="sldNum" sz="quarter" idx="12"/>
          </p:nvPr>
        </p:nvSpPr>
        <p:spPr>
          <a:ln/>
        </p:spPr>
        <p:txBody>
          <a:bodyPr/>
          <a:lstStyle>
            <a:lvl1pPr>
              <a:defRPr/>
            </a:lvl1pPr>
          </a:lstStyle>
          <a:p>
            <a:pPr>
              <a:defRPr/>
            </a:pPr>
            <a:fld id="{0958090B-126A-4E2E-9318-BFB23FB1D14B}"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1" y="273050"/>
            <a:ext cx="4011084"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8FBB1298-FF55-4846-8353-693B8105FF43}"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89717" y="4800600"/>
            <a:ext cx="73152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7DBEE7F9-4BA5-4157-9612-CF9031479C6F}"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Rectangle 3"/>
          <p:cNvSpPr>
            <a:spLocks noGrp="1" noChangeArrowheads="1"/>
          </p:cNvSpPr>
          <p:nvPr>
            <p:ph type="body" idx="1"/>
          </p:nvPr>
        </p:nvSpPr>
        <p:spPr bwMode="auto">
          <a:xfrm>
            <a:off x="609600" y="1600200"/>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effectLst/>
                <a:latin typeface="Arial" charset="0"/>
              </a:defRPr>
            </a:lvl1pPr>
          </a:lstStyle>
          <a:p>
            <a:pPr>
              <a:defRPr/>
            </a:pPr>
            <a:endParaRPr lang="ru-RU"/>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effectLst/>
                <a:latin typeface="Arial" charset="0"/>
              </a:defRPr>
            </a:lvl1pPr>
          </a:lstStyle>
          <a:p>
            <a:pPr>
              <a:defRPr/>
            </a:pPr>
            <a:endParaRPr lang="ru-RU"/>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vl1pPr>
          </a:lstStyle>
          <a:p>
            <a:pPr>
              <a:defRPr/>
            </a:pPr>
            <a:fld id="{81CD6412-EB87-477B-9A6A-7A5CB3189B60}"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idx="4294967295"/>
          </p:nvPr>
        </p:nvSpPr>
        <p:spPr>
          <a:xfrm>
            <a:off x="407988" y="0"/>
            <a:ext cx="11664950" cy="2143125"/>
          </a:xfrm>
        </p:spPr>
        <p:txBody>
          <a:bodyPr/>
          <a:lstStyle/>
          <a:p>
            <a:pPr eaLnBrk="1" hangingPunct="1"/>
            <a:r>
              <a:rPr lang="ru-RU" sz="3600" b="1" dirty="0" smtClean="0">
                <a:solidFill>
                  <a:srgbClr val="CC3300"/>
                </a:solidFill>
              </a:rPr>
              <a:t>Лабораторная работа №6</a:t>
            </a:r>
            <a:br>
              <a:rPr lang="ru-RU" sz="3600" b="1" dirty="0" smtClean="0">
                <a:solidFill>
                  <a:srgbClr val="CC3300"/>
                </a:solidFill>
              </a:rPr>
            </a:br>
            <a:r>
              <a:rPr lang="ru-RU" sz="3600" b="1" dirty="0" smtClean="0">
                <a:solidFill>
                  <a:srgbClr val="CC3300"/>
                </a:solidFill>
              </a:rPr>
              <a:t>Разработка диаграммы классов.</a:t>
            </a:r>
          </a:p>
        </p:txBody>
      </p:sp>
      <p:sp>
        <p:nvSpPr>
          <p:cNvPr id="2051" name="Rectangle 3"/>
          <p:cNvSpPr>
            <a:spLocks noGrp="1" noChangeArrowheads="1"/>
          </p:cNvSpPr>
          <p:nvPr>
            <p:ph type="subTitle" idx="4294967295"/>
          </p:nvPr>
        </p:nvSpPr>
        <p:spPr>
          <a:xfrm>
            <a:off x="0" y="2071688"/>
            <a:ext cx="11999913" cy="1800225"/>
          </a:xfrm>
          <a:noFill/>
        </p:spPr>
        <p:txBody>
          <a:bodyPr/>
          <a:lstStyle/>
          <a:p>
            <a:pPr marL="609600" indent="-609600" algn="ctr">
              <a:buFontTx/>
              <a:buNone/>
            </a:pPr>
            <a:r>
              <a:rPr lang="ru-RU" sz="2400" b="1" dirty="0" smtClean="0">
                <a:solidFill>
                  <a:srgbClr val="FF00FF"/>
                </a:solidFill>
              </a:rPr>
              <a:t>Учебные цели:</a:t>
            </a:r>
          </a:p>
          <a:p>
            <a:pPr marL="609600" indent="-609600">
              <a:buFontTx/>
              <a:buNone/>
            </a:pPr>
            <a:r>
              <a:rPr lang="ru-RU" sz="2400" b="1" dirty="0" smtClean="0">
                <a:solidFill>
                  <a:srgbClr val="FF00FF"/>
                </a:solidFill>
              </a:rPr>
              <a:t>1. Сформировать первичные навыки разработки объектно-ориентированных программных систем.</a:t>
            </a:r>
          </a:p>
          <a:p>
            <a:pPr marL="609600" indent="-609600">
              <a:buFontTx/>
              <a:buNone/>
            </a:pPr>
            <a:r>
              <a:rPr lang="ru-RU" sz="2400" b="1" dirty="0" smtClean="0">
                <a:solidFill>
                  <a:srgbClr val="FF00FF"/>
                </a:solidFill>
              </a:rPr>
              <a:t>2. Закрепить навыки работы с программным средством </a:t>
            </a:r>
            <a:r>
              <a:rPr lang="en-US" sz="2400" b="1" dirty="0" smtClean="0">
                <a:solidFill>
                  <a:srgbClr val="FF00FF"/>
                </a:solidFill>
              </a:rPr>
              <a:t>Rational rose</a:t>
            </a:r>
            <a:r>
              <a:rPr lang="ru-RU" sz="2400" b="1" dirty="0" smtClean="0">
                <a:solidFill>
                  <a:srgbClr val="FF00FF"/>
                </a:solidFill>
              </a:rPr>
              <a:t>.</a:t>
            </a:r>
          </a:p>
        </p:txBody>
      </p:sp>
      <p:sp>
        <p:nvSpPr>
          <p:cNvPr id="2052" name="Rectangle 3"/>
          <p:cNvSpPr>
            <a:spLocks noChangeArrowheads="1"/>
          </p:cNvSpPr>
          <p:nvPr/>
        </p:nvSpPr>
        <p:spPr bwMode="auto">
          <a:xfrm>
            <a:off x="0" y="3929062"/>
            <a:ext cx="11999913" cy="2928938"/>
          </a:xfrm>
          <a:prstGeom prst="rect">
            <a:avLst/>
          </a:prstGeom>
          <a:noFill/>
          <a:ln w="9525">
            <a:noFill/>
            <a:miter lim="800000"/>
            <a:headEnd/>
            <a:tailEnd/>
          </a:ln>
        </p:spPr>
        <p:txBody>
          <a:bodyPr/>
          <a:lstStyle/>
          <a:p>
            <a:pPr marL="609600" indent="-609600" algn="ctr">
              <a:lnSpc>
                <a:spcPct val="80000"/>
              </a:lnSpc>
              <a:spcBef>
                <a:spcPct val="20000"/>
              </a:spcBef>
            </a:pPr>
            <a:endParaRPr lang="ru-RU" sz="2000" b="1" dirty="0">
              <a:solidFill>
                <a:srgbClr val="FF00FF"/>
              </a:solidFill>
            </a:endParaRPr>
          </a:p>
          <a:p>
            <a:pPr marL="609600" indent="-609600" algn="ctr">
              <a:lnSpc>
                <a:spcPct val="80000"/>
              </a:lnSpc>
              <a:spcBef>
                <a:spcPct val="20000"/>
              </a:spcBef>
            </a:pPr>
            <a:r>
              <a:rPr lang="ru-RU" sz="2800" b="1" dirty="0">
                <a:solidFill>
                  <a:srgbClr val="FF00FF"/>
                </a:solidFill>
              </a:rPr>
              <a:t>Учебные вопросы:</a:t>
            </a:r>
          </a:p>
          <a:p>
            <a:pPr marL="609600" indent="-609600" algn="ctr">
              <a:lnSpc>
                <a:spcPct val="80000"/>
              </a:lnSpc>
              <a:spcBef>
                <a:spcPct val="20000"/>
              </a:spcBef>
            </a:pPr>
            <a:endParaRPr lang="ru-RU" sz="2800" b="1" dirty="0">
              <a:solidFill>
                <a:srgbClr val="FF00FF"/>
              </a:solidFill>
            </a:endParaRPr>
          </a:p>
          <a:p>
            <a:pPr marL="609600" indent="-609600">
              <a:lnSpc>
                <a:spcPct val="80000"/>
              </a:lnSpc>
              <a:spcBef>
                <a:spcPct val="20000"/>
              </a:spcBef>
            </a:pPr>
            <a:r>
              <a:rPr lang="ru-RU" sz="2800" b="1" dirty="0">
                <a:solidFill>
                  <a:srgbClr val="FF00FF"/>
                </a:solidFill>
              </a:rPr>
              <a:t>1. </a:t>
            </a:r>
            <a:r>
              <a:rPr lang="ru-RU" sz="2800" b="1" dirty="0" smtClean="0">
                <a:solidFill>
                  <a:srgbClr val="FF00FF"/>
                </a:solidFill>
              </a:rPr>
              <a:t>Разработка </a:t>
            </a:r>
            <a:r>
              <a:rPr lang="ru-RU" sz="2800" b="1" dirty="0">
                <a:solidFill>
                  <a:srgbClr val="FF00FF"/>
                </a:solidFill>
              </a:rPr>
              <a:t>диаграммы классов.</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ChangeArrowheads="1"/>
          </p:cNvSpPr>
          <p:nvPr/>
        </p:nvSpPr>
        <p:spPr bwMode="auto">
          <a:xfrm>
            <a:off x="479425" y="1268413"/>
            <a:ext cx="11449050" cy="5473700"/>
          </a:xfrm>
          <a:prstGeom prst="rect">
            <a:avLst/>
          </a:prstGeom>
          <a:solidFill>
            <a:schemeClr val="accent1"/>
          </a:solidFill>
          <a:ln w="9525">
            <a:solidFill>
              <a:schemeClr val="tx1"/>
            </a:solidFill>
            <a:miter lim="800000"/>
            <a:headEnd/>
            <a:tailEnd/>
          </a:ln>
        </p:spPr>
        <p:txBody>
          <a:bodyPr anchor="ctr"/>
          <a:lstStyle/>
          <a:p>
            <a:pPr algn="just"/>
            <a:r>
              <a:rPr lang="ru-RU" sz="2800" b="1" dirty="0"/>
              <a:t>Отчет по лабораторной работе должен состоять из:</a:t>
            </a:r>
          </a:p>
          <a:p>
            <a:pPr algn="just"/>
            <a:r>
              <a:rPr lang="ru-RU" sz="2800" b="1" dirty="0"/>
              <a:t>1.	Постановки задачи.</a:t>
            </a:r>
          </a:p>
          <a:p>
            <a:pPr algn="just"/>
            <a:r>
              <a:rPr lang="ru-RU" sz="2800" b="1" dirty="0"/>
              <a:t>2.	Диаграмма </a:t>
            </a:r>
            <a:r>
              <a:rPr lang="ru-RU" sz="2800" b="1" dirty="0" smtClean="0"/>
              <a:t>классов.</a:t>
            </a:r>
            <a:endParaRPr lang="ru-RU" sz="2800" b="1" dirty="0"/>
          </a:p>
          <a:p>
            <a:pPr algn="just"/>
            <a:endParaRPr lang="ru-RU" sz="2800" b="1" dirty="0"/>
          </a:p>
          <a:p>
            <a:pPr algn="just"/>
            <a:r>
              <a:rPr lang="ru-RU" sz="2800" b="1" dirty="0"/>
              <a:t>Защита отчета по лабораторной работе заключается в предъявлении преподавателю полученных результатов (на экране монитора), демонстрации полученных навыков и ответах на вопросы преподавателя.</a:t>
            </a:r>
          </a:p>
          <a:p>
            <a:pPr algn="just"/>
            <a:endParaRPr lang="en-US" sz="2800" b="1" dirty="0"/>
          </a:p>
        </p:txBody>
      </p:sp>
      <p:sp>
        <p:nvSpPr>
          <p:cNvPr id="24579" name="Rectangle 6"/>
          <p:cNvSpPr>
            <a:spLocks noChangeArrowheads="1"/>
          </p:cNvSpPr>
          <p:nvPr/>
        </p:nvSpPr>
        <p:spPr bwMode="auto">
          <a:xfrm>
            <a:off x="479425" y="188913"/>
            <a:ext cx="11449050" cy="1008062"/>
          </a:xfrm>
          <a:prstGeom prst="rect">
            <a:avLst/>
          </a:prstGeom>
          <a:solidFill>
            <a:srgbClr val="FFFF00"/>
          </a:solidFill>
          <a:ln w="9525">
            <a:solidFill>
              <a:schemeClr val="tx1"/>
            </a:solidFill>
            <a:miter lim="800000"/>
            <a:headEnd/>
            <a:tailEnd/>
          </a:ln>
        </p:spPr>
        <p:txBody>
          <a:bodyPr wrap="none" anchor="ctr"/>
          <a:lstStyle/>
          <a:p>
            <a:pPr algn="ctr"/>
            <a:r>
              <a:rPr lang="ru-RU" sz="3600" b="1"/>
              <a:t>Защита отчета по лабораторной работе</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4"/>
          <p:cNvSpPr txBox="1">
            <a:spLocks noChangeArrowheads="1"/>
          </p:cNvSpPr>
          <p:nvPr/>
        </p:nvSpPr>
        <p:spPr bwMode="auto">
          <a:xfrm>
            <a:off x="0" y="0"/>
            <a:ext cx="12192000" cy="2339102"/>
          </a:xfrm>
          <a:prstGeom prst="rect">
            <a:avLst/>
          </a:prstGeom>
          <a:noFill/>
          <a:ln w="9525">
            <a:noFill/>
            <a:miter lim="800000"/>
            <a:headEnd/>
            <a:tailEnd/>
          </a:ln>
        </p:spPr>
        <p:txBody>
          <a:bodyPr>
            <a:spAutoFit/>
          </a:bodyPr>
          <a:lstStyle/>
          <a:p>
            <a:pPr marL="457200" indent="-457200" algn="ctr">
              <a:buAutoNum type="arabicPeriod"/>
            </a:pPr>
            <a:r>
              <a:rPr lang="ru-RU" sz="2400" b="1" dirty="0" smtClean="0">
                <a:solidFill>
                  <a:srgbClr val="CC3300"/>
                </a:solidFill>
                <a:latin typeface="+mn-lt"/>
              </a:rPr>
              <a:t>Разработка </a:t>
            </a:r>
            <a:r>
              <a:rPr lang="ru-RU" sz="2400" b="1" dirty="0">
                <a:solidFill>
                  <a:srgbClr val="CC3300"/>
                </a:solidFill>
                <a:latin typeface="+mn-lt"/>
              </a:rPr>
              <a:t>диаграммы классов</a:t>
            </a:r>
            <a:endParaRPr lang="en-US" sz="2400" b="1" dirty="0">
              <a:solidFill>
                <a:srgbClr val="CC3300"/>
              </a:solidFill>
              <a:latin typeface="+mn-lt"/>
            </a:endParaRPr>
          </a:p>
          <a:p>
            <a:pPr marL="457200" indent="-457200" algn="just"/>
            <a:r>
              <a:rPr lang="ru-RU" sz="2000" b="1" dirty="0" smtClean="0"/>
              <a:t>Диаграмма </a:t>
            </a:r>
            <a:r>
              <a:rPr lang="ru-RU" sz="2000" b="1" dirty="0"/>
              <a:t>классов </a:t>
            </a:r>
            <a:r>
              <a:rPr lang="ru-RU" sz="2000" b="1" dirty="0" smtClean="0"/>
              <a:t>(ДК) показывает классы и их отношения.</a:t>
            </a:r>
          </a:p>
          <a:p>
            <a:pPr marL="457200" indent="-457200" algn="just"/>
            <a:r>
              <a:rPr lang="ru-RU" b="1" dirty="0" smtClean="0"/>
              <a:t>На стадии анализа ДК используется, чтобы выделить общие роли и обязанности сущностей (ЭК).</a:t>
            </a:r>
          </a:p>
          <a:p>
            <a:pPr marL="457200" indent="-457200" algn="just"/>
            <a:r>
              <a:rPr lang="ru-RU" b="1" dirty="0" smtClean="0"/>
              <a:t>На стадии проектирования ДК используются чтобы передать структуру классов.</a:t>
            </a:r>
          </a:p>
          <a:p>
            <a:pPr marL="457200" indent="-457200" algn="just"/>
            <a:r>
              <a:rPr lang="ru-RU" b="1" dirty="0" smtClean="0"/>
              <a:t> </a:t>
            </a:r>
          </a:p>
          <a:p>
            <a:pPr algn="ctr"/>
            <a:endParaRPr lang="ru-RU" sz="2400" b="1" dirty="0" smtClean="0"/>
          </a:p>
          <a:p>
            <a:pPr algn="ctr"/>
            <a:r>
              <a:rPr lang="ru-RU" sz="2400" b="1" dirty="0" smtClean="0"/>
              <a:t> </a:t>
            </a:r>
            <a:endParaRPr lang="ru-RU" sz="2400" b="1" dirty="0">
              <a:solidFill>
                <a:srgbClr val="CC3300"/>
              </a:solidFill>
              <a:latin typeface="Times New Roman" pitchFamily="18" charset="0"/>
            </a:endParaRPr>
          </a:p>
        </p:txBody>
      </p:sp>
      <p:grpSp>
        <p:nvGrpSpPr>
          <p:cNvPr id="14339" name="Group 85"/>
          <p:cNvGrpSpPr>
            <a:grpSpLocks/>
          </p:cNvGrpSpPr>
          <p:nvPr/>
        </p:nvGrpSpPr>
        <p:grpSpPr bwMode="auto">
          <a:xfrm>
            <a:off x="695400" y="3141415"/>
            <a:ext cx="11017224" cy="3435351"/>
            <a:chOff x="303" y="1979"/>
            <a:chExt cx="2994" cy="2164"/>
          </a:xfrm>
        </p:grpSpPr>
        <p:sp>
          <p:nvSpPr>
            <p:cNvPr id="14351" name="Line 41"/>
            <p:cNvSpPr>
              <a:spLocks noChangeShapeType="1"/>
            </p:cNvSpPr>
            <p:nvPr/>
          </p:nvSpPr>
          <p:spPr bwMode="auto">
            <a:xfrm flipV="1">
              <a:off x="1481" y="3756"/>
              <a:ext cx="1" cy="96"/>
            </a:xfrm>
            <a:prstGeom prst="line">
              <a:avLst/>
            </a:prstGeom>
            <a:noFill/>
            <a:ln w="9525">
              <a:solidFill>
                <a:srgbClr val="000000"/>
              </a:solidFill>
              <a:round/>
              <a:headEnd/>
              <a:tailEnd/>
            </a:ln>
          </p:spPr>
          <p:txBody>
            <a:bodyPr/>
            <a:lstStyle/>
            <a:p>
              <a:endParaRPr lang="ru-RU"/>
            </a:p>
          </p:txBody>
        </p:sp>
        <p:sp>
          <p:nvSpPr>
            <p:cNvPr id="14352" name="Line 42"/>
            <p:cNvSpPr>
              <a:spLocks noChangeShapeType="1"/>
            </p:cNvSpPr>
            <p:nvPr/>
          </p:nvSpPr>
          <p:spPr bwMode="auto">
            <a:xfrm>
              <a:off x="1481" y="3756"/>
              <a:ext cx="1360" cy="1"/>
            </a:xfrm>
            <a:prstGeom prst="line">
              <a:avLst/>
            </a:prstGeom>
            <a:noFill/>
            <a:ln w="9525">
              <a:solidFill>
                <a:srgbClr val="000000"/>
              </a:solidFill>
              <a:round/>
              <a:headEnd/>
              <a:tailEnd/>
            </a:ln>
          </p:spPr>
          <p:txBody>
            <a:bodyPr/>
            <a:lstStyle/>
            <a:p>
              <a:endParaRPr lang="ru-RU"/>
            </a:p>
          </p:txBody>
        </p:sp>
        <p:sp>
          <p:nvSpPr>
            <p:cNvPr id="14353" name="Line 43"/>
            <p:cNvSpPr>
              <a:spLocks noChangeShapeType="1"/>
            </p:cNvSpPr>
            <p:nvPr/>
          </p:nvSpPr>
          <p:spPr bwMode="auto">
            <a:xfrm>
              <a:off x="2841" y="3756"/>
              <a:ext cx="1" cy="96"/>
            </a:xfrm>
            <a:prstGeom prst="line">
              <a:avLst/>
            </a:prstGeom>
            <a:noFill/>
            <a:ln w="9525">
              <a:solidFill>
                <a:srgbClr val="000000"/>
              </a:solidFill>
              <a:round/>
              <a:headEnd/>
              <a:tailEnd/>
            </a:ln>
          </p:spPr>
          <p:txBody>
            <a:bodyPr/>
            <a:lstStyle/>
            <a:p>
              <a:endParaRPr lang="ru-RU"/>
            </a:p>
          </p:txBody>
        </p:sp>
        <p:sp>
          <p:nvSpPr>
            <p:cNvPr id="14354" name="Line 44"/>
            <p:cNvSpPr>
              <a:spLocks noChangeShapeType="1"/>
            </p:cNvSpPr>
            <p:nvPr/>
          </p:nvSpPr>
          <p:spPr bwMode="auto">
            <a:xfrm flipV="1">
              <a:off x="2206" y="3465"/>
              <a:ext cx="1" cy="291"/>
            </a:xfrm>
            <a:prstGeom prst="line">
              <a:avLst/>
            </a:prstGeom>
            <a:noFill/>
            <a:ln w="9525">
              <a:solidFill>
                <a:srgbClr val="000000"/>
              </a:solidFill>
              <a:round/>
              <a:headEnd/>
              <a:tailEnd/>
            </a:ln>
          </p:spPr>
          <p:txBody>
            <a:bodyPr/>
            <a:lstStyle/>
            <a:p>
              <a:endParaRPr lang="ru-RU"/>
            </a:p>
          </p:txBody>
        </p:sp>
        <p:sp>
          <p:nvSpPr>
            <p:cNvPr id="14355" name="AutoShape 45"/>
            <p:cNvSpPr>
              <a:spLocks noChangeArrowheads="1"/>
            </p:cNvSpPr>
            <p:nvPr/>
          </p:nvSpPr>
          <p:spPr bwMode="auto">
            <a:xfrm>
              <a:off x="2159" y="3457"/>
              <a:ext cx="90" cy="97"/>
            </a:xfrm>
            <a:prstGeom prst="triangle">
              <a:avLst>
                <a:gd name="adj" fmla="val 50000"/>
              </a:avLst>
            </a:prstGeom>
            <a:solidFill>
              <a:srgbClr val="FFFFFF"/>
            </a:solidFill>
            <a:ln w="9525">
              <a:solidFill>
                <a:srgbClr val="000000"/>
              </a:solidFill>
              <a:miter lim="800000"/>
              <a:headEnd/>
              <a:tailEnd/>
            </a:ln>
          </p:spPr>
          <p:txBody>
            <a:bodyPr/>
            <a:lstStyle/>
            <a:p>
              <a:endParaRPr lang="ru-RU"/>
            </a:p>
          </p:txBody>
        </p:sp>
        <p:sp>
          <p:nvSpPr>
            <p:cNvPr id="14356" name="Rectangle 47"/>
            <p:cNvSpPr>
              <a:spLocks noChangeArrowheads="1"/>
            </p:cNvSpPr>
            <p:nvPr/>
          </p:nvSpPr>
          <p:spPr bwMode="auto">
            <a:xfrm>
              <a:off x="1753" y="3174"/>
              <a:ext cx="907" cy="291"/>
            </a:xfrm>
            <a:prstGeom prst="rect">
              <a:avLst/>
            </a:prstGeom>
            <a:solidFill>
              <a:srgbClr val="FFFFFF"/>
            </a:solidFill>
            <a:ln w="9525">
              <a:solidFill>
                <a:srgbClr val="000000"/>
              </a:solidFill>
              <a:miter lim="800000"/>
              <a:headEnd/>
              <a:tailEnd/>
            </a:ln>
          </p:spPr>
          <p:txBody>
            <a:bodyPr/>
            <a:lstStyle/>
            <a:p>
              <a:pPr algn="ctr"/>
              <a:r>
                <a:rPr lang="ru-RU" b="1" dirty="0">
                  <a:latin typeface="Times New Roman" pitchFamily="18" charset="0"/>
                </a:rPr>
                <a:t>Исполнитель</a:t>
              </a:r>
              <a:endParaRPr lang="ru-RU" b="1" dirty="0"/>
            </a:p>
          </p:txBody>
        </p:sp>
        <p:sp>
          <p:nvSpPr>
            <p:cNvPr id="14357" name="Line 48"/>
            <p:cNvSpPr>
              <a:spLocks noChangeShapeType="1"/>
            </p:cNvSpPr>
            <p:nvPr/>
          </p:nvSpPr>
          <p:spPr bwMode="auto">
            <a:xfrm>
              <a:off x="1753" y="3368"/>
              <a:ext cx="907" cy="0"/>
            </a:xfrm>
            <a:prstGeom prst="line">
              <a:avLst/>
            </a:prstGeom>
            <a:noFill/>
            <a:ln w="9525">
              <a:solidFill>
                <a:srgbClr val="000000"/>
              </a:solidFill>
              <a:round/>
              <a:headEnd/>
              <a:tailEnd/>
            </a:ln>
          </p:spPr>
          <p:txBody>
            <a:bodyPr/>
            <a:lstStyle/>
            <a:p>
              <a:endParaRPr lang="ru-RU"/>
            </a:p>
          </p:txBody>
        </p:sp>
        <p:sp>
          <p:nvSpPr>
            <p:cNvPr id="14358" name="Line 49"/>
            <p:cNvSpPr>
              <a:spLocks noChangeShapeType="1"/>
            </p:cNvSpPr>
            <p:nvPr/>
          </p:nvSpPr>
          <p:spPr bwMode="auto">
            <a:xfrm>
              <a:off x="1750" y="3414"/>
              <a:ext cx="907" cy="0"/>
            </a:xfrm>
            <a:prstGeom prst="line">
              <a:avLst/>
            </a:prstGeom>
            <a:noFill/>
            <a:ln w="9525">
              <a:solidFill>
                <a:srgbClr val="000000"/>
              </a:solidFill>
              <a:round/>
              <a:headEnd/>
              <a:tailEnd/>
            </a:ln>
          </p:spPr>
          <p:txBody>
            <a:bodyPr/>
            <a:lstStyle/>
            <a:p>
              <a:endParaRPr lang="ru-RU"/>
            </a:p>
          </p:txBody>
        </p:sp>
        <p:sp>
          <p:nvSpPr>
            <p:cNvPr id="14359" name="Rectangle 51"/>
            <p:cNvSpPr>
              <a:spLocks noChangeArrowheads="1"/>
            </p:cNvSpPr>
            <p:nvPr/>
          </p:nvSpPr>
          <p:spPr bwMode="auto">
            <a:xfrm>
              <a:off x="1031" y="3852"/>
              <a:ext cx="995" cy="291"/>
            </a:xfrm>
            <a:prstGeom prst="rect">
              <a:avLst/>
            </a:prstGeom>
            <a:solidFill>
              <a:srgbClr val="FFFFFF"/>
            </a:solidFill>
            <a:ln w="9525">
              <a:solidFill>
                <a:srgbClr val="000000"/>
              </a:solidFill>
              <a:miter lim="800000"/>
              <a:headEnd/>
              <a:tailEnd/>
            </a:ln>
          </p:spPr>
          <p:txBody>
            <a:bodyPr/>
            <a:lstStyle/>
            <a:p>
              <a:pPr algn="ctr"/>
              <a:r>
                <a:rPr lang="ru-RU" sz="1400" b="1" dirty="0">
                  <a:latin typeface="Times New Roman" pitchFamily="18" charset="0"/>
                </a:rPr>
                <a:t>Команда проекта</a:t>
              </a:r>
              <a:endParaRPr lang="ru-RU" sz="1400" b="1" dirty="0"/>
            </a:p>
          </p:txBody>
        </p:sp>
        <p:sp>
          <p:nvSpPr>
            <p:cNvPr id="14360" name="Line 52"/>
            <p:cNvSpPr>
              <a:spLocks noChangeShapeType="1"/>
            </p:cNvSpPr>
            <p:nvPr/>
          </p:nvSpPr>
          <p:spPr bwMode="auto">
            <a:xfrm>
              <a:off x="1031" y="4046"/>
              <a:ext cx="998" cy="6"/>
            </a:xfrm>
            <a:prstGeom prst="line">
              <a:avLst/>
            </a:prstGeom>
            <a:noFill/>
            <a:ln w="9525">
              <a:solidFill>
                <a:srgbClr val="000000"/>
              </a:solidFill>
              <a:round/>
              <a:headEnd/>
              <a:tailEnd/>
            </a:ln>
          </p:spPr>
          <p:txBody>
            <a:bodyPr/>
            <a:lstStyle/>
            <a:p>
              <a:endParaRPr lang="ru-RU"/>
            </a:p>
          </p:txBody>
        </p:sp>
        <p:sp>
          <p:nvSpPr>
            <p:cNvPr id="14361" name="Line 53"/>
            <p:cNvSpPr>
              <a:spLocks noChangeShapeType="1"/>
            </p:cNvSpPr>
            <p:nvPr/>
          </p:nvSpPr>
          <p:spPr bwMode="auto">
            <a:xfrm>
              <a:off x="1028" y="4092"/>
              <a:ext cx="1001" cy="0"/>
            </a:xfrm>
            <a:prstGeom prst="line">
              <a:avLst/>
            </a:prstGeom>
            <a:noFill/>
            <a:ln w="9525">
              <a:solidFill>
                <a:srgbClr val="000000"/>
              </a:solidFill>
              <a:round/>
              <a:headEnd/>
              <a:tailEnd/>
            </a:ln>
          </p:spPr>
          <p:txBody>
            <a:bodyPr/>
            <a:lstStyle/>
            <a:p>
              <a:endParaRPr lang="ru-RU"/>
            </a:p>
          </p:txBody>
        </p:sp>
        <p:sp>
          <p:nvSpPr>
            <p:cNvPr id="14362" name="Rectangle 55"/>
            <p:cNvSpPr>
              <a:spLocks noChangeArrowheads="1"/>
            </p:cNvSpPr>
            <p:nvPr/>
          </p:nvSpPr>
          <p:spPr bwMode="auto">
            <a:xfrm>
              <a:off x="2391" y="3852"/>
              <a:ext cx="906" cy="291"/>
            </a:xfrm>
            <a:prstGeom prst="rect">
              <a:avLst/>
            </a:prstGeom>
            <a:solidFill>
              <a:srgbClr val="FFFFFF"/>
            </a:solidFill>
            <a:ln w="9525">
              <a:solidFill>
                <a:srgbClr val="000000"/>
              </a:solidFill>
              <a:miter lim="800000"/>
              <a:headEnd/>
              <a:tailEnd/>
            </a:ln>
          </p:spPr>
          <p:txBody>
            <a:bodyPr/>
            <a:lstStyle/>
            <a:p>
              <a:pPr algn="ctr"/>
              <a:r>
                <a:rPr lang="ru-RU" sz="1400" b="1" dirty="0">
                  <a:latin typeface="Times New Roman" pitchFamily="18" charset="0"/>
                </a:rPr>
                <a:t>Субподрядчик</a:t>
              </a:r>
              <a:endParaRPr lang="ru-RU" sz="1400" b="1" dirty="0"/>
            </a:p>
          </p:txBody>
        </p:sp>
        <p:sp>
          <p:nvSpPr>
            <p:cNvPr id="14363" name="Line 56"/>
            <p:cNvSpPr>
              <a:spLocks noChangeShapeType="1"/>
            </p:cNvSpPr>
            <p:nvPr/>
          </p:nvSpPr>
          <p:spPr bwMode="auto">
            <a:xfrm>
              <a:off x="2391" y="4046"/>
              <a:ext cx="906" cy="0"/>
            </a:xfrm>
            <a:prstGeom prst="line">
              <a:avLst/>
            </a:prstGeom>
            <a:noFill/>
            <a:ln w="9525">
              <a:solidFill>
                <a:srgbClr val="000000"/>
              </a:solidFill>
              <a:round/>
              <a:headEnd/>
              <a:tailEnd/>
            </a:ln>
          </p:spPr>
          <p:txBody>
            <a:bodyPr/>
            <a:lstStyle/>
            <a:p>
              <a:endParaRPr lang="ru-RU"/>
            </a:p>
          </p:txBody>
        </p:sp>
        <p:sp>
          <p:nvSpPr>
            <p:cNvPr id="14364" name="Line 57"/>
            <p:cNvSpPr>
              <a:spLocks noChangeShapeType="1"/>
            </p:cNvSpPr>
            <p:nvPr/>
          </p:nvSpPr>
          <p:spPr bwMode="auto">
            <a:xfrm>
              <a:off x="2388" y="4092"/>
              <a:ext cx="906" cy="0"/>
            </a:xfrm>
            <a:prstGeom prst="line">
              <a:avLst/>
            </a:prstGeom>
            <a:noFill/>
            <a:ln w="9525">
              <a:solidFill>
                <a:srgbClr val="000000"/>
              </a:solidFill>
              <a:round/>
              <a:headEnd/>
              <a:tailEnd/>
            </a:ln>
          </p:spPr>
          <p:txBody>
            <a:bodyPr/>
            <a:lstStyle/>
            <a:p>
              <a:endParaRPr lang="ru-RU"/>
            </a:p>
          </p:txBody>
        </p:sp>
        <p:sp>
          <p:nvSpPr>
            <p:cNvPr id="14365" name="Rectangle 59"/>
            <p:cNvSpPr>
              <a:spLocks noChangeArrowheads="1"/>
            </p:cNvSpPr>
            <p:nvPr/>
          </p:nvSpPr>
          <p:spPr bwMode="auto">
            <a:xfrm>
              <a:off x="303" y="3171"/>
              <a:ext cx="906" cy="577"/>
            </a:xfrm>
            <a:prstGeom prst="rect">
              <a:avLst/>
            </a:prstGeom>
            <a:solidFill>
              <a:srgbClr val="FFFFFF"/>
            </a:solidFill>
            <a:ln w="9525">
              <a:solidFill>
                <a:srgbClr val="000000"/>
              </a:solidFill>
              <a:miter lim="800000"/>
              <a:headEnd/>
              <a:tailEnd/>
            </a:ln>
          </p:spPr>
          <p:txBody>
            <a:bodyPr/>
            <a:lstStyle/>
            <a:p>
              <a:pPr algn="ctr"/>
              <a:r>
                <a:rPr lang="ru-RU" b="1" dirty="0">
                  <a:latin typeface="Times New Roman" pitchFamily="18" charset="0"/>
                </a:rPr>
                <a:t>Отчет</a:t>
              </a:r>
            </a:p>
            <a:p>
              <a:r>
                <a:rPr lang="ru-RU" sz="1200" b="1" dirty="0" smtClean="0">
                  <a:latin typeface="Times New Roman" pitchFamily="18" charset="0"/>
                </a:rPr>
                <a:t>Дата</a:t>
              </a:r>
              <a:r>
                <a:rPr lang="ru-RU" sz="1200" b="1" dirty="0">
                  <a:latin typeface="Times New Roman" pitchFamily="18" charset="0"/>
                </a:rPr>
                <a:t>: </a:t>
              </a:r>
              <a:r>
                <a:rPr lang="en-US" sz="1200" b="1" dirty="0">
                  <a:latin typeface="Times New Roman" pitchFamily="18" charset="0"/>
                </a:rPr>
                <a:t>date</a:t>
              </a:r>
            </a:p>
            <a:p>
              <a:r>
                <a:rPr lang="ru-RU" sz="1200" b="1" dirty="0">
                  <a:latin typeface="Times New Roman" pitchFamily="18" charset="0"/>
                </a:rPr>
                <a:t>Номер: </a:t>
              </a:r>
              <a:r>
                <a:rPr lang="en-US" sz="1200" b="1" dirty="0">
                  <a:latin typeface="Times New Roman" pitchFamily="18" charset="0"/>
                </a:rPr>
                <a:t>string</a:t>
              </a:r>
              <a:endParaRPr lang="ru-RU" sz="1200" b="1" dirty="0"/>
            </a:p>
          </p:txBody>
        </p:sp>
        <p:sp>
          <p:nvSpPr>
            <p:cNvPr id="14366" name="Line 60"/>
            <p:cNvSpPr>
              <a:spLocks noChangeShapeType="1"/>
            </p:cNvSpPr>
            <p:nvPr/>
          </p:nvSpPr>
          <p:spPr bwMode="auto">
            <a:xfrm>
              <a:off x="303" y="3365"/>
              <a:ext cx="906" cy="0"/>
            </a:xfrm>
            <a:prstGeom prst="line">
              <a:avLst/>
            </a:prstGeom>
            <a:noFill/>
            <a:ln w="9525">
              <a:solidFill>
                <a:srgbClr val="000000"/>
              </a:solidFill>
              <a:round/>
              <a:headEnd/>
              <a:tailEnd/>
            </a:ln>
          </p:spPr>
          <p:txBody>
            <a:bodyPr/>
            <a:lstStyle/>
            <a:p>
              <a:endParaRPr lang="ru-RU"/>
            </a:p>
          </p:txBody>
        </p:sp>
        <p:sp>
          <p:nvSpPr>
            <p:cNvPr id="14367" name="Line 61"/>
            <p:cNvSpPr>
              <a:spLocks noChangeShapeType="1"/>
            </p:cNvSpPr>
            <p:nvPr/>
          </p:nvSpPr>
          <p:spPr bwMode="auto">
            <a:xfrm>
              <a:off x="303" y="3612"/>
              <a:ext cx="906" cy="0"/>
            </a:xfrm>
            <a:prstGeom prst="line">
              <a:avLst/>
            </a:prstGeom>
            <a:noFill/>
            <a:ln w="9525">
              <a:solidFill>
                <a:srgbClr val="000000"/>
              </a:solidFill>
              <a:round/>
              <a:headEnd/>
              <a:tailEnd/>
            </a:ln>
          </p:spPr>
          <p:txBody>
            <a:bodyPr/>
            <a:lstStyle/>
            <a:p>
              <a:endParaRPr lang="ru-RU"/>
            </a:p>
          </p:txBody>
        </p:sp>
        <p:sp>
          <p:nvSpPr>
            <p:cNvPr id="14368" name="Rectangle 63"/>
            <p:cNvSpPr>
              <a:spLocks noChangeArrowheads="1"/>
            </p:cNvSpPr>
            <p:nvPr/>
          </p:nvSpPr>
          <p:spPr bwMode="auto">
            <a:xfrm>
              <a:off x="303" y="1979"/>
              <a:ext cx="906" cy="363"/>
            </a:xfrm>
            <a:prstGeom prst="rect">
              <a:avLst/>
            </a:prstGeom>
            <a:solidFill>
              <a:srgbClr val="FFFFFF"/>
            </a:solidFill>
            <a:ln w="9525">
              <a:solidFill>
                <a:srgbClr val="000000"/>
              </a:solidFill>
              <a:miter lim="800000"/>
              <a:headEnd/>
              <a:tailEnd/>
            </a:ln>
          </p:spPr>
          <p:txBody>
            <a:bodyPr/>
            <a:lstStyle/>
            <a:p>
              <a:pPr algn="ctr"/>
              <a:r>
                <a:rPr lang="ru-RU" b="1" dirty="0">
                  <a:latin typeface="Times New Roman" pitchFamily="18" charset="0"/>
                </a:rPr>
                <a:t>Менеджер</a:t>
              </a:r>
              <a:endParaRPr lang="ru-RU" b="1" dirty="0"/>
            </a:p>
          </p:txBody>
        </p:sp>
        <p:sp>
          <p:nvSpPr>
            <p:cNvPr id="14369" name="Line 64"/>
            <p:cNvSpPr>
              <a:spLocks noChangeShapeType="1"/>
            </p:cNvSpPr>
            <p:nvPr/>
          </p:nvSpPr>
          <p:spPr bwMode="auto">
            <a:xfrm>
              <a:off x="303" y="2160"/>
              <a:ext cx="906" cy="0"/>
            </a:xfrm>
            <a:prstGeom prst="line">
              <a:avLst/>
            </a:prstGeom>
            <a:noFill/>
            <a:ln w="9525">
              <a:solidFill>
                <a:srgbClr val="000000"/>
              </a:solidFill>
              <a:round/>
              <a:headEnd/>
              <a:tailEnd/>
            </a:ln>
          </p:spPr>
          <p:txBody>
            <a:bodyPr/>
            <a:lstStyle/>
            <a:p>
              <a:endParaRPr lang="ru-RU"/>
            </a:p>
          </p:txBody>
        </p:sp>
        <p:sp>
          <p:nvSpPr>
            <p:cNvPr id="14370" name="Line 65"/>
            <p:cNvSpPr>
              <a:spLocks noChangeShapeType="1"/>
            </p:cNvSpPr>
            <p:nvPr/>
          </p:nvSpPr>
          <p:spPr bwMode="auto">
            <a:xfrm>
              <a:off x="303" y="2251"/>
              <a:ext cx="906" cy="0"/>
            </a:xfrm>
            <a:prstGeom prst="line">
              <a:avLst/>
            </a:prstGeom>
            <a:noFill/>
            <a:ln w="9525">
              <a:solidFill>
                <a:srgbClr val="000000"/>
              </a:solidFill>
              <a:round/>
              <a:headEnd/>
              <a:tailEnd/>
            </a:ln>
          </p:spPr>
          <p:txBody>
            <a:bodyPr/>
            <a:lstStyle/>
            <a:p>
              <a:endParaRPr lang="ru-RU"/>
            </a:p>
          </p:txBody>
        </p:sp>
        <p:sp>
          <p:nvSpPr>
            <p:cNvPr id="14371" name="Rectangle 67"/>
            <p:cNvSpPr>
              <a:spLocks noChangeArrowheads="1"/>
            </p:cNvSpPr>
            <p:nvPr/>
          </p:nvSpPr>
          <p:spPr bwMode="auto">
            <a:xfrm>
              <a:off x="2116" y="2012"/>
              <a:ext cx="906" cy="919"/>
            </a:xfrm>
            <a:prstGeom prst="rect">
              <a:avLst/>
            </a:prstGeom>
            <a:solidFill>
              <a:srgbClr val="FFFFFF"/>
            </a:solidFill>
            <a:ln w="9525">
              <a:solidFill>
                <a:srgbClr val="000000"/>
              </a:solidFill>
              <a:miter lim="800000"/>
              <a:headEnd/>
              <a:tailEnd/>
            </a:ln>
          </p:spPr>
          <p:txBody>
            <a:bodyPr/>
            <a:lstStyle/>
            <a:p>
              <a:pPr algn="ctr"/>
              <a:r>
                <a:rPr lang="ru-RU" b="1" dirty="0">
                  <a:latin typeface="Times New Roman" pitchFamily="18" charset="0"/>
                </a:rPr>
                <a:t>Контракт</a:t>
              </a:r>
            </a:p>
            <a:p>
              <a:r>
                <a:rPr lang="ru-RU" sz="1200" b="1" dirty="0" smtClean="0">
                  <a:latin typeface="Times New Roman" pitchFamily="18" charset="0"/>
                </a:rPr>
                <a:t>Дата </a:t>
              </a:r>
              <a:r>
                <a:rPr lang="ru-RU" sz="1200" b="1" dirty="0">
                  <a:latin typeface="Times New Roman" pitchFamily="18" charset="0"/>
                </a:rPr>
                <a:t>заполнения</a:t>
              </a:r>
            </a:p>
            <a:p>
              <a:r>
                <a:rPr lang="ru-RU" sz="1200" b="1" dirty="0">
                  <a:latin typeface="Times New Roman" pitchFamily="18" charset="0"/>
                </a:rPr>
                <a:t>Заказчик</a:t>
              </a:r>
            </a:p>
            <a:p>
              <a:r>
                <a:rPr lang="ru-RU" sz="1200" b="1" dirty="0">
                  <a:latin typeface="Times New Roman" pitchFamily="18" charset="0"/>
                </a:rPr>
                <a:t>Дата окончания</a:t>
              </a:r>
            </a:p>
            <a:p>
              <a:r>
                <a:rPr lang="ru-RU" sz="1200" b="1" dirty="0">
                  <a:latin typeface="Times New Roman" pitchFamily="18" charset="0"/>
                </a:rPr>
                <a:t>Стоимость</a:t>
              </a:r>
            </a:p>
            <a:p>
              <a:pPr algn="ctr"/>
              <a:endParaRPr lang="ru-RU" sz="1200" dirty="0">
                <a:latin typeface="Times New Roman" pitchFamily="18" charset="0"/>
              </a:endParaRPr>
            </a:p>
            <a:p>
              <a:r>
                <a:rPr lang="ru-RU" sz="1200" b="1" dirty="0">
                  <a:latin typeface="Times New Roman" pitchFamily="18" charset="0"/>
                </a:rPr>
                <a:t>Закрыть</a:t>
              </a:r>
              <a:endParaRPr lang="ru-RU" sz="1200" b="1" dirty="0"/>
            </a:p>
          </p:txBody>
        </p:sp>
        <p:sp>
          <p:nvSpPr>
            <p:cNvPr id="14372" name="Line 68"/>
            <p:cNvSpPr>
              <a:spLocks noChangeShapeType="1"/>
            </p:cNvSpPr>
            <p:nvPr/>
          </p:nvSpPr>
          <p:spPr bwMode="auto">
            <a:xfrm>
              <a:off x="2116" y="2206"/>
              <a:ext cx="906" cy="0"/>
            </a:xfrm>
            <a:prstGeom prst="line">
              <a:avLst/>
            </a:prstGeom>
            <a:noFill/>
            <a:ln w="9525">
              <a:solidFill>
                <a:srgbClr val="000000"/>
              </a:solidFill>
              <a:round/>
              <a:headEnd/>
              <a:tailEnd/>
            </a:ln>
          </p:spPr>
          <p:txBody>
            <a:bodyPr/>
            <a:lstStyle/>
            <a:p>
              <a:endParaRPr lang="ru-RU"/>
            </a:p>
          </p:txBody>
        </p:sp>
        <p:sp>
          <p:nvSpPr>
            <p:cNvPr id="14373" name="Line 69"/>
            <p:cNvSpPr>
              <a:spLocks noChangeShapeType="1"/>
            </p:cNvSpPr>
            <p:nvPr/>
          </p:nvSpPr>
          <p:spPr bwMode="auto">
            <a:xfrm>
              <a:off x="2116" y="2690"/>
              <a:ext cx="906" cy="0"/>
            </a:xfrm>
            <a:prstGeom prst="line">
              <a:avLst/>
            </a:prstGeom>
            <a:noFill/>
            <a:ln w="9525">
              <a:solidFill>
                <a:srgbClr val="000000"/>
              </a:solidFill>
              <a:round/>
              <a:headEnd/>
              <a:tailEnd/>
            </a:ln>
          </p:spPr>
          <p:txBody>
            <a:bodyPr/>
            <a:lstStyle/>
            <a:p>
              <a:endParaRPr lang="ru-RU"/>
            </a:p>
          </p:txBody>
        </p:sp>
        <p:sp>
          <p:nvSpPr>
            <p:cNvPr id="14374" name="Line 70"/>
            <p:cNvSpPr>
              <a:spLocks noChangeShapeType="1"/>
            </p:cNvSpPr>
            <p:nvPr/>
          </p:nvSpPr>
          <p:spPr bwMode="auto">
            <a:xfrm>
              <a:off x="1125" y="2387"/>
              <a:ext cx="991" cy="787"/>
            </a:xfrm>
            <a:prstGeom prst="line">
              <a:avLst/>
            </a:prstGeom>
            <a:noFill/>
            <a:ln w="9525">
              <a:solidFill>
                <a:srgbClr val="000000"/>
              </a:solidFill>
              <a:round/>
              <a:headEnd/>
              <a:tailEnd/>
            </a:ln>
          </p:spPr>
          <p:txBody>
            <a:bodyPr/>
            <a:lstStyle/>
            <a:p>
              <a:endParaRPr lang="ru-RU"/>
            </a:p>
          </p:txBody>
        </p:sp>
        <p:sp>
          <p:nvSpPr>
            <p:cNvPr id="14375" name="Line 71"/>
            <p:cNvSpPr>
              <a:spLocks noChangeShapeType="1"/>
            </p:cNvSpPr>
            <p:nvPr/>
          </p:nvSpPr>
          <p:spPr bwMode="auto">
            <a:xfrm>
              <a:off x="1223" y="2160"/>
              <a:ext cx="880" cy="318"/>
            </a:xfrm>
            <a:prstGeom prst="line">
              <a:avLst/>
            </a:prstGeom>
            <a:noFill/>
            <a:ln w="9525">
              <a:solidFill>
                <a:srgbClr val="000000"/>
              </a:solidFill>
              <a:round/>
              <a:headEnd/>
              <a:tailEnd/>
            </a:ln>
          </p:spPr>
          <p:txBody>
            <a:bodyPr/>
            <a:lstStyle/>
            <a:p>
              <a:endParaRPr lang="ru-RU"/>
            </a:p>
          </p:txBody>
        </p:sp>
        <p:sp>
          <p:nvSpPr>
            <p:cNvPr id="14376" name="Line 72"/>
            <p:cNvSpPr>
              <a:spLocks noChangeShapeType="1"/>
            </p:cNvSpPr>
            <p:nvPr/>
          </p:nvSpPr>
          <p:spPr bwMode="auto">
            <a:xfrm>
              <a:off x="734" y="2342"/>
              <a:ext cx="4" cy="764"/>
            </a:xfrm>
            <a:prstGeom prst="line">
              <a:avLst/>
            </a:prstGeom>
            <a:noFill/>
            <a:ln w="9525">
              <a:solidFill>
                <a:srgbClr val="000000"/>
              </a:solidFill>
              <a:prstDash val="sysDot"/>
              <a:round/>
              <a:headEnd/>
              <a:tailEnd type="triangle" w="med" len="med"/>
            </a:ln>
          </p:spPr>
          <p:txBody>
            <a:bodyPr/>
            <a:lstStyle/>
            <a:p>
              <a:endParaRPr lang="ru-RU"/>
            </a:p>
          </p:txBody>
        </p:sp>
        <p:sp>
          <p:nvSpPr>
            <p:cNvPr id="14377" name="Rectangle 73"/>
            <p:cNvSpPr>
              <a:spLocks noChangeArrowheads="1"/>
            </p:cNvSpPr>
            <p:nvPr/>
          </p:nvSpPr>
          <p:spPr bwMode="auto">
            <a:xfrm>
              <a:off x="1908" y="2160"/>
              <a:ext cx="166" cy="194"/>
            </a:xfrm>
            <a:prstGeom prst="rect">
              <a:avLst/>
            </a:prstGeom>
            <a:solidFill>
              <a:srgbClr val="FFFFFF"/>
            </a:solidFill>
            <a:ln w="9525">
              <a:noFill/>
              <a:miter lim="800000"/>
              <a:headEnd/>
              <a:tailEnd/>
            </a:ln>
          </p:spPr>
          <p:txBody>
            <a:bodyPr/>
            <a:lstStyle/>
            <a:p>
              <a:r>
                <a:rPr lang="ru-RU" sz="1200" b="1" dirty="0">
                  <a:latin typeface="Times New Roman" pitchFamily="18" charset="0"/>
                </a:rPr>
                <a:t>0..*</a:t>
              </a:r>
              <a:endParaRPr lang="ru-RU" sz="1200" b="1" dirty="0"/>
            </a:p>
          </p:txBody>
        </p:sp>
      </p:grpSp>
      <p:pic>
        <p:nvPicPr>
          <p:cNvPr id="14341" name="Picture 76"/>
          <p:cNvPicPr>
            <a:picLocks noChangeAspect="1" noChangeArrowheads="1"/>
          </p:cNvPicPr>
          <p:nvPr/>
        </p:nvPicPr>
        <p:blipFill>
          <a:blip r:embed="rId2" cstate="print"/>
          <a:srcRect/>
          <a:stretch>
            <a:fillRect/>
          </a:stretch>
        </p:blipFill>
        <p:spPr bwMode="auto">
          <a:xfrm>
            <a:off x="2208213" y="1412875"/>
            <a:ext cx="1550987" cy="1512069"/>
          </a:xfrm>
          <a:prstGeom prst="rect">
            <a:avLst/>
          </a:prstGeom>
          <a:noFill/>
          <a:ln w="9525">
            <a:noFill/>
            <a:miter lim="800000"/>
            <a:headEnd/>
            <a:tailEnd/>
          </a:ln>
        </p:spPr>
      </p:pic>
      <p:sp>
        <p:nvSpPr>
          <p:cNvPr id="14342" name="Text Box 77"/>
          <p:cNvSpPr txBox="1">
            <a:spLocks noChangeArrowheads="1"/>
          </p:cNvSpPr>
          <p:nvPr/>
        </p:nvSpPr>
        <p:spPr bwMode="auto">
          <a:xfrm>
            <a:off x="3791744" y="1556792"/>
            <a:ext cx="5951537" cy="830997"/>
          </a:xfrm>
          <a:prstGeom prst="rect">
            <a:avLst/>
          </a:prstGeom>
          <a:solidFill>
            <a:srgbClr val="FFFF00"/>
          </a:solidFill>
          <a:ln w="9525">
            <a:noFill/>
            <a:miter lim="800000"/>
            <a:headEnd/>
            <a:tailEnd/>
          </a:ln>
        </p:spPr>
        <p:txBody>
          <a:bodyPr>
            <a:spAutoFit/>
          </a:bodyPr>
          <a:lstStyle/>
          <a:p>
            <a:pPr>
              <a:spcBef>
                <a:spcPct val="50000"/>
              </a:spcBef>
            </a:pPr>
            <a:r>
              <a:rPr lang="ru-RU" sz="1600" b="1" dirty="0"/>
              <a:t>Каждый класс должен иметь </a:t>
            </a:r>
            <a:r>
              <a:rPr lang="ru-RU" sz="1600" b="1" dirty="0" smtClean="0"/>
              <a:t>имя, которое должно быть уникально для </a:t>
            </a:r>
            <a:r>
              <a:rPr lang="ru-RU" sz="1600" b="1" dirty="0"/>
              <a:t>каждого класса </a:t>
            </a:r>
            <a:r>
              <a:rPr lang="ru-RU" sz="1600" b="1" dirty="0" smtClean="0"/>
              <a:t>в </a:t>
            </a:r>
            <a:r>
              <a:rPr lang="ru-RU" sz="1600" b="1" dirty="0"/>
              <a:t>содержащем его проекте </a:t>
            </a:r>
            <a:r>
              <a:rPr lang="ru-RU" sz="1600" b="1" dirty="0" smtClean="0"/>
              <a:t>(имя - существительное</a:t>
            </a:r>
            <a:r>
              <a:rPr lang="ru-RU" sz="1600" b="1" dirty="0"/>
              <a:t>). </a:t>
            </a:r>
          </a:p>
        </p:txBody>
      </p:sp>
      <p:sp>
        <p:nvSpPr>
          <p:cNvPr id="14344" name="Text Box 79"/>
          <p:cNvSpPr txBox="1">
            <a:spLocks noChangeArrowheads="1"/>
          </p:cNvSpPr>
          <p:nvPr/>
        </p:nvSpPr>
        <p:spPr bwMode="auto">
          <a:xfrm>
            <a:off x="192088" y="1628775"/>
            <a:ext cx="1655762" cy="336550"/>
          </a:xfrm>
          <a:prstGeom prst="rect">
            <a:avLst/>
          </a:prstGeom>
          <a:noFill/>
          <a:ln w="9525">
            <a:noFill/>
            <a:miter lim="800000"/>
            <a:headEnd/>
            <a:tailEnd/>
          </a:ln>
        </p:spPr>
        <p:txBody>
          <a:bodyPr>
            <a:spAutoFit/>
          </a:bodyPr>
          <a:lstStyle/>
          <a:p>
            <a:pPr>
              <a:spcBef>
                <a:spcPct val="50000"/>
              </a:spcBef>
            </a:pPr>
            <a:r>
              <a:rPr lang="ru-RU" sz="1600" b="1">
                <a:solidFill>
                  <a:srgbClr val="FF00FF"/>
                </a:solidFill>
                <a:latin typeface="Times New Roman" pitchFamily="18" charset="0"/>
              </a:rPr>
              <a:t>Имя класса</a:t>
            </a:r>
          </a:p>
        </p:txBody>
      </p:sp>
      <p:sp>
        <p:nvSpPr>
          <p:cNvPr id="14345" name="Text Box 80"/>
          <p:cNvSpPr txBox="1">
            <a:spLocks noChangeArrowheads="1"/>
          </p:cNvSpPr>
          <p:nvPr/>
        </p:nvSpPr>
        <p:spPr bwMode="auto">
          <a:xfrm>
            <a:off x="192088" y="2133600"/>
            <a:ext cx="1223962" cy="336550"/>
          </a:xfrm>
          <a:prstGeom prst="rect">
            <a:avLst/>
          </a:prstGeom>
          <a:noFill/>
          <a:ln w="9525">
            <a:noFill/>
            <a:miter lim="800000"/>
            <a:headEnd/>
            <a:tailEnd/>
          </a:ln>
        </p:spPr>
        <p:txBody>
          <a:bodyPr>
            <a:spAutoFit/>
          </a:bodyPr>
          <a:lstStyle/>
          <a:p>
            <a:pPr>
              <a:spcBef>
                <a:spcPct val="50000"/>
              </a:spcBef>
            </a:pPr>
            <a:r>
              <a:rPr lang="ru-RU" sz="1600" b="1" dirty="0">
                <a:solidFill>
                  <a:srgbClr val="FF00FF"/>
                </a:solidFill>
                <a:latin typeface="Times New Roman" pitchFamily="18" charset="0"/>
              </a:rPr>
              <a:t>А</a:t>
            </a:r>
            <a:r>
              <a:rPr lang="ru-RU" sz="1600" b="1" dirty="0" smtClean="0">
                <a:solidFill>
                  <a:srgbClr val="FF00FF"/>
                </a:solidFill>
                <a:latin typeface="Times New Roman" pitchFamily="18" charset="0"/>
              </a:rPr>
              <a:t>трибуты</a:t>
            </a:r>
            <a:endParaRPr lang="ru-RU" sz="1600" b="1" dirty="0">
              <a:solidFill>
                <a:srgbClr val="FF00FF"/>
              </a:solidFill>
              <a:latin typeface="Times New Roman" pitchFamily="18" charset="0"/>
            </a:endParaRPr>
          </a:p>
        </p:txBody>
      </p:sp>
      <p:sp>
        <p:nvSpPr>
          <p:cNvPr id="14346" name="Text Box 81"/>
          <p:cNvSpPr txBox="1">
            <a:spLocks noChangeArrowheads="1"/>
          </p:cNvSpPr>
          <p:nvPr/>
        </p:nvSpPr>
        <p:spPr bwMode="auto">
          <a:xfrm>
            <a:off x="0" y="2565400"/>
            <a:ext cx="1655763" cy="478977"/>
          </a:xfrm>
          <a:prstGeom prst="rect">
            <a:avLst/>
          </a:prstGeom>
          <a:noFill/>
          <a:ln w="9525">
            <a:noFill/>
            <a:miter lim="800000"/>
            <a:headEnd/>
            <a:tailEnd/>
          </a:ln>
        </p:spPr>
        <p:txBody>
          <a:bodyPr>
            <a:spAutoFit/>
          </a:bodyPr>
          <a:lstStyle/>
          <a:p>
            <a:pPr algn="ctr">
              <a:lnSpc>
                <a:spcPct val="50000"/>
              </a:lnSpc>
              <a:spcBef>
                <a:spcPct val="50000"/>
              </a:spcBef>
            </a:pPr>
            <a:r>
              <a:rPr lang="ru-RU" sz="1600" b="1" dirty="0">
                <a:solidFill>
                  <a:srgbClr val="FF00FF"/>
                </a:solidFill>
                <a:latin typeface="Times New Roman" pitchFamily="18" charset="0"/>
              </a:rPr>
              <a:t>Выполняемые</a:t>
            </a:r>
          </a:p>
          <a:p>
            <a:pPr algn="ctr">
              <a:lnSpc>
                <a:spcPct val="50000"/>
              </a:lnSpc>
              <a:spcBef>
                <a:spcPct val="50000"/>
              </a:spcBef>
            </a:pPr>
            <a:r>
              <a:rPr lang="ru-RU" sz="1600" b="1" dirty="0">
                <a:solidFill>
                  <a:srgbClr val="FF00FF"/>
                </a:solidFill>
                <a:latin typeface="Times New Roman" pitchFamily="18" charset="0"/>
              </a:rPr>
              <a:t>операции</a:t>
            </a:r>
          </a:p>
        </p:txBody>
      </p:sp>
      <p:sp>
        <p:nvSpPr>
          <p:cNvPr id="14347" name="Line 82"/>
          <p:cNvSpPr>
            <a:spLocks noChangeShapeType="1"/>
          </p:cNvSpPr>
          <p:nvPr/>
        </p:nvSpPr>
        <p:spPr bwMode="auto">
          <a:xfrm>
            <a:off x="1558925" y="1844675"/>
            <a:ext cx="649288" cy="0"/>
          </a:xfrm>
          <a:prstGeom prst="line">
            <a:avLst/>
          </a:prstGeom>
          <a:noFill/>
          <a:ln w="12700">
            <a:solidFill>
              <a:srgbClr val="FF0000"/>
            </a:solidFill>
            <a:round/>
            <a:headEnd/>
            <a:tailEnd type="triangle" w="med" len="med"/>
          </a:ln>
        </p:spPr>
        <p:txBody>
          <a:bodyPr/>
          <a:lstStyle/>
          <a:p>
            <a:endParaRPr lang="ru-RU"/>
          </a:p>
        </p:txBody>
      </p:sp>
      <p:sp>
        <p:nvSpPr>
          <p:cNvPr id="14348" name="Line 83"/>
          <p:cNvSpPr>
            <a:spLocks noChangeShapeType="1"/>
          </p:cNvSpPr>
          <p:nvPr/>
        </p:nvSpPr>
        <p:spPr bwMode="auto">
          <a:xfrm>
            <a:off x="1559496" y="2276872"/>
            <a:ext cx="649287" cy="0"/>
          </a:xfrm>
          <a:prstGeom prst="line">
            <a:avLst/>
          </a:prstGeom>
          <a:noFill/>
          <a:ln w="12700">
            <a:solidFill>
              <a:srgbClr val="FF0000"/>
            </a:solidFill>
            <a:round/>
            <a:headEnd/>
            <a:tailEnd type="triangle" w="med" len="med"/>
          </a:ln>
        </p:spPr>
        <p:txBody>
          <a:bodyPr/>
          <a:lstStyle/>
          <a:p>
            <a:endParaRPr lang="ru-RU"/>
          </a:p>
        </p:txBody>
      </p:sp>
      <p:sp>
        <p:nvSpPr>
          <p:cNvPr id="14349" name="Line 84"/>
          <p:cNvSpPr>
            <a:spLocks noChangeShapeType="1"/>
          </p:cNvSpPr>
          <p:nvPr/>
        </p:nvSpPr>
        <p:spPr bwMode="auto">
          <a:xfrm>
            <a:off x="1559496" y="2708920"/>
            <a:ext cx="649288" cy="0"/>
          </a:xfrm>
          <a:prstGeom prst="line">
            <a:avLst/>
          </a:prstGeom>
          <a:noFill/>
          <a:ln w="12700">
            <a:solidFill>
              <a:srgbClr val="FF0000"/>
            </a:solidFill>
            <a:round/>
            <a:headEnd/>
            <a:tailEnd type="triangle" w="med" len="med"/>
          </a:ln>
        </p:spPr>
        <p:txBody>
          <a:bodyPr/>
          <a:lstStyle/>
          <a:p>
            <a:endParaRPr lang="ru-RU"/>
          </a:p>
        </p:txBody>
      </p:sp>
      <p:pic>
        <p:nvPicPr>
          <p:cNvPr id="14350" name="Picture 87" descr="11_3"/>
          <p:cNvPicPr>
            <a:picLocks noChangeAspect="1" noChangeArrowheads="1"/>
          </p:cNvPicPr>
          <p:nvPr/>
        </p:nvPicPr>
        <p:blipFill>
          <a:blip r:embed="rId3" cstate="print"/>
          <a:srcRect/>
          <a:stretch>
            <a:fillRect/>
          </a:stretch>
        </p:blipFill>
        <p:spPr bwMode="auto">
          <a:xfrm>
            <a:off x="9768408" y="1052736"/>
            <a:ext cx="2232025" cy="1577975"/>
          </a:xfrm>
          <a:prstGeom prst="rect">
            <a:avLst/>
          </a:prstGeom>
          <a:noFill/>
          <a:ln w="9525">
            <a:noFill/>
            <a:miter lim="800000"/>
            <a:headEnd/>
            <a:tailEnd/>
          </a:ln>
        </p:spPr>
      </p:pic>
      <p:sp>
        <p:nvSpPr>
          <p:cNvPr id="14380" name="Rectangle 44"/>
          <p:cNvSpPr>
            <a:spLocks noChangeArrowheads="1"/>
          </p:cNvSpPr>
          <p:nvPr/>
        </p:nvSpPr>
        <p:spPr bwMode="auto">
          <a:xfrm>
            <a:off x="5735638" y="4508500"/>
            <a:ext cx="6337300" cy="2349500"/>
          </a:xfrm>
          <a:prstGeom prst="rect">
            <a:avLst/>
          </a:prstGeom>
          <a:noFill/>
          <a:ln w="9525">
            <a:noFill/>
            <a:miter lim="800000"/>
            <a:headEnd/>
            <a:tailEnd/>
          </a:ln>
          <a:effectLst/>
        </p:spPr>
        <p:txBody>
          <a:bodyPr wrap="none" anchor="ctr"/>
          <a:lstStyle/>
          <a:p>
            <a:endParaRPr lang="ru-RU"/>
          </a:p>
        </p:txBody>
      </p:sp>
      <p:sp>
        <p:nvSpPr>
          <p:cNvPr id="44" name="Rectangle 73"/>
          <p:cNvSpPr>
            <a:spLocks noChangeArrowheads="1"/>
          </p:cNvSpPr>
          <p:nvPr/>
        </p:nvSpPr>
        <p:spPr bwMode="auto">
          <a:xfrm>
            <a:off x="4223792" y="3140968"/>
            <a:ext cx="216024" cy="307975"/>
          </a:xfrm>
          <a:prstGeom prst="rect">
            <a:avLst/>
          </a:prstGeom>
          <a:solidFill>
            <a:srgbClr val="FFFFFF"/>
          </a:solidFill>
          <a:ln w="9525">
            <a:noFill/>
            <a:miter lim="800000"/>
            <a:headEnd/>
            <a:tailEnd/>
          </a:ln>
        </p:spPr>
        <p:txBody>
          <a:bodyPr/>
          <a:lstStyle/>
          <a:p>
            <a:r>
              <a:rPr lang="ru-RU" sz="1200" b="1" dirty="0" smtClean="0">
                <a:latin typeface="Times New Roman" pitchFamily="18" charset="0"/>
              </a:rPr>
              <a:t>1</a:t>
            </a:r>
            <a:endParaRPr lang="ru-RU" sz="1200" b="1" dirty="0"/>
          </a:p>
        </p:txBody>
      </p:sp>
      <p:sp>
        <p:nvSpPr>
          <p:cNvPr id="46" name="Прямоугольник 45"/>
          <p:cNvSpPr/>
          <p:nvPr/>
        </p:nvSpPr>
        <p:spPr bwMode="auto">
          <a:xfrm>
            <a:off x="4871864" y="3140968"/>
            <a:ext cx="2232248" cy="288032"/>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FF0000"/>
                </a:solidFill>
                <a:effectLst>
                  <a:outerShdw blurRad="38100" dist="38100" dir="2700000" algn="tl">
                    <a:srgbClr val="000000">
                      <a:alpha val="43137"/>
                    </a:srgbClr>
                  </a:outerShdw>
                </a:effectLst>
                <a:latin typeface="Arial" charset="0"/>
              </a:rPr>
              <a:t>Атрибут</a:t>
            </a:r>
          </a:p>
        </p:txBody>
      </p:sp>
      <p:sp>
        <p:nvSpPr>
          <p:cNvPr id="47" name="Прямоугольник 46"/>
          <p:cNvSpPr/>
          <p:nvPr/>
        </p:nvSpPr>
        <p:spPr bwMode="auto">
          <a:xfrm>
            <a:off x="0" y="3933056"/>
            <a:ext cx="2232248" cy="648072"/>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FF0000"/>
                </a:solidFill>
                <a:effectLst>
                  <a:outerShdw blurRad="38100" dist="38100" dir="2700000" algn="tl">
                    <a:srgbClr val="000000">
                      <a:alpha val="43137"/>
                    </a:srgbClr>
                  </a:outerShdw>
                </a:effectLst>
                <a:latin typeface="Arial" charset="0"/>
              </a:rPr>
              <a:t>Ассоциация</a:t>
            </a:r>
          </a:p>
          <a:p>
            <a:pPr marL="0" marR="0" indent="0" algn="ctr" defTabSz="914400" rtl="0" eaLnBrk="1" fontAlgn="base" latinLnBrk="0" hangingPunct="1">
              <a:lnSpc>
                <a:spcPct val="100000"/>
              </a:lnSpc>
              <a:spcBef>
                <a:spcPct val="0"/>
              </a:spcBef>
              <a:spcAft>
                <a:spcPct val="0"/>
              </a:spcAft>
              <a:buClrTx/>
              <a:buSzTx/>
              <a:buFontTx/>
              <a:buNone/>
              <a:tabLst/>
            </a:pPr>
            <a:r>
              <a:rPr lang="ru-RU" sz="1400" dirty="0" smtClean="0">
                <a:solidFill>
                  <a:srgbClr val="FF0000"/>
                </a:solidFill>
                <a:effectLst>
                  <a:outerShdw blurRad="38100" dist="38100" dir="2700000" algn="tl">
                    <a:srgbClr val="000000">
                      <a:alpha val="43137"/>
                    </a:srgbClr>
                  </a:outerShdw>
                </a:effectLst>
              </a:rPr>
              <a:t>(однонаправленная)</a:t>
            </a:r>
            <a:endParaRPr kumimoji="0" lang="ru-RU" sz="1400" b="0" i="0" u="none" strike="noStrike" cap="none" normalizeH="0" baseline="0" dirty="0" smtClean="0">
              <a:ln>
                <a:noFill/>
              </a:ln>
              <a:solidFill>
                <a:srgbClr val="FF0000"/>
              </a:solidFill>
              <a:effectLst>
                <a:outerShdw blurRad="38100" dist="38100" dir="2700000" algn="tl">
                  <a:srgbClr val="000000">
                    <a:alpha val="43137"/>
                  </a:srgbClr>
                </a:outerShdw>
              </a:effectLst>
              <a:latin typeface="Arial" charset="0"/>
            </a:endParaRPr>
          </a:p>
        </p:txBody>
      </p:sp>
      <p:cxnSp>
        <p:nvCxnSpPr>
          <p:cNvPr id="49" name="Прямая со стрелкой 48"/>
          <p:cNvCxnSpPr/>
          <p:nvPr/>
        </p:nvCxnSpPr>
        <p:spPr bwMode="auto">
          <a:xfrm flipH="1">
            <a:off x="5735960" y="3429000"/>
            <a:ext cx="72008" cy="216024"/>
          </a:xfrm>
          <a:prstGeom prst="straightConnector1">
            <a:avLst/>
          </a:prstGeom>
          <a:solidFill>
            <a:schemeClr val="accent1"/>
          </a:solidFill>
          <a:ln w="9525" cap="flat" cmpd="sng" algn="ctr">
            <a:solidFill>
              <a:srgbClr val="C00000"/>
            </a:solidFill>
            <a:prstDash val="solid"/>
            <a:round/>
            <a:headEnd type="none" w="med" len="med"/>
            <a:tailEnd type="arrow"/>
          </a:ln>
          <a:effectLst/>
        </p:spPr>
      </p:cxnSp>
      <p:cxnSp>
        <p:nvCxnSpPr>
          <p:cNvPr id="50" name="Прямая со стрелкой 49"/>
          <p:cNvCxnSpPr/>
          <p:nvPr/>
        </p:nvCxnSpPr>
        <p:spPr bwMode="auto">
          <a:xfrm flipV="1">
            <a:off x="4439816" y="4149080"/>
            <a:ext cx="144016" cy="216024"/>
          </a:xfrm>
          <a:prstGeom prst="straightConnector1">
            <a:avLst/>
          </a:prstGeom>
          <a:solidFill>
            <a:schemeClr val="accent1"/>
          </a:solidFill>
          <a:ln w="9525" cap="flat" cmpd="sng" algn="ctr">
            <a:solidFill>
              <a:srgbClr val="C00000"/>
            </a:solidFill>
            <a:prstDash val="solid"/>
            <a:round/>
            <a:headEnd type="none" w="med" len="med"/>
            <a:tailEnd type="arrow"/>
          </a:ln>
          <a:effectLst/>
        </p:spPr>
      </p:cxnSp>
      <p:sp>
        <p:nvSpPr>
          <p:cNvPr id="52" name="Line 70"/>
          <p:cNvSpPr>
            <a:spLocks noChangeShapeType="1"/>
          </p:cNvSpPr>
          <p:nvPr/>
        </p:nvSpPr>
        <p:spPr bwMode="auto">
          <a:xfrm flipV="1">
            <a:off x="4007768" y="5301208"/>
            <a:ext cx="2016224" cy="0"/>
          </a:xfrm>
          <a:prstGeom prst="line">
            <a:avLst/>
          </a:prstGeom>
          <a:noFill/>
          <a:ln w="9525">
            <a:solidFill>
              <a:srgbClr val="000000"/>
            </a:solidFill>
            <a:round/>
            <a:headEnd/>
            <a:tailEnd/>
          </a:ln>
        </p:spPr>
        <p:txBody>
          <a:bodyPr/>
          <a:lstStyle/>
          <a:p>
            <a:endParaRPr lang="ru-RU"/>
          </a:p>
        </p:txBody>
      </p:sp>
      <p:sp>
        <p:nvSpPr>
          <p:cNvPr id="53" name="Прямоугольник 52"/>
          <p:cNvSpPr/>
          <p:nvPr/>
        </p:nvSpPr>
        <p:spPr bwMode="auto">
          <a:xfrm>
            <a:off x="2999656" y="4365104"/>
            <a:ext cx="2232248" cy="576064"/>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FF0000"/>
                </a:solidFill>
                <a:effectLst>
                  <a:outerShdw blurRad="38100" dist="38100" dir="2700000" algn="tl">
                    <a:srgbClr val="000000">
                      <a:alpha val="43137"/>
                    </a:srgbClr>
                  </a:outerShdw>
                </a:effectLst>
                <a:latin typeface="Arial" charset="0"/>
              </a:rPr>
              <a:t>Ассоциация</a:t>
            </a:r>
          </a:p>
          <a:p>
            <a:pPr marL="0" marR="0" indent="0" algn="ctr" defTabSz="914400" rtl="0" eaLnBrk="1" fontAlgn="base" latinLnBrk="0" hangingPunct="1">
              <a:lnSpc>
                <a:spcPct val="100000"/>
              </a:lnSpc>
              <a:spcBef>
                <a:spcPct val="0"/>
              </a:spcBef>
              <a:spcAft>
                <a:spcPct val="0"/>
              </a:spcAft>
              <a:buClrTx/>
              <a:buSzTx/>
              <a:buFontTx/>
              <a:buNone/>
              <a:tabLst/>
            </a:pPr>
            <a:r>
              <a:rPr lang="ru-RU" sz="1400" dirty="0" smtClean="0">
                <a:solidFill>
                  <a:srgbClr val="FF0000"/>
                </a:solidFill>
                <a:effectLst>
                  <a:outerShdw blurRad="38100" dist="38100" dir="2700000" algn="tl">
                    <a:srgbClr val="000000">
                      <a:alpha val="43137"/>
                    </a:srgbClr>
                  </a:outerShdw>
                </a:effectLst>
              </a:rPr>
              <a:t>(двунаправленная)</a:t>
            </a:r>
            <a:endParaRPr kumimoji="0" lang="ru-RU" sz="1400" b="0" i="0" u="none" strike="noStrike" cap="none" normalizeH="0" baseline="0" dirty="0" smtClean="0">
              <a:ln>
                <a:noFill/>
              </a:ln>
              <a:solidFill>
                <a:srgbClr val="FF0000"/>
              </a:solidFill>
              <a:effectLst>
                <a:outerShdw blurRad="38100" dist="38100" dir="2700000" algn="tl">
                  <a:srgbClr val="000000">
                    <a:alpha val="43137"/>
                  </a:srgbClr>
                </a:outerShdw>
              </a:effectLst>
              <a:latin typeface="Arial" charset="0"/>
            </a:endParaRPr>
          </a:p>
        </p:txBody>
      </p:sp>
      <p:cxnSp>
        <p:nvCxnSpPr>
          <p:cNvPr id="54" name="Прямая со стрелкой 53"/>
          <p:cNvCxnSpPr/>
          <p:nvPr/>
        </p:nvCxnSpPr>
        <p:spPr bwMode="auto">
          <a:xfrm>
            <a:off x="4799856" y="4941168"/>
            <a:ext cx="288032" cy="288032"/>
          </a:xfrm>
          <a:prstGeom prst="straightConnector1">
            <a:avLst/>
          </a:prstGeom>
          <a:solidFill>
            <a:schemeClr val="accent1"/>
          </a:solidFill>
          <a:ln w="9525" cap="flat" cmpd="sng" algn="ctr">
            <a:solidFill>
              <a:srgbClr val="C00000"/>
            </a:solidFill>
            <a:prstDash val="solid"/>
            <a:round/>
            <a:headEnd type="none" w="med" len="med"/>
            <a:tailEnd type="arrow"/>
          </a:ln>
          <a:effectLst/>
        </p:spPr>
      </p:cxnSp>
      <p:cxnSp>
        <p:nvCxnSpPr>
          <p:cNvPr id="57" name="Прямая со стрелкой 56"/>
          <p:cNvCxnSpPr/>
          <p:nvPr/>
        </p:nvCxnSpPr>
        <p:spPr bwMode="auto">
          <a:xfrm>
            <a:off x="1847528" y="4149080"/>
            <a:ext cx="432048" cy="0"/>
          </a:xfrm>
          <a:prstGeom prst="straightConnector1">
            <a:avLst/>
          </a:prstGeom>
          <a:solidFill>
            <a:schemeClr val="accent1"/>
          </a:solidFill>
          <a:ln w="9525" cap="flat" cmpd="sng" algn="ctr">
            <a:solidFill>
              <a:srgbClr val="C00000"/>
            </a:solidFill>
            <a:prstDash val="solid"/>
            <a:round/>
            <a:headEnd type="none" w="med" len="med"/>
            <a:tailEnd type="arrow"/>
          </a:ln>
          <a:effectLst/>
        </p:spPr>
      </p:cxnSp>
      <p:sp>
        <p:nvSpPr>
          <p:cNvPr id="60" name="Прямоугольник 59"/>
          <p:cNvSpPr/>
          <p:nvPr/>
        </p:nvSpPr>
        <p:spPr bwMode="auto">
          <a:xfrm>
            <a:off x="8112224" y="5589240"/>
            <a:ext cx="2232248" cy="288032"/>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FF0000"/>
                </a:solidFill>
                <a:effectLst>
                  <a:outerShdw blurRad="38100" dist="38100" dir="2700000" algn="tl">
                    <a:srgbClr val="000000">
                      <a:alpha val="43137"/>
                    </a:srgbClr>
                  </a:outerShdw>
                </a:effectLst>
                <a:latin typeface="Arial" charset="0"/>
              </a:rPr>
              <a:t>Обобщение (Агрегация)</a:t>
            </a:r>
          </a:p>
        </p:txBody>
      </p:sp>
      <p:sp>
        <p:nvSpPr>
          <p:cNvPr id="61" name="Прямоугольник 60"/>
          <p:cNvSpPr/>
          <p:nvPr/>
        </p:nvSpPr>
        <p:spPr bwMode="auto">
          <a:xfrm>
            <a:off x="9480376" y="5085184"/>
            <a:ext cx="1728192" cy="288032"/>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2060"/>
                </a:solidFill>
                <a:effectLst>
                  <a:outerShdw blurRad="38100" dist="38100" dir="2700000" algn="tl">
                    <a:srgbClr val="000000">
                      <a:alpha val="43137"/>
                    </a:srgbClr>
                  </a:outerShdw>
                </a:effectLst>
                <a:latin typeface="Arial" charset="0"/>
              </a:rPr>
              <a:t>Суперкласс</a:t>
            </a:r>
          </a:p>
        </p:txBody>
      </p:sp>
      <p:sp>
        <p:nvSpPr>
          <p:cNvPr id="62" name="Прямоугольник 61"/>
          <p:cNvSpPr/>
          <p:nvPr/>
        </p:nvSpPr>
        <p:spPr bwMode="auto">
          <a:xfrm>
            <a:off x="6960096" y="6569968"/>
            <a:ext cx="1728192" cy="288032"/>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2060"/>
                </a:solidFill>
                <a:effectLst>
                  <a:outerShdw blurRad="38100" dist="38100" dir="2700000" algn="tl">
                    <a:srgbClr val="000000">
                      <a:alpha val="43137"/>
                    </a:srgbClr>
                  </a:outerShdw>
                </a:effectLst>
                <a:latin typeface="Arial" charset="0"/>
              </a:rPr>
              <a:t>Подклассы</a:t>
            </a:r>
          </a:p>
        </p:txBody>
      </p:sp>
      <p:cxnSp>
        <p:nvCxnSpPr>
          <p:cNvPr id="63" name="Прямая со стрелкой 62"/>
          <p:cNvCxnSpPr>
            <a:endCxn id="14356" idx="3"/>
          </p:cNvCxnSpPr>
          <p:nvPr/>
        </p:nvCxnSpPr>
        <p:spPr bwMode="auto">
          <a:xfrm flipH="1">
            <a:off x="9368612" y="5229200"/>
            <a:ext cx="399796" cy="40260"/>
          </a:xfrm>
          <a:prstGeom prst="straightConnector1">
            <a:avLst/>
          </a:prstGeom>
          <a:solidFill>
            <a:schemeClr val="accent1"/>
          </a:solidFill>
          <a:ln w="9525" cap="flat" cmpd="sng" algn="ctr">
            <a:solidFill>
              <a:srgbClr val="C00000"/>
            </a:solidFill>
            <a:prstDash val="solid"/>
            <a:round/>
            <a:headEnd type="none" w="med" len="med"/>
            <a:tailEnd type="arrow"/>
          </a:ln>
          <a:effectLst/>
        </p:spPr>
      </p:cxnSp>
      <p:cxnSp>
        <p:nvCxnSpPr>
          <p:cNvPr id="65" name="Прямая со стрелкой 64"/>
          <p:cNvCxnSpPr/>
          <p:nvPr/>
        </p:nvCxnSpPr>
        <p:spPr bwMode="auto">
          <a:xfrm flipH="1" flipV="1">
            <a:off x="7104112" y="6453336"/>
            <a:ext cx="288032" cy="144016"/>
          </a:xfrm>
          <a:prstGeom prst="straightConnector1">
            <a:avLst/>
          </a:prstGeom>
          <a:solidFill>
            <a:schemeClr val="accent1"/>
          </a:solidFill>
          <a:ln w="9525" cap="flat" cmpd="sng" algn="ctr">
            <a:solidFill>
              <a:srgbClr val="C00000"/>
            </a:solidFill>
            <a:prstDash val="solid"/>
            <a:round/>
            <a:headEnd type="none" w="med" len="med"/>
            <a:tailEnd type="arrow"/>
          </a:ln>
          <a:effectLst/>
        </p:spPr>
      </p:cxnSp>
      <p:cxnSp>
        <p:nvCxnSpPr>
          <p:cNvPr id="67" name="Прямая со стрелкой 66"/>
          <p:cNvCxnSpPr/>
          <p:nvPr/>
        </p:nvCxnSpPr>
        <p:spPr bwMode="auto">
          <a:xfrm flipV="1">
            <a:off x="8112224" y="6381328"/>
            <a:ext cx="216024" cy="260648"/>
          </a:xfrm>
          <a:prstGeom prst="straightConnector1">
            <a:avLst/>
          </a:prstGeom>
          <a:solidFill>
            <a:schemeClr val="accent1"/>
          </a:solidFill>
          <a:ln w="9525" cap="flat" cmpd="sng" algn="ctr">
            <a:solidFill>
              <a:srgbClr val="C00000"/>
            </a:solidFill>
            <a:prstDash val="solid"/>
            <a:round/>
            <a:headEnd type="none" w="med" len="med"/>
            <a:tailEnd type="arrow"/>
          </a:ln>
          <a:effectLst/>
        </p:spPr>
      </p:cxnSp>
      <p:cxnSp>
        <p:nvCxnSpPr>
          <p:cNvPr id="70" name="Прямая со стрелкой 69"/>
          <p:cNvCxnSpPr>
            <a:stCxn id="60" idx="1"/>
          </p:cNvCxnSpPr>
          <p:nvPr/>
        </p:nvCxnSpPr>
        <p:spPr bwMode="auto">
          <a:xfrm flipH="1">
            <a:off x="7752184" y="5733256"/>
            <a:ext cx="360040" cy="40260"/>
          </a:xfrm>
          <a:prstGeom prst="straightConnector1">
            <a:avLst/>
          </a:prstGeom>
          <a:solidFill>
            <a:schemeClr val="accent1"/>
          </a:solidFill>
          <a:ln w="9525" cap="flat" cmpd="sng" algn="ctr">
            <a:solidFill>
              <a:srgbClr val="C00000"/>
            </a:solidFill>
            <a:prstDash val="solid"/>
            <a:round/>
            <a:headEnd type="none" w="med" len="med"/>
            <a:tailEnd type="arrow"/>
          </a:ln>
          <a:effectLst/>
        </p:spPr>
      </p:cxnSp>
      <p:sp>
        <p:nvSpPr>
          <p:cNvPr id="74" name="Text Box 79"/>
          <p:cNvSpPr txBox="1">
            <a:spLocks noChangeArrowheads="1"/>
          </p:cNvSpPr>
          <p:nvPr/>
        </p:nvSpPr>
        <p:spPr bwMode="auto">
          <a:xfrm>
            <a:off x="4151784" y="2636912"/>
            <a:ext cx="5400600" cy="430439"/>
          </a:xfrm>
          <a:prstGeom prst="rect">
            <a:avLst/>
          </a:prstGeom>
          <a:noFill/>
          <a:ln w="9525">
            <a:noFill/>
            <a:miter lim="800000"/>
            <a:headEnd/>
            <a:tailEnd/>
          </a:ln>
        </p:spPr>
        <p:txBody>
          <a:bodyPr wrap="square">
            <a:spAutoFit/>
          </a:bodyPr>
          <a:lstStyle/>
          <a:p>
            <a:pPr>
              <a:lnSpc>
                <a:spcPct val="50000"/>
              </a:lnSpc>
              <a:spcBef>
                <a:spcPct val="50000"/>
              </a:spcBef>
            </a:pPr>
            <a:r>
              <a:rPr lang="ru-RU" altLang="ru-RU" sz="1400" b="1" dirty="0">
                <a:solidFill>
                  <a:srgbClr val="FF00FF"/>
                </a:solidFill>
              </a:rPr>
              <a:t>Множественность (сколько объектов участвует в связи)</a:t>
            </a:r>
          </a:p>
          <a:p>
            <a:pPr>
              <a:lnSpc>
                <a:spcPct val="50000"/>
              </a:lnSpc>
              <a:spcBef>
                <a:spcPct val="50000"/>
              </a:spcBef>
            </a:pPr>
            <a:r>
              <a:rPr lang="ru-RU" altLang="ru-RU" sz="1400" b="1" dirty="0">
                <a:solidFill>
                  <a:srgbClr val="FF00FF"/>
                </a:solidFill>
              </a:rPr>
              <a:t>С одним менеджером </a:t>
            </a:r>
            <a:r>
              <a:rPr lang="ru-RU" altLang="ru-RU" sz="1400" b="1" dirty="0" smtClean="0">
                <a:solidFill>
                  <a:srgbClr val="FF00FF"/>
                </a:solidFill>
              </a:rPr>
              <a:t>связано много </a:t>
            </a:r>
            <a:r>
              <a:rPr lang="ru-RU" altLang="ru-RU" sz="1400" b="1" dirty="0">
                <a:solidFill>
                  <a:srgbClr val="FF00FF"/>
                </a:solidFill>
              </a:rPr>
              <a:t>контрактов</a:t>
            </a:r>
            <a:endParaRPr lang="ru-RU" altLang="ru-RU" sz="1400" b="1" dirty="0">
              <a:solidFill>
                <a:srgbClr val="FF00FF"/>
              </a:solidFill>
              <a:latin typeface="Times New Roman" pitchFamily="18" charset="0"/>
            </a:endParaRPr>
          </a:p>
        </p:txBody>
      </p:sp>
      <p:cxnSp>
        <p:nvCxnSpPr>
          <p:cNvPr id="76" name="Прямая со стрелкой 75"/>
          <p:cNvCxnSpPr/>
          <p:nvPr/>
        </p:nvCxnSpPr>
        <p:spPr bwMode="auto">
          <a:xfrm flipH="1">
            <a:off x="4511824" y="3068960"/>
            <a:ext cx="1008112" cy="144016"/>
          </a:xfrm>
          <a:prstGeom prst="straightConnector1">
            <a:avLst/>
          </a:prstGeom>
          <a:solidFill>
            <a:schemeClr val="accent1"/>
          </a:solidFill>
          <a:ln w="9525" cap="flat" cmpd="sng" algn="ctr">
            <a:solidFill>
              <a:srgbClr val="C50BAF"/>
            </a:solidFill>
            <a:prstDash val="solid"/>
            <a:round/>
            <a:headEnd type="none" w="med" len="med"/>
            <a:tailEnd type="arrow"/>
          </a:ln>
          <a:effectLst/>
        </p:spPr>
      </p:cxnSp>
      <p:cxnSp>
        <p:nvCxnSpPr>
          <p:cNvPr id="77" name="Прямая со стрелкой 76"/>
          <p:cNvCxnSpPr>
            <a:stCxn id="74" idx="2"/>
          </p:cNvCxnSpPr>
          <p:nvPr/>
        </p:nvCxnSpPr>
        <p:spPr bwMode="auto">
          <a:xfrm flipH="1">
            <a:off x="6816080" y="3067351"/>
            <a:ext cx="36004" cy="361649"/>
          </a:xfrm>
          <a:prstGeom prst="straightConnector1">
            <a:avLst/>
          </a:prstGeom>
          <a:solidFill>
            <a:schemeClr val="accent1"/>
          </a:solidFill>
          <a:ln w="9525" cap="flat" cmpd="sng" algn="ctr">
            <a:solidFill>
              <a:srgbClr val="C50BAF"/>
            </a:solidFill>
            <a:prstDash val="solid"/>
            <a:round/>
            <a:headEnd type="none" w="med" len="med"/>
            <a:tailEnd type="arrow"/>
          </a:ln>
          <a:effectLst/>
        </p:spPr>
      </p:cxnSp>
      <p:sp>
        <p:nvSpPr>
          <p:cNvPr id="81" name="Прямоугольник 80"/>
          <p:cNvSpPr/>
          <p:nvPr/>
        </p:nvSpPr>
        <p:spPr bwMode="auto">
          <a:xfrm>
            <a:off x="0" y="4725144"/>
            <a:ext cx="2232248" cy="288032"/>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FF0000"/>
                </a:solidFill>
                <a:effectLst>
                  <a:outerShdw blurRad="38100" dist="38100" dir="2700000" algn="tl">
                    <a:srgbClr val="000000">
                      <a:alpha val="43137"/>
                    </a:srgbClr>
                  </a:outerShdw>
                </a:effectLst>
                <a:latin typeface="Arial" charset="0"/>
              </a:rPr>
              <a:t>Навигация -</a:t>
            </a:r>
            <a:r>
              <a:rPr kumimoji="0" lang="ru-RU" sz="1400" b="0" i="0" u="none" strike="noStrike" cap="none" normalizeH="0" baseline="0" dirty="0" err="1" smtClean="0">
                <a:ln>
                  <a:noFill/>
                </a:ln>
                <a:solidFill>
                  <a:srgbClr val="FF0000"/>
                </a:solidFill>
                <a:effectLst>
                  <a:outerShdw blurRad="38100" dist="38100" dir="2700000" algn="tl">
                    <a:srgbClr val="000000">
                      <a:alpha val="43137"/>
                    </a:srgbClr>
                  </a:outerShdw>
                </a:effectLst>
                <a:latin typeface="Arial" charset="0"/>
              </a:rPr>
              <a:t>напрвление</a:t>
            </a:r>
            <a:endParaRPr kumimoji="0" lang="ru-RU" sz="1400" b="0" i="0" u="none" strike="noStrike" cap="none" normalizeH="0" baseline="0" dirty="0" smtClean="0">
              <a:ln>
                <a:noFill/>
              </a:ln>
              <a:solidFill>
                <a:srgbClr val="FF0000"/>
              </a:solidFill>
              <a:effectLst>
                <a:outerShdw blurRad="38100" dist="38100" dir="2700000" algn="tl">
                  <a:srgbClr val="000000">
                    <a:alpha val="43137"/>
                  </a:srgbClr>
                </a:outerShdw>
              </a:effectLst>
              <a:latin typeface="Arial"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4"/>
          <p:cNvSpPr txBox="1">
            <a:spLocks noChangeArrowheads="1"/>
          </p:cNvSpPr>
          <p:nvPr/>
        </p:nvSpPr>
        <p:spPr bwMode="auto">
          <a:xfrm>
            <a:off x="0" y="332656"/>
            <a:ext cx="12192000" cy="1052596"/>
          </a:xfrm>
          <a:prstGeom prst="rect">
            <a:avLst/>
          </a:prstGeom>
          <a:noFill/>
          <a:ln w="9525">
            <a:noFill/>
            <a:miter lim="800000"/>
            <a:headEnd/>
            <a:tailEnd/>
          </a:ln>
        </p:spPr>
        <p:txBody>
          <a:bodyPr wrap="square">
            <a:spAutoFit/>
          </a:bodyPr>
          <a:lstStyle/>
          <a:p>
            <a:pPr marL="342900" indent="-342900" algn="just">
              <a:spcBef>
                <a:spcPct val="50000"/>
              </a:spcBef>
            </a:pPr>
            <a:r>
              <a:rPr lang="ru-RU" sz="1600" b="1" dirty="0">
                <a:solidFill>
                  <a:srgbClr val="FF3300"/>
                </a:solidFill>
                <a:latin typeface="Times New Roman" pitchFamily="18" charset="0"/>
              </a:rPr>
              <a:t>Ассоциация </a:t>
            </a:r>
            <a:r>
              <a:rPr lang="ru-RU" sz="1600" b="1" dirty="0">
                <a:latin typeface="Times New Roman" pitchFamily="18" charset="0"/>
              </a:rPr>
              <a:t>– структурное отношение, которое описывает набор связей, являющихся соединением между </a:t>
            </a:r>
            <a:r>
              <a:rPr lang="ru-RU" sz="1600" b="1" dirty="0" smtClean="0">
                <a:latin typeface="Times New Roman" pitchFamily="18" charset="0"/>
              </a:rPr>
              <a:t>объектами (экземплярами классов) </a:t>
            </a:r>
            <a:endParaRPr lang="ru-RU" sz="1600" b="1" dirty="0">
              <a:latin typeface="Times New Roman" pitchFamily="18" charset="0"/>
            </a:endParaRPr>
          </a:p>
          <a:p>
            <a:pPr marL="342900" indent="-342900" algn="just">
              <a:lnSpc>
                <a:spcPct val="45000"/>
              </a:lnSpc>
              <a:spcBef>
                <a:spcPct val="50000"/>
              </a:spcBef>
            </a:pPr>
            <a:r>
              <a:rPr lang="ru-RU" sz="1600" b="1" dirty="0">
                <a:latin typeface="Times New Roman" pitchFamily="18" charset="0"/>
              </a:rPr>
              <a:t>Ассоциация изображается в виде сплошной линии, возможно направленной, иногда имеющей  метку и часто включающей </a:t>
            </a:r>
          </a:p>
          <a:p>
            <a:pPr marL="342900" indent="-342900" algn="just">
              <a:lnSpc>
                <a:spcPct val="45000"/>
              </a:lnSpc>
              <a:spcBef>
                <a:spcPct val="50000"/>
              </a:spcBef>
            </a:pPr>
            <a:r>
              <a:rPr lang="ru-RU" sz="1600" b="1" dirty="0">
                <a:latin typeface="Times New Roman" pitchFamily="18" charset="0"/>
              </a:rPr>
              <a:t>другие «украшения», такие, как мощность и имена ролей.</a:t>
            </a:r>
          </a:p>
        </p:txBody>
      </p:sp>
      <p:grpSp>
        <p:nvGrpSpPr>
          <p:cNvPr id="15363" name="Group 5"/>
          <p:cNvGrpSpPr>
            <a:grpSpLocks noChangeAspect="1"/>
          </p:cNvGrpSpPr>
          <p:nvPr/>
        </p:nvGrpSpPr>
        <p:grpSpPr bwMode="auto">
          <a:xfrm>
            <a:off x="3216275" y="1125538"/>
            <a:ext cx="3246438" cy="936625"/>
            <a:chOff x="3688" y="11495"/>
            <a:chExt cx="2823" cy="976"/>
          </a:xfrm>
        </p:grpSpPr>
        <p:sp>
          <p:nvSpPr>
            <p:cNvPr id="15388" name="AutoShape 6"/>
            <p:cNvSpPr>
              <a:spLocks noChangeAspect="1" noChangeArrowheads="1"/>
            </p:cNvSpPr>
            <p:nvPr/>
          </p:nvSpPr>
          <p:spPr bwMode="auto">
            <a:xfrm>
              <a:off x="3688" y="11495"/>
              <a:ext cx="2823" cy="976"/>
            </a:xfrm>
            <a:prstGeom prst="rect">
              <a:avLst/>
            </a:prstGeom>
            <a:noFill/>
            <a:ln w="9525">
              <a:noFill/>
              <a:miter lim="800000"/>
              <a:headEnd/>
              <a:tailEnd/>
            </a:ln>
          </p:spPr>
          <p:txBody>
            <a:bodyPr/>
            <a:lstStyle/>
            <a:p>
              <a:endParaRPr lang="ru-RU"/>
            </a:p>
          </p:txBody>
        </p:sp>
        <p:sp>
          <p:nvSpPr>
            <p:cNvPr id="15389" name="Text Box 7"/>
            <p:cNvSpPr txBox="1">
              <a:spLocks noChangeArrowheads="1"/>
            </p:cNvSpPr>
            <p:nvPr/>
          </p:nvSpPr>
          <p:spPr bwMode="auto">
            <a:xfrm>
              <a:off x="5233" y="11907"/>
              <a:ext cx="1130" cy="418"/>
            </a:xfrm>
            <a:prstGeom prst="rect">
              <a:avLst/>
            </a:prstGeom>
            <a:solidFill>
              <a:srgbClr val="FFFFFF"/>
            </a:solidFill>
            <a:ln w="9525">
              <a:noFill/>
              <a:miter lim="800000"/>
              <a:headEnd/>
              <a:tailEnd/>
            </a:ln>
          </p:spPr>
          <p:txBody>
            <a:bodyPr lIns="61265" tIns="30632" rIns="61265" bIns="30632"/>
            <a:lstStyle/>
            <a:p>
              <a:pPr algn="r"/>
              <a:r>
                <a:rPr lang="ru-RU" sz="700"/>
                <a:t>Заказ</a:t>
              </a:r>
              <a:endParaRPr lang="ru-RU"/>
            </a:p>
          </p:txBody>
        </p:sp>
        <p:sp>
          <p:nvSpPr>
            <p:cNvPr id="15390" name="Text Box 8"/>
            <p:cNvSpPr txBox="1">
              <a:spLocks noChangeArrowheads="1"/>
            </p:cNvSpPr>
            <p:nvPr/>
          </p:nvSpPr>
          <p:spPr bwMode="auto">
            <a:xfrm>
              <a:off x="3729" y="11938"/>
              <a:ext cx="1128" cy="418"/>
            </a:xfrm>
            <a:prstGeom prst="rect">
              <a:avLst/>
            </a:prstGeom>
            <a:solidFill>
              <a:srgbClr val="FFFFFF"/>
            </a:solidFill>
            <a:ln w="9525">
              <a:noFill/>
              <a:miter lim="800000"/>
              <a:headEnd/>
              <a:tailEnd/>
            </a:ln>
          </p:spPr>
          <p:txBody>
            <a:bodyPr lIns="61265" tIns="30632" rIns="61265" bIns="30632"/>
            <a:lstStyle/>
            <a:p>
              <a:r>
                <a:rPr lang="ru-RU" sz="700"/>
                <a:t>Заказчик</a:t>
              </a:r>
              <a:endParaRPr lang="ru-RU"/>
            </a:p>
          </p:txBody>
        </p:sp>
        <p:sp>
          <p:nvSpPr>
            <p:cNvPr id="15391" name="Text Box 9"/>
            <p:cNvSpPr txBox="1">
              <a:spLocks noChangeArrowheads="1"/>
            </p:cNvSpPr>
            <p:nvPr/>
          </p:nvSpPr>
          <p:spPr bwMode="auto">
            <a:xfrm>
              <a:off x="3750" y="11644"/>
              <a:ext cx="283" cy="278"/>
            </a:xfrm>
            <a:prstGeom prst="rect">
              <a:avLst/>
            </a:prstGeom>
            <a:solidFill>
              <a:srgbClr val="FFFFFF"/>
            </a:solidFill>
            <a:ln w="9525">
              <a:noFill/>
              <a:miter lim="800000"/>
              <a:headEnd/>
              <a:tailEnd/>
            </a:ln>
          </p:spPr>
          <p:txBody>
            <a:bodyPr lIns="61265" tIns="30632" rIns="61265" bIns="30632"/>
            <a:lstStyle/>
            <a:p>
              <a:r>
                <a:rPr lang="ru-RU" sz="1100" dirty="0"/>
                <a:t>1</a:t>
              </a:r>
            </a:p>
          </p:txBody>
        </p:sp>
        <p:sp>
          <p:nvSpPr>
            <p:cNvPr id="15392" name="Line 10"/>
            <p:cNvSpPr>
              <a:spLocks noChangeShapeType="1"/>
            </p:cNvSpPr>
            <p:nvPr/>
          </p:nvSpPr>
          <p:spPr bwMode="auto">
            <a:xfrm flipV="1">
              <a:off x="3829" y="11908"/>
              <a:ext cx="2372" cy="5"/>
            </a:xfrm>
            <a:prstGeom prst="line">
              <a:avLst/>
            </a:prstGeom>
            <a:noFill/>
            <a:ln w="9525">
              <a:solidFill>
                <a:srgbClr val="000000"/>
              </a:solidFill>
              <a:round/>
              <a:headEnd/>
              <a:tailEnd/>
            </a:ln>
          </p:spPr>
          <p:txBody>
            <a:bodyPr/>
            <a:lstStyle/>
            <a:p>
              <a:endParaRPr lang="ru-RU"/>
            </a:p>
          </p:txBody>
        </p:sp>
        <p:sp>
          <p:nvSpPr>
            <p:cNvPr id="137227" name="AutoShape 11"/>
            <p:cNvSpPr>
              <a:spLocks noChangeArrowheads="1"/>
            </p:cNvSpPr>
            <p:nvPr/>
          </p:nvSpPr>
          <p:spPr bwMode="auto">
            <a:xfrm>
              <a:off x="6013" y="11737"/>
              <a:ext cx="148" cy="142"/>
            </a:xfrm>
            <a:prstGeom prst="star5">
              <a:avLst/>
            </a:prstGeom>
            <a:solidFill>
              <a:srgbClr val="FFFFFF"/>
            </a:solidFill>
            <a:ln w="9525">
              <a:solidFill>
                <a:srgbClr val="000000"/>
              </a:solidFill>
              <a:miter lim="800000"/>
              <a:headEnd/>
              <a:tailEnd/>
            </a:ln>
          </p:spPr>
          <p:txBody>
            <a:bodyPr/>
            <a:lstStyle/>
            <a:p>
              <a:pPr>
                <a:defRPr/>
              </a:pPr>
              <a:endParaRPr lang="ru-RU"/>
            </a:p>
          </p:txBody>
        </p:sp>
      </p:grpSp>
      <p:sp>
        <p:nvSpPr>
          <p:cNvPr id="15364" name="Line 18"/>
          <p:cNvSpPr>
            <a:spLocks noChangeShapeType="1"/>
          </p:cNvSpPr>
          <p:nvPr/>
        </p:nvSpPr>
        <p:spPr bwMode="auto">
          <a:xfrm>
            <a:off x="6096000" y="3141663"/>
            <a:ext cx="3175" cy="314325"/>
          </a:xfrm>
          <a:prstGeom prst="line">
            <a:avLst/>
          </a:prstGeom>
          <a:noFill/>
          <a:ln w="9525">
            <a:solidFill>
              <a:schemeClr val="tx1"/>
            </a:solidFill>
            <a:round/>
            <a:headEnd/>
            <a:tailEnd/>
          </a:ln>
        </p:spPr>
        <p:txBody>
          <a:bodyPr/>
          <a:lstStyle/>
          <a:p>
            <a:endParaRPr lang="ru-RU"/>
          </a:p>
        </p:txBody>
      </p:sp>
      <p:sp>
        <p:nvSpPr>
          <p:cNvPr id="15365" name="Line 19"/>
          <p:cNvSpPr>
            <a:spLocks noChangeShapeType="1"/>
          </p:cNvSpPr>
          <p:nvPr/>
        </p:nvSpPr>
        <p:spPr bwMode="auto">
          <a:xfrm>
            <a:off x="6096000" y="3141663"/>
            <a:ext cx="233363" cy="122237"/>
          </a:xfrm>
          <a:prstGeom prst="line">
            <a:avLst/>
          </a:prstGeom>
          <a:noFill/>
          <a:ln w="9525">
            <a:solidFill>
              <a:schemeClr val="tx1"/>
            </a:solidFill>
            <a:round/>
            <a:headEnd/>
            <a:tailEnd/>
          </a:ln>
        </p:spPr>
        <p:txBody>
          <a:bodyPr/>
          <a:lstStyle/>
          <a:p>
            <a:endParaRPr lang="ru-RU"/>
          </a:p>
        </p:txBody>
      </p:sp>
      <p:grpSp>
        <p:nvGrpSpPr>
          <p:cNvPr id="15366" name="Group 23"/>
          <p:cNvGrpSpPr>
            <a:grpSpLocks/>
          </p:cNvGrpSpPr>
          <p:nvPr/>
        </p:nvGrpSpPr>
        <p:grpSpPr bwMode="auto">
          <a:xfrm>
            <a:off x="3143250" y="3284538"/>
            <a:ext cx="3167063" cy="142875"/>
            <a:chOff x="2026" y="2160"/>
            <a:chExt cx="1995" cy="90"/>
          </a:xfrm>
        </p:grpSpPr>
        <p:sp>
          <p:nvSpPr>
            <p:cNvPr id="15386" name="Line 16"/>
            <p:cNvSpPr>
              <a:spLocks noChangeShapeType="1"/>
            </p:cNvSpPr>
            <p:nvPr/>
          </p:nvSpPr>
          <p:spPr bwMode="auto">
            <a:xfrm>
              <a:off x="2026" y="2160"/>
              <a:ext cx="1859" cy="0"/>
            </a:xfrm>
            <a:prstGeom prst="line">
              <a:avLst/>
            </a:prstGeom>
            <a:noFill/>
            <a:ln w="9525">
              <a:solidFill>
                <a:schemeClr val="tx1"/>
              </a:solidFill>
              <a:round/>
              <a:headEnd/>
              <a:tailEnd/>
            </a:ln>
          </p:spPr>
          <p:txBody>
            <a:bodyPr/>
            <a:lstStyle/>
            <a:p>
              <a:endParaRPr lang="ru-RU"/>
            </a:p>
          </p:txBody>
        </p:sp>
        <p:sp>
          <p:nvSpPr>
            <p:cNvPr id="15387" name="Line 20"/>
            <p:cNvSpPr>
              <a:spLocks noChangeShapeType="1"/>
            </p:cNvSpPr>
            <p:nvPr/>
          </p:nvSpPr>
          <p:spPr bwMode="auto">
            <a:xfrm flipV="1">
              <a:off x="3885" y="2160"/>
              <a:ext cx="136" cy="90"/>
            </a:xfrm>
            <a:prstGeom prst="line">
              <a:avLst/>
            </a:prstGeom>
            <a:noFill/>
            <a:ln w="9525">
              <a:solidFill>
                <a:schemeClr val="tx1"/>
              </a:solidFill>
              <a:round/>
              <a:headEnd/>
              <a:tailEnd/>
            </a:ln>
          </p:spPr>
          <p:txBody>
            <a:bodyPr/>
            <a:lstStyle/>
            <a:p>
              <a:endParaRPr lang="ru-RU"/>
            </a:p>
          </p:txBody>
        </p:sp>
      </p:grpSp>
      <p:sp>
        <p:nvSpPr>
          <p:cNvPr id="15367" name="Text Box 21"/>
          <p:cNvSpPr txBox="1">
            <a:spLocks noChangeArrowheads="1"/>
          </p:cNvSpPr>
          <p:nvPr/>
        </p:nvSpPr>
        <p:spPr bwMode="auto">
          <a:xfrm>
            <a:off x="0" y="4508500"/>
            <a:ext cx="12192000" cy="1681163"/>
          </a:xfrm>
          <a:prstGeom prst="rect">
            <a:avLst/>
          </a:prstGeom>
          <a:noFill/>
          <a:ln w="9525">
            <a:noFill/>
            <a:miter lim="800000"/>
            <a:headEnd/>
            <a:tailEnd/>
          </a:ln>
        </p:spPr>
        <p:txBody>
          <a:bodyPr>
            <a:spAutoFit/>
          </a:bodyPr>
          <a:lstStyle/>
          <a:p>
            <a:pPr algn="just">
              <a:spcBef>
                <a:spcPct val="50000"/>
              </a:spcBef>
            </a:pPr>
            <a:r>
              <a:rPr lang="ru-RU" sz="1600" b="1">
                <a:solidFill>
                  <a:srgbClr val="FF3300"/>
                </a:solidFill>
              </a:rPr>
              <a:t>Реализация </a:t>
            </a:r>
            <a:r>
              <a:rPr lang="ru-RU" sz="1600" b="1"/>
              <a:t>– семантическое отношение между классификаторами, где один классификатор определяет контракт, который другой классификатор обязуется выполнять (к классификаторам относят классы, интерфейсы, компоненты, элементы </a:t>
            </a:r>
            <a:r>
              <a:rPr lang="en-US" sz="1600" b="1"/>
              <a:t>Use Case</a:t>
            </a:r>
            <a:r>
              <a:rPr lang="ru-RU" sz="1600" b="1"/>
              <a:t>, кооперации). Отношения реализации применяют в двух случаях: между интерфейсами и классами (или компонентами), реализующими их; между элементами </a:t>
            </a:r>
            <a:r>
              <a:rPr lang="en-US" sz="1600" b="1"/>
              <a:t>Use Case</a:t>
            </a:r>
            <a:r>
              <a:rPr lang="ru-RU" sz="1600" b="1"/>
              <a:t> и кооперациями, которые реализуют их.</a:t>
            </a:r>
          </a:p>
          <a:p>
            <a:pPr algn="just">
              <a:spcBef>
                <a:spcPct val="50000"/>
              </a:spcBef>
            </a:pPr>
            <a:r>
              <a:rPr lang="ru-RU" sz="1600" b="1"/>
              <a:t>Реализация изображается как нечто среднее между обобщением и зависимостью </a:t>
            </a:r>
          </a:p>
        </p:txBody>
      </p:sp>
      <p:sp>
        <p:nvSpPr>
          <p:cNvPr id="15368" name="Line 26"/>
          <p:cNvSpPr>
            <a:spLocks noChangeShapeType="1"/>
          </p:cNvSpPr>
          <p:nvPr/>
        </p:nvSpPr>
        <p:spPr bwMode="auto">
          <a:xfrm>
            <a:off x="3432175" y="6381750"/>
            <a:ext cx="2951163" cy="0"/>
          </a:xfrm>
          <a:prstGeom prst="line">
            <a:avLst/>
          </a:prstGeom>
          <a:noFill/>
          <a:ln w="9525">
            <a:solidFill>
              <a:schemeClr val="tx1"/>
            </a:solidFill>
            <a:prstDash val="dash"/>
            <a:round/>
            <a:headEnd/>
            <a:tailEnd/>
          </a:ln>
        </p:spPr>
        <p:txBody>
          <a:bodyPr/>
          <a:lstStyle/>
          <a:p>
            <a:endParaRPr lang="ru-RU"/>
          </a:p>
        </p:txBody>
      </p:sp>
      <p:sp>
        <p:nvSpPr>
          <p:cNvPr id="15369" name="Line 27"/>
          <p:cNvSpPr>
            <a:spLocks noChangeShapeType="1"/>
          </p:cNvSpPr>
          <p:nvPr/>
        </p:nvSpPr>
        <p:spPr bwMode="auto">
          <a:xfrm flipV="1">
            <a:off x="6383338" y="6381750"/>
            <a:ext cx="215900" cy="142875"/>
          </a:xfrm>
          <a:prstGeom prst="line">
            <a:avLst/>
          </a:prstGeom>
          <a:noFill/>
          <a:ln w="9525">
            <a:solidFill>
              <a:schemeClr val="tx1"/>
            </a:solidFill>
            <a:round/>
            <a:headEnd/>
            <a:tailEnd/>
          </a:ln>
        </p:spPr>
        <p:txBody>
          <a:bodyPr/>
          <a:lstStyle/>
          <a:p>
            <a:endParaRPr lang="ru-RU"/>
          </a:p>
        </p:txBody>
      </p:sp>
      <p:sp>
        <p:nvSpPr>
          <p:cNvPr id="15370" name="Line 28"/>
          <p:cNvSpPr>
            <a:spLocks noChangeShapeType="1"/>
          </p:cNvSpPr>
          <p:nvPr/>
        </p:nvSpPr>
        <p:spPr bwMode="auto">
          <a:xfrm>
            <a:off x="6383338" y="6237288"/>
            <a:ext cx="0" cy="287337"/>
          </a:xfrm>
          <a:prstGeom prst="line">
            <a:avLst/>
          </a:prstGeom>
          <a:noFill/>
          <a:ln w="9525">
            <a:solidFill>
              <a:schemeClr val="tx1"/>
            </a:solidFill>
            <a:round/>
            <a:headEnd/>
            <a:tailEnd/>
          </a:ln>
        </p:spPr>
        <p:txBody>
          <a:bodyPr/>
          <a:lstStyle/>
          <a:p>
            <a:endParaRPr lang="ru-RU"/>
          </a:p>
        </p:txBody>
      </p:sp>
      <p:sp>
        <p:nvSpPr>
          <p:cNvPr id="15371" name="Line 29"/>
          <p:cNvSpPr>
            <a:spLocks noChangeShapeType="1"/>
          </p:cNvSpPr>
          <p:nvPr/>
        </p:nvSpPr>
        <p:spPr bwMode="auto">
          <a:xfrm>
            <a:off x="6383338" y="6237288"/>
            <a:ext cx="217487" cy="144462"/>
          </a:xfrm>
          <a:prstGeom prst="line">
            <a:avLst/>
          </a:prstGeom>
          <a:noFill/>
          <a:ln w="9525">
            <a:solidFill>
              <a:schemeClr val="tx1"/>
            </a:solidFill>
            <a:round/>
            <a:headEnd/>
            <a:tailEnd/>
          </a:ln>
        </p:spPr>
        <p:txBody>
          <a:bodyPr/>
          <a:lstStyle/>
          <a:p>
            <a:endParaRPr lang="ru-RU"/>
          </a:p>
        </p:txBody>
      </p:sp>
      <p:sp>
        <p:nvSpPr>
          <p:cNvPr id="15372" name="Rectangle 31"/>
          <p:cNvSpPr>
            <a:spLocks noChangeArrowheads="1"/>
          </p:cNvSpPr>
          <p:nvPr/>
        </p:nvSpPr>
        <p:spPr bwMode="auto">
          <a:xfrm>
            <a:off x="192088" y="3429000"/>
            <a:ext cx="1270000" cy="336550"/>
          </a:xfrm>
          <a:prstGeom prst="rect">
            <a:avLst/>
          </a:prstGeom>
          <a:noFill/>
          <a:ln w="9525">
            <a:noFill/>
            <a:miter lim="800000"/>
            <a:headEnd/>
            <a:tailEnd/>
          </a:ln>
        </p:spPr>
        <p:txBody>
          <a:bodyPr wrap="none">
            <a:spAutoFit/>
          </a:bodyPr>
          <a:lstStyle/>
          <a:p>
            <a:r>
              <a:rPr lang="ru-RU" sz="1600" b="1" i="1">
                <a:solidFill>
                  <a:srgbClr val="CC3300"/>
                </a:solidFill>
              </a:rPr>
              <a:t>Агрегация</a:t>
            </a:r>
          </a:p>
        </p:txBody>
      </p:sp>
      <p:sp>
        <p:nvSpPr>
          <p:cNvPr id="15373" name="Line 32"/>
          <p:cNvSpPr>
            <a:spLocks noChangeShapeType="1"/>
          </p:cNvSpPr>
          <p:nvPr/>
        </p:nvSpPr>
        <p:spPr bwMode="auto">
          <a:xfrm>
            <a:off x="3143250" y="3573463"/>
            <a:ext cx="3240088" cy="0"/>
          </a:xfrm>
          <a:prstGeom prst="line">
            <a:avLst/>
          </a:prstGeom>
          <a:noFill/>
          <a:ln w="15875">
            <a:solidFill>
              <a:srgbClr val="000000"/>
            </a:solidFill>
            <a:prstDash val="lgDash"/>
            <a:round/>
            <a:headEnd type="diamond" w="lg" len="lg"/>
            <a:tailEnd/>
          </a:ln>
        </p:spPr>
        <p:txBody>
          <a:bodyPr/>
          <a:lstStyle/>
          <a:p>
            <a:endParaRPr lang="ru-RU"/>
          </a:p>
        </p:txBody>
      </p:sp>
      <p:sp>
        <p:nvSpPr>
          <p:cNvPr id="15375" name="Text Box 34"/>
          <p:cNvSpPr txBox="1">
            <a:spLocks noChangeArrowheads="1"/>
          </p:cNvSpPr>
          <p:nvPr/>
        </p:nvSpPr>
        <p:spPr bwMode="auto">
          <a:xfrm>
            <a:off x="2927350" y="0"/>
            <a:ext cx="5184775" cy="366713"/>
          </a:xfrm>
          <a:prstGeom prst="rect">
            <a:avLst/>
          </a:prstGeom>
          <a:noFill/>
          <a:ln w="9525">
            <a:noFill/>
            <a:miter lim="800000"/>
            <a:headEnd/>
            <a:tailEnd/>
          </a:ln>
        </p:spPr>
        <p:txBody>
          <a:bodyPr>
            <a:spAutoFit/>
          </a:bodyPr>
          <a:lstStyle/>
          <a:p>
            <a:pPr algn="ctr">
              <a:spcBef>
                <a:spcPct val="50000"/>
              </a:spcBef>
            </a:pPr>
            <a:r>
              <a:rPr lang="ru-RU" b="1" dirty="0">
                <a:solidFill>
                  <a:srgbClr val="CC3300"/>
                </a:solidFill>
              </a:rPr>
              <a:t>Связи </a:t>
            </a:r>
          </a:p>
        </p:txBody>
      </p:sp>
      <p:sp>
        <p:nvSpPr>
          <p:cNvPr id="15376" name="Text Box 35"/>
          <p:cNvSpPr txBox="1">
            <a:spLocks noChangeArrowheads="1"/>
          </p:cNvSpPr>
          <p:nvPr/>
        </p:nvSpPr>
        <p:spPr bwMode="auto">
          <a:xfrm>
            <a:off x="2640013" y="3644900"/>
            <a:ext cx="1152525" cy="274638"/>
          </a:xfrm>
          <a:prstGeom prst="rect">
            <a:avLst/>
          </a:prstGeom>
          <a:solidFill>
            <a:schemeClr val="bg1"/>
          </a:solidFill>
          <a:ln w="9525">
            <a:noFill/>
            <a:miter lim="800000"/>
            <a:headEnd/>
            <a:tailEnd/>
          </a:ln>
        </p:spPr>
        <p:txBody>
          <a:bodyPr>
            <a:spAutoFit/>
          </a:bodyPr>
          <a:lstStyle/>
          <a:p>
            <a:pPr>
              <a:spcBef>
                <a:spcPct val="50000"/>
              </a:spcBef>
            </a:pPr>
            <a:r>
              <a:rPr lang="ru-RU" sz="1200" b="1">
                <a:solidFill>
                  <a:srgbClr val="CC3300"/>
                </a:solidFill>
              </a:rPr>
              <a:t>Цельное</a:t>
            </a:r>
          </a:p>
        </p:txBody>
      </p:sp>
      <p:sp>
        <p:nvSpPr>
          <p:cNvPr id="15377" name="Text Box 36"/>
          <p:cNvSpPr txBox="1">
            <a:spLocks noChangeArrowheads="1"/>
          </p:cNvSpPr>
          <p:nvPr/>
        </p:nvSpPr>
        <p:spPr bwMode="auto">
          <a:xfrm>
            <a:off x="5808663" y="3644900"/>
            <a:ext cx="1152525" cy="274638"/>
          </a:xfrm>
          <a:prstGeom prst="rect">
            <a:avLst/>
          </a:prstGeom>
          <a:solidFill>
            <a:schemeClr val="bg1"/>
          </a:solidFill>
          <a:ln w="9525">
            <a:noFill/>
            <a:miter lim="800000"/>
            <a:headEnd/>
            <a:tailEnd/>
          </a:ln>
        </p:spPr>
        <p:txBody>
          <a:bodyPr>
            <a:spAutoFit/>
          </a:bodyPr>
          <a:lstStyle/>
          <a:p>
            <a:pPr>
              <a:spcBef>
                <a:spcPct val="50000"/>
              </a:spcBef>
            </a:pPr>
            <a:r>
              <a:rPr lang="ru-RU" sz="1200" b="1">
                <a:solidFill>
                  <a:srgbClr val="CC3300"/>
                </a:solidFill>
              </a:rPr>
              <a:t>Часть</a:t>
            </a:r>
          </a:p>
        </p:txBody>
      </p:sp>
      <p:sp>
        <p:nvSpPr>
          <p:cNvPr id="15378" name="Text Box 37"/>
          <p:cNvSpPr txBox="1">
            <a:spLocks noChangeArrowheads="1"/>
          </p:cNvSpPr>
          <p:nvPr/>
        </p:nvSpPr>
        <p:spPr bwMode="auto">
          <a:xfrm>
            <a:off x="2927350" y="1557338"/>
            <a:ext cx="1152525" cy="274637"/>
          </a:xfrm>
          <a:prstGeom prst="rect">
            <a:avLst/>
          </a:prstGeom>
          <a:solidFill>
            <a:schemeClr val="bg1"/>
          </a:solidFill>
          <a:ln w="9525">
            <a:noFill/>
            <a:miter lim="800000"/>
            <a:headEnd/>
            <a:tailEnd/>
          </a:ln>
        </p:spPr>
        <p:txBody>
          <a:bodyPr>
            <a:spAutoFit/>
          </a:bodyPr>
          <a:lstStyle/>
          <a:p>
            <a:pPr>
              <a:spcBef>
                <a:spcPct val="50000"/>
              </a:spcBef>
            </a:pPr>
            <a:r>
              <a:rPr lang="ru-RU" sz="1200" b="1">
                <a:solidFill>
                  <a:srgbClr val="FF3300"/>
                </a:solidFill>
              </a:rPr>
              <a:t>Заказчик</a:t>
            </a:r>
          </a:p>
        </p:txBody>
      </p:sp>
      <p:sp>
        <p:nvSpPr>
          <p:cNvPr id="15379" name="Text Box 38"/>
          <p:cNvSpPr txBox="1">
            <a:spLocks noChangeArrowheads="1"/>
          </p:cNvSpPr>
          <p:nvPr/>
        </p:nvSpPr>
        <p:spPr bwMode="auto">
          <a:xfrm>
            <a:off x="5664200" y="1557338"/>
            <a:ext cx="1152525" cy="274637"/>
          </a:xfrm>
          <a:prstGeom prst="rect">
            <a:avLst/>
          </a:prstGeom>
          <a:solidFill>
            <a:schemeClr val="bg1"/>
          </a:solidFill>
          <a:ln w="9525">
            <a:noFill/>
            <a:miter lim="800000"/>
            <a:headEnd/>
            <a:tailEnd/>
          </a:ln>
        </p:spPr>
        <p:txBody>
          <a:bodyPr>
            <a:spAutoFit/>
          </a:bodyPr>
          <a:lstStyle/>
          <a:p>
            <a:pPr>
              <a:spcBef>
                <a:spcPct val="50000"/>
              </a:spcBef>
            </a:pPr>
            <a:r>
              <a:rPr lang="ru-RU" sz="1200" b="1">
                <a:solidFill>
                  <a:srgbClr val="FF3300"/>
                </a:solidFill>
              </a:rPr>
              <a:t>Заказ</a:t>
            </a:r>
          </a:p>
        </p:txBody>
      </p:sp>
      <p:sp>
        <p:nvSpPr>
          <p:cNvPr id="15381" name="Text Box 40"/>
          <p:cNvSpPr txBox="1">
            <a:spLocks noChangeArrowheads="1"/>
          </p:cNvSpPr>
          <p:nvPr/>
        </p:nvSpPr>
        <p:spPr bwMode="auto">
          <a:xfrm>
            <a:off x="2495550" y="4292600"/>
            <a:ext cx="1152525" cy="274638"/>
          </a:xfrm>
          <a:prstGeom prst="rect">
            <a:avLst/>
          </a:prstGeom>
          <a:solidFill>
            <a:schemeClr val="bg1"/>
          </a:solidFill>
          <a:ln w="9525">
            <a:noFill/>
            <a:miter lim="800000"/>
            <a:headEnd/>
            <a:tailEnd/>
          </a:ln>
        </p:spPr>
        <p:txBody>
          <a:bodyPr>
            <a:spAutoFit/>
          </a:bodyPr>
          <a:lstStyle/>
          <a:p>
            <a:pPr>
              <a:spcBef>
                <a:spcPct val="50000"/>
              </a:spcBef>
            </a:pPr>
            <a:endParaRPr lang="ru-RU" sz="1200" b="1">
              <a:solidFill>
                <a:srgbClr val="FF3300"/>
              </a:solidFill>
            </a:endParaRPr>
          </a:p>
        </p:txBody>
      </p:sp>
      <p:sp>
        <p:nvSpPr>
          <p:cNvPr id="15382" name="Text Box 41"/>
          <p:cNvSpPr txBox="1">
            <a:spLocks noChangeArrowheads="1"/>
          </p:cNvSpPr>
          <p:nvPr/>
        </p:nvSpPr>
        <p:spPr bwMode="auto">
          <a:xfrm>
            <a:off x="2135188" y="6237288"/>
            <a:ext cx="1152525" cy="274637"/>
          </a:xfrm>
          <a:prstGeom prst="rect">
            <a:avLst/>
          </a:prstGeom>
          <a:solidFill>
            <a:schemeClr val="bg1"/>
          </a:solidFill>
          <a:ln w="9525">
            <a:noFill/>
            <a:miter lim="800000"/>
            <a:headEnd/>
            <a:tailEnd/>
          </a:ln>
        </p:spPr>
        <p:txBody>
          <a:bodyPr>
            <a:spAutoFit/>
          </a:bodyPr>
          <a:lstStyle/>
          <a:p>
            <a:pPr>
              <a:spcBef>
                <a:spcPct val="50000"/>
              </a:spcBef>
            </a:pPr>
            <a:r>
              <a:rPr lang="ru-RU" sz="1200" b="1">
                <a:solidFill>
                  <a:srgbClr val="FF3300"/>
                </a:solidFill>
              </a:rPr>
              <a:t>Приемник</a:t>
            </a:r>
          </a:p>
        </p:txBody>
      </p:sp>
      <p:sp>
        <p:nvSpPr>
          <p:cNvPr id="15383" name="Text Box 42"/>
          <p:cNvSpPr txBox="1">
            <a:spLocks noChangeArrowheads="1"/>
          </p:cNvSpPr>
          <p:nvPr/>
        </p:nvSpPr>
        <p:spPr bwMode="auto">
          <a:xfrm>
            <a:off x="6672263" y="6237288"/>
            <a:ext cx="1152525" cy="274637"/>
          </a:xfrm>
          <a:prstGeom prst="rect">
            <a:avLst/>
          </a:prstGeom>
          <a:solidFill>
            <a:schemeClr val="bg1"/>
          </a:solidFill>
          <a:ln w="9525">
            <a:noFill/>
            <a:miter lim="800000"/>
            <a:headEnd/>
            <a:tailEnd/>
          </a:ln>
        </p:spPr>
        <p:txBody>
          <a:bodyPr>
            <a:spAutoFit/>
          </a:bodyPr>
          <a:lstStyle/>
          <a:p>
            <a:pPr>
              <a:spcBef>
                <a:spcPct val="50000"/>
              </a:spcBef>
            </a:pPr>
            <a:r>
              <a:rPr lang="ru-RU" sz="1200" b="1">
                <a:solidFill>
                  <a:srgbClr val="FF3300"/>
                </a:solidFill>
              </a:rPr>
              <a:t>Источник</a:t>
            </a:r>
          </a:p>
        </p:txBody>
      </p:sp>
      <p:cxnSp>
        <p:nvCxnSpPr>
          <p:cNvPr id="15384" name="Прямая со стрелкой 35"/>
          <p:cNvCxnSpPr>
            <a:cxnSpLocks noChangeShapeType="1"/>
          </p:cNvCxnSpPr>
          <p:nvPr/>
        </p:nvCxnSpPr>
        <p:spPr bwMode="auto">
          <a:xfrm>
            <a:off x="6881813" y="1428750"/>
            <a:ext cx="3000375" cy="1588"/>
          </a:xfrm>
          <a:prstGeom prst="straightConnector1">
            <a:avLst/>
          </a:prstGeom>
          <a:noFill/>
          <a:ln w="9525" algn="ctr">
            <a:solidFill>
              <a:schemeClr val="tx1"/>
            </a:solidFill>
            <a:round/>
            <a:headEnd/>
            <a:tailEnd type="arrow" w="med" len="med"/>
          </a:ln>
        </p:spPr>
      </p:cxnSp>
      <p:sp>
        <p:nvSpPr>
          <p:cNvPr id="15385" name="Прямоугольник 36"/>
          <p:cNvSpPr>
            <a:spLocks noChangeArrowheads="1"/>
          </p:cNvSpPr>
          <p:nvPr/>
        </p:nvSpPr>
        <p:spPr bwMode="auto">
          <a:xfrm>
            <a:off x="192088" y="2565400"/>
            <a:ext cx="11572875" cy="571500"/>
          </a:xfrm>
          <a:prstGeom prst="rect">
            <a:avLst/>
          </a:prstGeom>
          <a:solidFill>
            <a:schemeClr val="bg1"/>
          </a:solidFill>
          <a:ln w="9525" algn="ctr">
            <a:solidFill>
              <a:schemeClr val="bg1"/>
            </a:solidFill>
            <a:round/>
            <a:headEnd/>
            <a:tailEnd/>
          </a:ln>
        </p:spPr>
        <p:txBody>
          <a:bodyPr/>
          <a:lstStyle/>
          <a:p>
            <a:pPr marL="342900" indent="-342900" algn="just">
              <a:spcBef>
                <a:spcPct val="50000"/>
              </a:spcBef>
            </a:pPr>
            <a:r>
              <a:rPr lang="ru-RU" b="1">
                <a:solidFill>
                  <a:srgbClr val="FF0000"/>
                </a:solidFill>
                <a:latin typeface="Times New Roman" pitchFamily="18" charset="0"/>
              </a:rPr>
              <a:t>Агрегация </a:t>
            </a:r>
            <a:r>
              <a:rPr lang="ru-RU" b="1">
                <a:latin typeface="Times New Roman" pitchFamily="18" charset="0"/>
              </a:rPr>
              <a:t>– это специальная разновидность ассоциации, представляющая структурное отношение между целым и его частями.</a:t>
            </a:r>
          </a:p>
        </p:txBody>
      </p:sp>
      <p:sp>
        <p:nvSpPr>
          <p:cNvPr id="15395" name="Rectangle 35"/>
          <p:cNvSpPr>
            <a:spLocks noChangeArrowheads="1"/>
          </p:cNvSpPr>
          <p:nvPr/>
        </p:nvSpPr>
        <p:spPr bwMode="auto">
          <a:xfrm>
            <a:off x="334963" y="1844675"/>
            <a:ext cx="11593512" cy="730250"/>
          </a:xfrm>
          <a:prstGeom prst="rect">
            <a:avLst/>
          </a:prstGeom>
          <a:noFill/>
          <a:ln w="9525">
            <a:noFill/>
            <a:miter lim="800000"/>
            <a:headEnd/>
            <a:tailEnd/>
          </a:ln>
          <a:effectLst/>
        </p:spPr>
        <p:txBody>
          <a:bodyPr>
            <a:spAutoFit/>
          </a:bodyPr>
          <a:lstStyle/>
          <a:p>
            <a:r>
              <a:rPr lang="ru-RU" sz="1400" b="1">
                <a:latin typeface="Times New Roman" pitchFamily="18" charset="0"/>
              </a:rPr>
              <a:t>Для ассоциации может быть указано направление навигации. Если навигация указана только в одном направлении, то такая ассоциация называется однонаправленной . У двунаправленной ассоциации навигация указана в обоих направлениях. В языке </a:t>
            </a:r>
            <a:r>
              <a:rPr lang="en-US" sz="1400" b="1">
                <a:latin typeface="Times New Roman" pitchFamily="18" charset="0"/>
              </a:rPr>
              <a:t>UML </a:t>
            </a:r>
            <a:r>
              <a:rPr lang="ru-RU" sz="1400" b="1">
                <a:latin typeface="Times New Roman" pitchFamily="18" charset="0"/>
              </a:rPr>
              <a:t>отсутствие стрелок у ассоциации трактуется следующим образом: направление навигации неизвестно или ассоциация является двунаправленной</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3"/>
          <p:cNvSpPr>
            <a:spLocks noChangeArrowheads="1"/>
          </p:cNvSpPr>
          <p:nvPr/>
        </p:nvSpPr>
        <p:spPr bwMode="auto">
          <a:xfrm>
            <a:off x="0" y="764704"/>
            <a:ext cx="11856640" cy="2375594"/>
          </a:xfrm>
          <a:prstGeom prst="rect">
            <a:avLst/>
          </a:prstGeom>
          <a:solidFill>
            <a:schemeClr val="bg1"/>
          </a:solidFill>
          <a:ln w="9525">
            <a:noFill/>
            <a:miter lim="800000"/>
            <a:headEnd/>
            <a:tailEnd/>
          </a:ln>
          <a:effectLst/>
        </p:spPr>
        <p:txBody>
          <a:bodyPr wrap="none" anchor="ctr"/>
          <a:lstStyle/>
          <a:p>
            <a:r>
              <a:rPr lang="ru-RU" b="1" dirty="0">
                <a:latin typeface="+mn-lt"/>
              </a:rPr>
              <a:t> </a:t>
            </a:r>
            <a:r>
              <a:rPr lang="ru-RU" b="1" dirty="0" smtClean="0">
                <a:latin typeface="+mn-lt"/>
              </a:rPr>
              <a:t>Обозначение </a:t>
            </a:r>
            <a:r>
              <a:rPr lang="ru-RU" b="1" dirty="0">
                <a:latin typeface="+mn-lt"/>
              </a:rPr>
              <a:t>атрибута может включать имя атрибута, тип и значение, </a:t>
            </a:r>
            <a:r>
              <a:rPr lang="ru-RU" b="1" dirty="0" smtClean="0">
                <a:latin typeface="+mn-lt"/>
              </a:rPr>
              <a:t>присваиваемое </a:t>
            </a:r>
            <a:r>
              <a:rPr lang="ru-RU" b="1" dirty="0">
                <a:latin typeface="+mn-lt"/>
              </a:rPr>
              <a:t>по умолчанию.</a:t>
            </a:r>
          </a:p>
          <a:p>
            <a:r>
              <a:rPr lang="ru-RU" b="1" dirty="0">
                <a:latin typeface="+mn-lt"/>
              </a:rPr>
              <a:t>: &lt;признак видимости&gt; &lt;имя&gt; : &lt;тип&gt; = &lt;значение по умолчанию&gt;,</a:t>
            </a:r>
          </a:p>
          <a:p>
            <a:r>
              <a:rPr lang="ru-RU" b="1" dirty="0">
                <a:latin typeface="+mn-lt"/>
              </a:rPr>
              <a:t> где признак видимости может принимать одно из следующих4-х значений:</a:t>
            </a:r>
          </a:p>
          <a:p>
            <a:r>
              <a:rPr lang="ru-RU" b="1" dirty="0">
                <a:latin typeface="+mn-lt"/>
              </a:rPr>
              <a:t>- общий (</a:t>
            </a:r>
            <a:r>
              <a:rPr lang="en-US" b="1" dirty="0">
                <a:latin typeface="+mn-lt"/>
              </a:rPr>
              <a:t>public</a:t>
            </a:r>
            <a:r>
              <a:rPr lang="ru-RU" b="1" dirty="0">
                <a:latin typeface="+mn-lt"/>
              </a:rPr>
              <a:t>) - атрибут доступен для всех клиентов класса,</a:t>
            </a:r>
          </a:p>
          <a:p>
            <a:r>
              <a:rPr lang="ru-RU" b="1" dirty="0">
                <a:latin typeface="+mn-lt"/>
              </a:rPr>
              <a:t>- защищенный (</a:t>
            </a:r>
            <a:r>
              <a:rPr lang="en-US" b="1" dirty="0">
                <a:latin typeface="+mn-lt"/>
              </a:rPr>
              <a:t>protected</a:t>
            </a:r>
            <a:r>
              <a:rPr lang="ru-RU" b="1" dirty="0">
                <a:latin typeface="+mn-lt"/>
              </a:rPr>
              <a:t>) - атрибут доступен только для подклассов и друзей класса,</a:t>
            </a:r>
          </a:p>
          <a:p>
            <a:r>
              <a:rPr lang="ru-RU" b="1" dirty="0">
                <a:latin typeface="+mn-lt"/>
              </a:rPr>
              <a:t>- секретный (</a:t>
            </a:r>
            <a:r>
              <a:rPr lang="en-US" b="1" dirty="0">
                <a:latin typeface="+mn-lt"/>
              </a:rPr>
              <a:t>private</a:t>
            </a:r>
            <a:r>
              <a:rPr lang="ru-RU" b="1" dirty="0">
                <a:latin typeface="+mn-lt"/>
              </a:rPr>
              <a:t>) - атрибут доступен только для друзей класса,</a:t>
            </a:r>
          </a:p>
          <a:p>
            <a:r>
              <a:rPr lang="ru-RU" b="1" dirty="0">
                <a:latin typeface="+mn-lt"/>
              </a:rPr>
              <a:t>- реализация (</a:t>
            </a:r>
            <a:r>
              <a:rPr lang="en-US" b="1" dirty="0">
                <a:latin typeface="+mn-lt"/>
              </a:rPr>
              <a:t>implementation</a:t>
            </a:r>
            <a:r>
              <a:rPr lang="ru-RU" b="1" dirty="0">
                <a:latin typeface="+mn-lt"/>
              </a:rPr>
              <a:t>) - атрибут доступен только внутри  пакета.</a:t>
            </a:r>
          </a:p>
          <a:p>
            <a:endParaRPr lang="ru-RU" sz="1400" b="1" dirty="0">
              <a:latin typeface="Times New Roman" pitchFamily="18" charset="0"/>
            </a:endParaRPr>
          </a:p>
          <a:p>
            <a:endParaRPr lang="ru-RU" sz="1400" b="1" dirty="0">
              <a:latin typeface="Times New Roman" pitchFamily="18" charset="0"/>
            </a:endParaRPr>
          </a:p>
        </p:txBody>
      </p:sp>
      <p:sp>
        <p:nvSpPr>
          <p:cNvPr id="3" name="Rectangle 45"/>
          <p:cNvSpPr>
            <a:spLocks noChangeArrowheads="1"/>
          </p:cNvSpPr>
          <p:nvPr/>
        </p:nvSpPr>
        <p:spPr bwMode="auto">
          <a:xfrm>
            <a:off x="119336" y="3356992"/>
            <a:ext cx="11809312" cy="2808312"/>
          </a:xfrm>
          <a:prstGeom prst="rect">
            <a:avLst/>
          </a:prstGeom>
          <a:noFill/>
          <a:ln w="9525">
            <a:noFill/>
            <a:miter lim="800000"/>
            <a:headEnd/>
            <a:tailEnd/>
          </a:ln>
          <a:effectLst/>
        </p:spPr>
        <p:txBody>
          <a:bodyPr wrap="none" anchor="ctr"/>
          <a:lstStyle/>
          <a:p>
            <a:r>
              <a:rPr lang="ru-RU" b="1" dirty="0">
                <a:solidFill>
                  <a:srgbClr val="FF00FF"/>
                </a:solidFill>
                <a:latin typeface="+mn-lt"/>
              </a:rPr>
              <a:t>Операции</a:t>
            </a:r>
            <a:r>
              <a:rPr lang="ru-RU" b="1" dirty="0">
                <a:latin typeface="+mn-lt"/>
              </a:rPr>
              <a:t> представляют собой процессы, реализуемые классом.</a:t>
            </a:r>
          </a:p>
          <a:p>
            <a:r>
              <a:rPr lang="ru-RU" b="1" dirty="0" smtClean="0">
                <a:latin typeface="+mn-lt"/>
              </a:rPr>
              <a:t> </a:t>
            </a:r>
            <a:r>
              <a:rPr lang="ru-RU" b="1" dirty="0">
                <a:latin typeface="+mn-lt"/>
              </a:rPr>
              <a:t>Полный синтаксис </a:t>
            </a:r>
            <a:r>
              <a:rPr lang="en-US" b="1" dirty="0">
                <a:latin typeface="+mn-lt"/>
              </a:rPr>
              <a:t>UML </a:t>
            </a:r>
            <a:r>
              <a:rPr lang="ru-RU" b="1" dirty="0">
                <a:latin typeface="+mn-lt"/>
              </a:rPr>
              <a:t>для операций выглядит следующим образом:</a:t>
            </a:r>
          </a:p>
          <a:p>
            <a:r>
              <a:rPr lang="ru-RU" b="1" dirty="0">
                <a:latin typeface="+mn-lt"/>
              </a:rPr>
              <a:t>&lt;признак видимости&gt; &lt;имя&gt; (&lt;список - параметров&gt;) :</a:t>
            </a:r>
          </a:p>
          <a:p>
            <a:r>
              <a:rPr lang="ru-RU" b="1" dirty="0">
                <a:latin typeface="+mn-lt"/>
              </a:rPr>
              <a:t> &lt;тип - выражения - возвращающего - значение&gt; = &lt;строка - свойств &gt;, где</a:t>
            </a:r>
          </a:p>
          <a:p>
            <a:r>
              <a:rPr lang="ru-RU" b="1" dirty="0">
                <a:latin typeface="+mn-lt"/>
              </a:rPr>
              <a:t>- признак видимости может принимать те же значения, что и для атрибутов;</a:t>
            </a:r>
          </a:p>
          <a:p>
            <a:r>
              <a:rPr lang="ru-RU" b="1" dirty="0">
                <a:latin typeface="+mn-lt"/>
              </a:rPr>
              <a:t>- имя представляет собой символьную строку;</a:t>
            </a:r>
          </a:p>
          <a:p>
            <a:r>
              <a:rPr lang="ru-RU" b="1" dirty="0">
                <a:latin typeface="+mn-lt"/>
              </a:rPr>
              <a:t>- список - параметров содержит необязательные аргументы, </a:t>
            </a:r>
          </a:p>
          <a:p>
            <a:r>
              <a:rPr lang="ru-RU" b="1" dirty="0">
                <a:latin typeface="+mn-lt"/>
              </a:rPr>
              <a:t>синтаксис которых совпадает с синтаксисом атрибутов;</a:t>
            </a:r>
          </a:p>
          <a:p>
            <a:r>
              <a:rPr lang="ru-RU" b="1" dirty="0">
                <a:latin typeface="+mn-lt"/>
              </a:rPr>
              <a:t>- тип - выражения – возвращающего - значение является необязательной</a:t>
            </a:r>
          </a:p>
          <a:p>
            <a:r>
              <a:rPr lang="ru-RU" b="1" dirty="0">
                <a:latin typeface="+mn-lt"/>
              </a:rPr>
              <a:t> спецификацией и зависит от конкретного языка программирования;</a:t>
            </a:r>
          </a:p>
          <a:p>
            <a:pPr algn="ctr"/>
            <a:endParaRPr lang="ru-RU" sz="1400" b="1" dirty="0">
              <a:latin typeface="Times New Roman" pitchFamily="18" charset="0"/>
            </a:endParaRPr>
          </a:p>
        </p:txBody>
      </p:sp>
      <p:sp>
        <p:nvSpPr>
          <p:cNvPr id="4" name="Text Box 4"/>
          <p:cNvSpPr txBox="1">
            <a:spLocks noChangeArrowheads="1"/>
          </p:cNvSpPr>
          <p:nvPr/>
        </p:nvSpPr>
        <p:spPr bwMode="auto">
          <a:xfrm>
            <a:off x="0" y="188640"/>
            <a:ext cx="12192000" cy="461665"/>
          </a:xfrm>
          <a:prstGeom prst="rect">
            <a:avLst/>
          </a:prstGeom>
          <a:noFill/>
          <a:ln w="9525">
            <a:noFill/>
            <a:miter lim="800000"/>
            <a:headEnd/>
            <a:tailEnd/>
          </a:ln>
        </p:spPr>
        <p:txBody>
          <a:bodyPr wrap="square">
            <a:spAutoFit/>
          </a:bodyPr>
          <a:lstStyle/>
          <a:p>
            <a:pPr marL="342900" indent="-342900" algn="ctr">
              <a:spcBef>
                <a:spcPct val="50000"/>
              </a:spcBef>
            </a:pPr>
            <a:r>
              <a:rPr lang="ru-RU" sz="2400" b="1" dirty="0" smtClean="0">
                <a:solidFill>
                  <a:srgbClr val="C00000"/>
                </a:solidFill>
                <a:latin typeface="Times New Roman" pitchFamily="18" charset="0"/>
              </a:rPr>
              <a:t>Обозначение атрибутов и операций</a:t>
            </a:r>
            <a:endParaRPr lang="ru-RU" sz="2400" b="1" dirty="0">
              <a:solidFill>
                <a:srgbClr val="C00000"/>
              </a:solidFill>
              <a:latin typeface="Times New Roman"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5" descr="image062_5"/>
          <p:cNvPicPr>
            <a:picLocks noChangeAspect="1" noChangeArrowheads="1"/>
          </p:cNvPicPr>
          <p:nvPr/>
        </p:nvPicPr>
        <p:blipFill>
          <a:blip r:embed="rId2" cstate="print"/>
          <a:srcRect/>
          <a:stretch>
            <a:fillRect/>
          </a:stretch>
        </p:blipFill>
        <p:spPr bwMode="auto">
          <a:xfrm>
            <a:off x="0" y="0"/>
            <a:ext cx="6480175" cy="5256213"/>
          </a:xfrm>
          <a:prstGeom prst="rect">
            <a:avLst/>
          </a:prstGeom>
          <a:noFill/>
          <a:ln w="9525">
            <a:noFill/>
            <a:miter lim="800000"/>
            <a:headEnd/>
            <a:tailEnd/>
          </a:ln>
        </p:spPr>
      </p:pic>
      <p:pic>
        <p:nvPicPr>
          <p:cNvPr id="18435" name="Picture 6" descr="image062_5"/>
          <p:cNvPicPr>
            <a:picLocks noChangeAspect="1" noChangeArrowheads="1"/>
          </p:cNvPicPr>
          <p:nvPr/>
        </p:nvPicPr>
        <p:blipFill>
          <a:blip r:embed="rId2" cstate="print"/>
          <a:srcRect/>
          <a:stretch>
            <a:fillRect/>
          </a:stretch>
        </p:blipFill>
        <p:spPr bwMode="auto">
          <a:xfrm>
            <a:off x="407988" y="1844675"/>
            <a:ext cx="6480175" cy="5256213"/>
          </a:xfrm>
          <a:prstGeom prst="rect">
            <a:avLst/>
          </a:prstGeom>
          <a:noFill/>
          <a:ln w="9525">
            <a:noFill/>
            <a:miter lim="800000"/>
            <a:headEnd/>
            <a:tailEnd/>
          </a:ln>
        </p:spPr>
      </p:pic>
      <p:sp>
        <p:nvSpPr>
          <p:cNvPr id="18437" name="Rectangle 5"/>
          <p:cNvSpPr>
            <a:spLocks noChangeArrowheads="1"/>
          </p:cNvSpPr>
          <p:nvPr/>
        </p:nvSpPr>
        <p:spPr bwMode="auto">
          <a:xfrm>
            <a:off x="7248525" y="260350"/>
            <a:ext cx="4679950" cy="5184775"/>
          </a:xfrm>
          <a:prstGeom prst="rect">
            <a:avLst/>
          </a:prstGeom>
          <a:solidFill>
            <a:schemeClr val="bg1"/>
          </a:solidFill>
          <a:ln w="9525">
            <a:solidFill>
              <a:schemeClr val="tx1"/>
            </a:solidFill>
            <a:miter lim="800000"/>
            <a:headEnd/>
            <a:tailEnd/>
          </a:ln>
          <a:effectLst/>
        </p:spPr>
        <p:txBody>
          <a:bodyPr wrap="none" anchor="ctr"/>
          <a:lstStyle/>
          <a:p>
            <a:r>
              <a:rPr lang="ru-RU" dirty="0"/>
              <a:t> </a:t>
            </a:r>
            <a:r>
              <a:rPr lang="ru-RU" sz="1600" b="1" u="sng" dirty="0">
                <a:latin typeface="Times New Roman" pitchFamily="18" charset="0"/>
              </a:rPr>
              <a:t>Активация  диаграммы классов:</a:t>
            </a:r>
          </a:p>
          <a:p>
            <a:endParaRPr lang="ru-RU" sz="1600" b="1" u="sng" dirty="0">
              <a:latin typeface="Times New Roman" pitchFamily="18" charset="0"/>
            </a:endParaRPr>
          </a:p>
          <a:p>
            <a:r>
              <a:rPr lang="ru-RU" sz="1600" b="1" dirty="0">
                <a:latin typeface="Times New Roman" pitchFamily="18" charset="0"/>
              </a:rPr>
              <a:t>1.Эта диаграмма появляется по умолчанию;</a:t>
            </a:r>
          </a:p>
          <a:p>
            <a:endParaRPr lang="ru-RU" sz="1600" b="1" dirty="0">
              <a:latin typeface="Times New Roman" pitchFamily="18" charset="0"/>
            </a:endParaRPr>
          </a:p>
          <a:p>
            <a:r>
              <a:rPr lang="ru-RU" sz="1600" b="1" dirty="0">
                <a:latin typeface="Times New Roman" pitchFamily="18" charset="0"/>
              </a:rPr>
              <a:t>2. Щелкнуть на кнопке с изображением диаграммы</a:t>
            </a:r>
          </a:p>
          <a:p>
            <a:r>
              <a:rPr lang="ru-RU" sz="1600" b="1" dirty="0">
                <a:latin typeface="Times New Roman" pitchFamily="18" charset="0"/>
              </a:rPr>
              <a:t> классов на стандартной панели инструментов;</a:t>
            </a:r>
          </a:p>
          <a:p>
            <a:endParaRPr lang="ru-RU" sz="1600" b="1" dirty="0">
              <a:latin typeface="Times New Roman" pitchFamily="18" charset="0"/>
            </a:endParaRPr>
          </a:p>
          <a:p>
            <a:r>
              <a:rPr lang="ru-RU" sz="1600" b="1" dirty="0">
                <a:latin typeface="Times New Roman" pitchFamily="18" charset="0"/>
              </a:rPr>
              <a:t>3. Раскрыть логическое представление в браузере</a:t>
            </a:r>
          </a:p>
          <a:p>
            <a:r>
              <a:rPr lang="ru-RU" sz="1600" b="1" dirty="0">
                <a:latin typeface="Times New Roman" pitchFamily="18" charset="0"/>
              </a:rPr>
              <a:t> (</a:t>
            </a:r>
            <a:r>
              <a:rPr lang="ru-RU" sz="1600" b="1" dirty="0" err="1">
                <a:latin typeface="Times New Roman" pitchFamily="18" charset="0"/>
              </a:rPr>
              <a:t>Logical</a:t>
            </a:r>
            <a:r>
              <a:rPr lang="ru-RU" sz="1600" b="1" dirty="0">
                <a:latin typeface="Times New Roman" pitchFamily="18" charset="0"/>
              </a:rPr>
              <a:t> </a:t>
            </a:r>
            <a:r>
              <a:rPr lang="ru-RU" sz="1600" b="1" dirty="0" err="1">
                <a:latin typeface="Times New Roman" pitchFamily="18" charset="0"/>
              </a:rPr>
              <a:t>View</a:t>
            </a:r>
            <a:r>
              <a:rPr lang="ru-RU" sz="1600" b="1" dirty="0">
                <a:latin typeface="Times New Roman" pitchFamily="18" charset="0"/>
              </a:rPr>
              <a:t>)  и дважды щелкнуть на пиктограмме</a:t>
            </a:r>
          </a:p>
          <a:p>
            <a:r>
              <a:rPr lang="ru-RU" sz="1600" b="1" dirty="0">
                <a:latin typeface="Times New Roman" pitchFamily="18" charset="0"/>
              </a:rPr>
              <a:t> </a:t>
            </a:r>
            <a:r>
              <a:rPr lang="ru-RU" sz="1600" b="1" dirty="0" err="1">
                <a:latin typeface="Times New Roman" pitchFamily="18" charset="0"/>
              </a:rPr>
              <a:t>Main</a:t>
            </a:r>
            <a:r>
              <a:rPr lang="ru-RU" sz="1600" b="1" dirty="0">
                <a:latin typeface="Times New Roman" pitchFamily="18" charset="0"/>
              </a:rPr>
              <a:t> (Главная);</a:t>
            </a:r>
          </a:p>
          <a:p>
            <a:endParaRPr lang="ru-RU" sz="1600" b="1" dirty="0">
              <a:latin typeface="Times New Roman" pitchFamily="18" charset="0"/>
            </a:endParaRPr>
          </a:p>
          <a:p>
            <a:r>
              <a:rPr lang="ru-RU" sz="1600" b="1" dirty="0">
                <a:latin typeface="Times New Roman" pitchFamily="18" charset="0"/>
              </a:rPr>
              <a:t> 4. Через пункт меню </a:t>
            </a:r>
            <a:r>
              <a:rPr lang="ru-RU" sz="1600" b="1" dirty="0" err="1">
                <a:latin typeface="Times New Roman" pitchFamily="18" charset="0"/>
              </a:rPr>
              <a:t>Browse</a:t>
            </a:r>
            <a:r>
              <a:rPr lang="ru-RU" sz="1600" b="1" dirty="0">
                <a:latin typeface="Times New Roman" pitchFamily="18" charset="0"/>
              </a:rPr>
              <a:t> → </a:t>
            </a:r>
            <a:r>
              <a:rPr lang="ru-RU" sz="1600" b="1" dirty="0" err="1">
                <a:latin typeface="Times New Roman" pitchFamily="18" charset="0"/>
              </a:rPr>
              <a:t>CIass</a:t>
            </a:r>
            <a:r>
              <a:rPr lang="ru-RU" sz="1600" b="1" dirty="0">
                <a:latin typeface="Times New Roman" pitchFamily="18" charset="0"/>
              </a:rPr>
              <a:t> </a:t>
            </a:r>
            <a:r>
              <a:rPr lang="ru-RU" sz="1600" b="1" dirty="0" err="1">
                <a:latin typeface="Times New Roman" pitchFamily="18" charset="0"/>
              </a:rPr>
              <a:t>Diagram</a:t>
            </a:r>
            <a:endParaRPr lang="ru-RU" sz="1600" b="1" dirty="0">
              <a:latin typeface="Times New Roman" pitchFamily="18" charset="0"/>
            </a:endParaRPr>
          </a:p>
          <a:p>
            <a:r>
              <a:rPr lang="ru-RU" sz="1600" b="1" dirty="0">
                <a:latin typeface="Times New Roman" pitchFamily="18" charset="0"/>
              </a:rPr>
              <a:t> (Браузер → Диаграмма классов).</a:t>
            </a:r>
          </a:p>
          <a:p>
            <a:endParaRPr lang="ru-RU" sz="1600" b="1" dirty="0">
              <a:latin typeface="Times New Roman" pitchFamily="18" charset="0"/>
            </a:endParaRPr>
          </a:p>
        </p:txBody>
      </p:sp>
      <p:sp>
        <p:nvSpPr>
          <p:cNvPr id="18438" name="Line 6"/>
          <p:cNvSpPr>
            <a:spLocks noChangeShapeType="1"/>
          </p:cNvSpPr>
          <p:nvPr/>
        </p:nvSpPr>
        <p:spPr bwMode="auto">
          <a:xfrm flipH="1" flipV="1">
            <a:off x="4583113" y="908050"/>
            <a:ext cx="2736850" cy="1441450"/>
          </a:xfrm>
          <a:prstGeom prst="line">
            <a:avLst/>
          </a:prstGeom>
          <a:noFill/>
          <a:ln w="22225">
            <a:solidFill>
              <a:srgbClr val="FF0000"/>
            </a:solidFill>
            <a:round/>
            <a:headEnd/>
            <a:tailEnd type="triangle" w="med" len="med"/>
          </a:ln>
          <a:effectLst/>
        </p:spPr>
        <p:txBody>
          <a:bodyPr/>
          <a:lstStyle/>
          <a:p>
            <a:endParaRPr lang="ru-RU"/>
          </a:p>
        </p:txBody>
      </p:sp>
      <p:sp>
        <p:nvSpPr>
          <p:cNvPr id="18439" name="Line 7"/>
          <p:cNvSpPr>
            <a:spLocks noChangeShapeType="1"/>
          </p:cNvSpPr>
          <p:nvPr/>
        </p:nvSpPr>
        <p:spPr bwMode="auto">
          <a:xfrm flipH="1" flipV="1">
            <a:off x="1847850" y="1700213"/>
            <a:ext cx="5400675" cy="1223962"/>
          </a:xfrm>
          <a:prstGeom prst="line">
            <a:avLst/>
          </a:prstGeom>
          <a:noFill/>
          <a:ln w="22225">
            <a:solidFill>
              <a:srgbClr val="FF0000"/>
            </a:solidFill>
            <a:round/>
            <a:headEnd/>
            <a:tailEnd type="triangle" w="med" len="med"/>
          </a:ln>
          <a:effectLst/>
        </p:spPr>
        <p:txBody>
          <a:bodyPr/>
          <a:lstStyle/>
          <a:p>
            <a:endParaRPr lang="ru-RU"/>
          </a:p>
        </p:txBody>
      </p:sp>
      <p:sp>
        <p:nvSpPr>
          <p:cNvPr id="18440" name="Line 8"/>
          <p:cNvSpPr>
            <a:spLocks noChangeShapeType="1"/>
          </p:cNvSpPr>
          <p:nvPr/>
        </p:nvSpPr>
        <p:spPr bwMode="auto">
          <a:xfrm flipH="1" flipV="1">
            <a:off x="2640013" y="549275"/>
            <a:ext cx="4679950" cy="3455988"/>
          </a:xfrm>
          <a:prstGeom prst="line">
            <a:avLst/>
          </a:prstGeom>
          <a:noFill/>
          <a:ln w="22225">
            <a:solidFill>
              <a:srgbClr val="FF0000"/>
            </a:solidFill>
            <a:round/>
            <a:headEnd/>
            <a:tailEnd type="triangle" w="med" len="med"/>
          </a:ln>
          <a:effectLst/>
        </p:spPr>
        <p:txBody>
          <a:bodyPr/>
          <a:lstStyle/>
          <a:p>
            <a:endParaRPr lang="ru-RU"/>
          </a:p>
        </p:txBody>
      </p:sp>
      <p:sp>
        <p:nvSpPr>
          <p:cNvPr id="8" name="Прямоугольник 7"/>
          <p:cNvSpPr/>
          <p:nvPr/>
        </p:nvSpPr>
        <p:spPr bwMode="auto">
          <a:xfrm>
            <a:off x="2999656" y="0"/>
            <a:ext cx="7776864" cy="404664"/>
          </a:xfrm>
          <a:prstGeom prst="rect">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dirty="0" smtClean="0">
                <a:ln>
                  <a:noFill/>
                </a:ln>
                <a:solidFill>
                  <a:srgbClr val="C00000"/>
                </a:solidFill>
                <a:effectLst>
                  <a:outerShdw blurRad="38100" dist="38100" dir="2700000" algn="tl">
                    <a:srgbClr val="000000">
                      <a:alpha val="43137"/>
                    </a:srgbClr>
                  </a:outerShdw>
                </a:effectLst>
                <a:latin typeface="Arial" charset="0"/>
              </a:rPr>
              <a:t>Запуск диаграммы классов</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cstate="print"/>
          <a:srcRect/>
          <a:stretch>
            <a:fillRect/>
          </a:stretch>
        </p:blipFill>
        <p:spPr bwMode="auto">
          <a:xfrm>
            <a:off x="263525" y="476250"/>
            <a:ext cx="6527800" cy="3168650"/>
          </a:xfrm>
          <a:prstGeom prst="rect">
            <a:avLst/>
          </a:prstGeom>
          <a:noFill/>
          <a:ln w="9525">
            <a:noFill/>
            <a:miter lim="800000"/>
            <a:headEnd/>
            <a:tailEnd/>
          </a:ln>
        </p:spPr>
      </p:pic>
      <p:sp>
        <p:nvSpPr>
          <p:cNvPr id="19459" name="Text Box 3"/>
          <p:cNvSpPr txBox="1">
            <a:spLocks noChangeArrowheads="1"/>
          </p:cNvSpPr>
          <p:nvPr/>
        </p:nvSpPr>
        <p:spPr bwMode="auto">
          <a:xfrm>
            <a:off x="334963" y="0"/>
            <a:ext cx="6553200" cy="506413"/>
          </a:xfrm>
          <a:prstGeom prst="rect">
            <a:avLst/>
          </a:prstGeom>
          <a:noFill/>
          <a:ln w="9525">
            <a:noFill/>
            <a:miter lim="800000"/>
            <a:headEnd/>
            <a:tailEnd/>
          </a:ln>
        </p:spPr>
        <p:txBody>
          <a:bodyPr>
            <a:spAutoFit/>
          </a:bodyPr>
          <a:lstStyle/>
          <a:p>
            <a:pPr algn="ctr">
              <a:lnSpc>
                <a:spcPct val="50000"/>
              </a:lnSpc>
              <a:spcBef>
                <a:spcPct val="50000"/>
              </a:spcBef>
            </a:pPr>
            <a:r>
              <a:rPr lang="ru-RU" b="1">
                <a:solidFill>
                  <a:srgbClr val="CC3300"/>
                </a:solidFill>
                <a:latin typeface="Times New Roman" pitchFamily="18" charset="0"/>
              </a:rPr>
              <a:t>Рабочее окно </a:t>
            </a:r>
            <a:r>
              <a:rPr lang="en-US" b="1">
                <a:solidFill>
                  <a:srgbClr val="CC3300"/>
                </a:solidFill>
                <a:latin typeface="Times New Roman" pitchFamily="18" charset="0"/>
              </a:rPr>
              <a:t>Rational Rose</a:t>
            </a:r>
          </a:p>
          <a:p>
            <a:pPr algn="ctr">
              <a:lnSpc>
                <a:spcPct val="50000"/>
              </a:lnSpc>
              <a:spcBef>
                <a:spcPct val="50000"/>
              </a:spcBef>
            </a:pPr>
            <a:r>
              <a:rPr lang="en-US">
                <a:latin typeface="Times New Roman" pitchFamily="18" charset="0"/>
              </a:rPr>
              <a:t> </a:t>
            </a:r>
            <a:r>
              <a:rPr lang="en-US" sz="1400" b="1">
                <a:latin typeface="Times New Roman" pitchFamily="18" charset="0"/>
              </a:rPr>
              <a:t>(</a:t>
            </a:r>
            <a:r>
              <a:rPr lang="ru-RU" sz="1400" b="1"/>
              <a:t>По умолчанию </a:t>
            </a:r>
            <a:r>
              <a:rPr lang="en-US" sz="1400" b="1"/>
              <a:t>Rational Rose </a:t>
            </a:r>
            <a:r>
              <a:rPr lang="ru-RU" sz="1400" b="1"/>
              <a:t>открывает </a:t>
            </a:r>
            <a:r>
              <a:rPr lang="en-US" sz="1400" b="1"/>
              <a:t>Class</a:t>
            </a:r>
            <a:r>
              <a:rPr lang="ru-RU" sz="1400" b="1"/>
              <a:t>-диаграмму</a:t>
            </a:r>
            <a:r>
              <a:rPr lang="en-US" sz="1400" b="1"/>
              <a:t>)</a:t>
            </a:r>
            <a:r>
              <a:rPr lang="ru-RU" sz="1400" b="1"/>
              <a:t>.</a:t>
            </a:r>
            <a:r>
              <a:rPr lang="ru-RU" sz="1400"/>
              <a:t> </a:t>
            </a:r>
          </a:p>
        </p:txBody>
      </p:sp>
      <p:sp>
        <p:nvSpPr>
          <p:cNvPr id="19460" name="Text Box 4"/>
          <p:cNvSpPr txBox="1">
            <a:spLocks noChangeArrowheads="1"/>
          </p:cNvSpPr>
          <p:nvPr/>
        </p:nvSpPr>
        <p:spPr bwMode="auto">
          <a:xfrm>
            <a:off x="7608888" y="0"/>
            <a:ext cx="3240087" cy="641350"/>
          </a:xfrm>
          <a:prstGeom prst="rect">
            <a:avLst/>
          </a:prstGeom>
          <a:noFill/>
          <a:ln w="9525">
            <a:noFill/>
            <a:miter lim="800000"/>
            <a:headEnd/>
            <a:tailEnd/>
          </a:ln>
        </p:spPr>
        <p:txBody>
          <a:bodyPr>
            <a:spAutoFit/>
          </a:bodyPr>
          <a:lstStyle/>
          <a:p>
            <a:pPr algn="ctr">
              <a:spcBef>
                <a:spcPct val="50000"/>
              </a:spcBef>
            </a:pPr>
            <a:r>
              <a:rPr lang="ru-RU" b="1"/>
              <a:t>На панели инструментов ищем значок </a:t>
            </a:r>
            <a:r>
              <a:rPr lang="en-US" b="1"/>
              <a:t>Class</a:t>
            </a:r>
            <a:endParaRPr lang="ru-RU" b="1"/>
          </a:p>
        </p:txBody>
      </p:sp>
      <p:pic>
        <p:nvPicPr>
          <p:cNvPr id="19461" name="Picture 5"/>
          <p:cNvPicPr>
            <a:picLocks noChangeAspect="1" noChangeArrowheads="1"/>
          </p:cNvPicPr>
          <p:nvPr/>
        </p:nvPicPr>
        <p:blipFill>
          <a:blip r:embed="rId3" cstate="print"/>
          <a:srcRect/>
          <a:stretch>
            <a:fillRect/>
          </a:stretch>
        </p:blipFill>
        <p:spPr bwMode="auto">
          <a:xfrm>
            <a:off x="7535863" y="908050"/>
            <a:ext cx="487362" cy="2654300"/>
          </a:xfrm>
          <a:prstGeom prst="rect">
            <a:avLst/>
          </a:prstGeom>
          <a:noFill/>
          <a:ln w="9525">
            <a:noFill/>
            <a:miter lim="800000"/>
            <a:headEnd/>
            <a:tailEnd/>
          </a:ln>
        </p:spPr>
      </p:pic>
      <p:sp>
        <p:nvSpPr>
          <p:cNvPr id="19463" name="Line 7"/>
          <p:cNvSpPr>
            <a:spLocks noChangeShapeType="1"/>
          </p:cNvSpPr>
          <p:nvPr/>
        </p:nvSpPr>
        <p:spPr bwMode="auto">
          <a:xfrm flipH="1">
            <a:off x="7824788" y="620713"/>
            <a:ext cx="719137" cy="1223962"/>
          </a:xfrm>
          <a:prstGeom prst="line">
            <a:avLst/>
          </a:prstGeom>
          <a:noFill/>
          <a:ln w="19050">
            <a:solidFill>
              <a:srgbClr val="FF00FF"/>
            </a:solidFill>
            <a:round/>
            <a:headEnd/>
            <a:tailEnd type="triangle" w="med" len="med"/>
          </a:ln>
        </p:spPr>
        <p:txBody>
          <a:bodyPr/>
          <a:lstStyle/>
          <a:p>
            <a:endParaRPr lang="ru-RU"/>
          </a:p>
        </p:txBody>
      </p:sp>
      <p:sp>
        <p:nvSpPr>
          <p:cNvPr id="19468" name="Line 12"/>
          <p:cNvSpPr>
            <a:spLocks noChangeShapeType="1"/>
          </p:cNvSpPr>
          <p:nvPr/>
        </p:nvSpPr>
        <p:spPr bwMode="auto">
          <a:xfrm flipH="1">
            <a:off x="9840913" y="4797425"/>
            <a:ext cx="576262" cy="0"/>
          </a:xfrm>
          <a:prstGeom prst="line">
            <a:avLst/>
          </a:prstGeom>
          <a:noFill/>
          <a:ln w="19050">
            <a:solidFill>
              <a:srgbClr val="FF00FF"/>
            </a:solidFill>
            <a:round/>
            <a:headEnd/>
            <a:tailEnd type="triangle" w="med" len="med"/>
          </a:ln>
        </p:spPr>
        <p:txBody>
          <a:bodyPr/>
          <a:lstStyle/>
          <a:p>
            <a:endParaRPr lang="ru-RU"/>
          </a:p>
        </p:txBody>
      </p:sp>
      <p:sp>
        <p:nvSpPr>
          <p:cNvPr id="19469" name="Line 13"/>
          <p:cNvSpPr>
            <a:spLocks noChangeShapeType="1"/>
          </p:cNvSpPr>
          <p:nvPr/>
        </p:nvSpPr>
        <p:spPr bwMode="auto">
          <a:xfrm flipH="1">
            <a:off x="9840913" y="4797425"/>
            <a:ext cx="576262" cy="0"/>
          </a:xfrm>
          <a:prstGeom prst="line">
            <a:avLst/>
          </a:prstGeom>
          <a:noFill/>
          <a:ln w="19050">
            <a:solidFill>
              <a:srgbClr val="FF00FF"/>
            </a:solidFill>
            <a:round/>
            <a:headEnd/>
            <a:tailEnd type="triangle" w="med" len="med"/>
          </a:ln>
        </p:spPr>
        <p:txBody>
          <a:bodyPr/>
          <a:lstStyle/>
          <a:p>
            <a:endParaRPr lang="ru-RU"/>
          </a:p>
        </p:txBody>
      </p:sp>
      <p:pic>
        <p:nvPicPr>
          <p:cNvPr id="19476" name="Picture 21"/>
          <p:cNvPicPr>
            <a:picLocks noChangeAspect="1" noChangeArrowheads="1"/>
          </p:cNvPicPr>
          <p:nvPr/>
        </p:nvPicPr>
        <p:blipFill>
          <a:blip r:embed="rId3" cstate="print"/>
          <a:srcRect/>
          <a:stretch>
            <a:fillRect/>
          </a:stretch>
        </p:blipFill>
        <p:spPr bwMode="auto">
          <a:xfrm>
            <a:off x="6960096" y="549275"/>
            <a:ext cx="1063129" cy="2951163"/>
          </a:xfrm>
          <a:prstGeom prst="rect">
            <a:avLst/>
          </a:prstGeom>
          <a:noFill/>
          <a:ln w="9525">
            <a:noFill/>
            <a:miter lim="800000"/>
            <a:headEnd/>
            <a:tailEnd/>
          </a:ln>
        </p:spPr>
      </p:pic>
      <p:sp>
        <p:nvSpPr>
          <p:cNvPr id="19478" name="Rectangle 22"/>
          <p:cNvSpPr>
            <a:spLocks noChangeArrowheads="1"/>
          </p:cNvSpPr>
          <p:nvPr/>
        </p:nvSpPr>
        <p:spPr bwMode="auto">
          <a:xfrm>
            <a:off x="7967663" y="836613"/>
            <a:ext cx="3600450" cy="2736850"/>
          </a:xfrm>
          <a:prstGeom prst="rect">
            <a:avLst/>
          </a:prstGeom>
          <a:solidFill>
            <a:schemeClr val="bg1"/>
          </a:solidFill>
          <a:ln w="9525">
            <a:solidFill>
              <a:schemeClr val="bg1"/>
            </a:solidFill>
            <a:miter lim="800000"/>
            <a:headEnd/>
            <a:tailEnd/>
          </a:ln>
          <a:effectLst/>
        </p:spPr>
        <p:txBody>
          <a:bodyPr wrap="none" anchor="ctr"/>
          <a:lstStyle/>
          <a:p>
            <a:endParaRPr lang="ru-RU" dirty="0"/>
          </a:p>
          <a:p>
            <a:endParaRPr lang="ru-RU" dirty="0"/>
          </a:p>
          <a:p>
            <a:endParaRPr lang="ru-RU" dirty="0"/>
          </a:p>
          <a:p>
            <a:endParaRPr lang="ru-RU" dirty="0"/>
          </a:p>
          <a:p>
            <a:endParaRPr lang="ru-RU" dirty="0"/>
          </a:p>
          <a:p>
            <a:r>
              <a:rPr lang="ru-RU" sz="1400" b="1" dirty="0">
                <a:latin typeface="Times New Roman" pitchFamily="18" charset="0"/>
              </a:rPr>
              <a:t>Выбор элемента модели</a:t>
            </a:r>
          </a:p>
          <a:p>
            <a:r>
              <a:rPr lang="ru-RU" sz="1400" b="1" dirty="0">
                <a:latin typeface="Times New Roman" pitchFamily="18" charset="0"/>
              </a:rPr>
              <a:t>Ввод текста</a:t>
            </a:r>
          </a:p>
          <a:p>
            <a:r>
              <a:rPr lang="ru-RU" sz="1400" b="1" dirty="0">
                <a:latin typeface="Times New Roman" pitchFamily="18" charset="0"/>
              </a:rPr>
              <a:t>Комментарии</a:t>
            </a:r>
          </a:p>
          <a:p>
            <a:r>
              <a:rPr lang="ru-RU" sz="1400" b="1" dirty="0">
                <a:latin typeface="Times New Roman" pitchFamily="18" charset="0"/>
              </a:rPr>
              <a:t>Связь комментария с элементом</a:t>
            </a:r>
          </a:p>
          <a:p>
            <a:r>
              <a:rPr lang="ru-RU" sz="1400" b="1" dirty="0">
                <a:latin typeface="Times New Roman" pitchFamily="18" charset="0"/>
              </a:rPr>
              <a:t>Класс</a:t>
            </a:r>
          </a:p>
          <a:p>
            <a:r>
              <a:rPr lang="ru-RU" sz="1400" b="1" dirty="0">
                <a:latin typeface="Times New Roman" pitchFamily="18" charset="0"/>
              </a:rPr>
              <a:t>Интерфейс</a:t>
            </a:r>
          </a:p>
          <a:p>
            <a:r>
              <a:rPr lang="ru-RU" sz="1400" b="1" dirty="0">
                <a:latin typeface="Times New Roman" pitchFamily="18" charset="0"/>
              </a:rPr>
              <a:t>Ассоциация</a:t>
            </a:r>
          </a:p>
          <a:p>
            <a:r>
              <a:rPr lang="ru-RU" sz="1400" b="1" dirty="0">
                <a:latin typeface="Times New Roman" pitchFamily="18" charset="0"/>
              </a:rPr>
              <a:t>Агрегация</a:t>
            </a:r>
          </a:p>
          <a:p>
            <a:r>
              <a:rPr lang="ru-RU" sz="1400" b="1" dirty="0">
                <a:latin typeface="Times New Roman" pitchFamily="18" charset="0"/>
              </a:rPr>
              <a:t>Привязка атрибута</a:t>
            </a:r>
          </a:p>
          <a:p>
            <a:r>
              <a:rPr lang="ru-RU" sz="1400" b="1" dirty="0">
                <a:latin typeface="Times New Roman" pitchFamily="18" charset="0"/>
              </a:rPr>
              <a:t>Добавление пакета</a:t>
            </a:r>
          </a:p>
          <a:p>
            <a:r>
              <a:rPr lang="ru-RU" sz="1400" b="1" dirty="0">
                <a:latin typeface="Times New Roman" pitchFamily="18" charset="0"/>
              </a:rPr>
              <a:t>Зависимость</a:t>
            </a:r>
          </a:p>
          <a:p>
            <a:r>
              <a:rPr lang="ru-RU" sz="1400" b="1" dirty="0">
                <a:latin typeface="Times New Roman" pitchFamily="18" charset="0"/>
              </a:rPr>
              <a:t>Наследование</a:t>
            </a:r>
          </a:p>
          <a:p>
            <a:r>
              <a:rPr lang="ru-RU" sz="1400" b="1" dirty="0">
                <a:latin typeface="Times New Roman" pitchFamily="18" charset="0"/>
              </a:rPr>
              <a:t>Реализация</a:t>
            </a:r>
          </a:p>
          <a:p>
            <a:endParaRPr lang="ru-RU" sz="1400" dirty="0">
              <a:latin typeface="Times New Roman" pitchFamily="18" charset="0"/>
            </a:endParaRPr>
          </a:p>
          <a:p>
            <a:endParaRPr lang="ru-RU" sz="1400" dirty="0">
              <a:latin typeface="Times New Roman" pitchFamily="18" charset="0"/>
            </a:endParaRPr>
          </a:p>
          <a:p>
            <a:endParaRPr lang="ru-RU" sz="1400" dirty="0">
              <a:latin typeface="Times New Roman" pitchFamily="18" charset="0"/>
            </a:endParaRPr>
          </a:p>
          <a:p>
            <a:endParaRPr lang="ru-RU" sz="1400" dirty="0">
              <a:latin typeface="Times New Roman" pitchFamily="18" charset="0"/>
            </a:endParaRPr>
          </a:p>
          <a:p>
            <a:endParaRPr lang="ru-RU" sz="1400" dirty="0">
              <a:latin typeface="Times New Roman" pitchFamily="18" charset="0"/>
            </a:endParaRPr>
          </a:p>
          <a:p>
            <a:endParaRPr lang="ru-RU" sz="1400" dirty="0">
              <a:latin typeface="Times New Roman" pitchFamily="18" charset="0"/>
            </a:endParaRPr>
          </a:p>
          <a:p>
            <a:endParaRPr lang="ru-RU" sz="1400" dirty="0">
              <a:latin typeface="Times New Roman" pitchFamily="18" charset="0"/>
            </a:endParaRPr>
          </a:p>
          <a:p>
            <a:endParaRPr lang="ru-RU" sz="1400" dirty="0">
              <a:latin typeface="Times New Roman" pitchFamily="18" charset="0"/>
            </a:endParaRPr>
          </a:p>
        </p:txBody>
      </p:sp>
      <p:pic>
        <p:nvPicPr>
          <p:cNvPr id="19479" name="Picture 5" descr="http://ok-t.ru/studopediaru/baza8/153511914903.files/image035.jpg"/>
          <p:cNvPicPr>
            <a:picLocks noChangeAspect="1" noChangeArrowheads="1"/>
          </p:cNvPicPr>
          <p:nvPr/>
        </p:nvPicPr>
        <p:blipFill>
          <a:blip r:embed="rId4" cstate="print"/>
          <a:srcRect/>
          <a:stretch>
            <a:fillRect/>
          </a:stretch>
        </p:blipFill>
        <p:spPr bwMode="auto">
          <a:xfrm>
            <a:off x="0" y="3716338"/>
            <a:ext cx="5303838" cy="3287712"/>
          </a:xfrm>
          <a:prstGeom prst="rect">
            <a:avLst/>
          </a:prstGeom>
          <a:noFill/>
          <a:ln w="9525">
            <a:noFill/>
            <a:miter lim="800000"/>
            <a:headEnd/>
            <a:tailEnd/>
          </a:ln>
        </p:spPr>
      </p:pic>
      <p:sp>
        <p:nvSpPr>
          <p:cNvPr id="19480" name="Rectangle 24"/>
          <p:cNvSpPr>
            <a:spLocks noChangeArrowheads="1"/>
          </p:cNvSpPr>
          <p:nvPr/>
        </p:nvSpPr>
        <p:spPr bwMode="auto">
          <a:xfrm>
            <a:off x="4583833" y="3573016"/>
            <a:ext cx="7608168" cy="3284984"/>
          </a:xfrm>
          <a:prstGeom prst="rect">
            <a:avLst/>
          </a:prstGeom>
          <a:solidFill>
            <a:schemeClr val="bg1"/>
          </a:solidFill>
          <a:ln w="9525">
            <a:solidFill>
              <a:schemeClr val="tx1"/>
            </a:solidFill>
            <a:miter lim="800000"/>
            <a:headEnd/>
            <a:tailEnd/>
          </a:ln>
          <a:effectLst/>
        </p:spPr>
        <p:txBody>
          <a:bodyPr wrap="none" anchor="ctr"/>
          <a:lstStyle/>
          <a:p>
            <a:pPr algn="ctr"/>
            <a:endParaRPr lang="ru-RU" sz="1400" dirty="0">
              <a:latin typeface="Times New Roman" pitchFamily="18" charset="0"/>
            </a:endParaRPr>
          </a:p>
          <a:p>
            <a:r>
              <a:rPr lang="ru-RU" sz="1400" b="1" dirty="0">
                <a:latin typeface="Times New Roman" pitchFamily="18" charset="0"/>
              </a:rPr>
              <a:t>Пиктограммы изображаются перед именем атрибута ( операции):</a:t>
            </a:r>
          </a:p>
          <a:p>
            <a:r>
              <a:rPr lang="ru-RU" sz="1400" b="1" dirty="0">
                <a:latin typeface="Times New Roman" pitchFamily="18" charset="0"/>
              </a:rPr>
              <a:t>– общий, открытый (</a:t>
            </a:r>
            <a:r>
              <a:rPr lang="ru-RU" sz="1400" b="1" dirty="0" err="1">
                <a:latin typeface="Times New Roman" pitchFamily="18" charset="0"/>
              </a:rPr>
              <a:t>Public</a:t>
            </a:r>
            <a:r>
              <a:rPr lang="ru-RU" sz="1400" b="1" dirty="0">
                <a:latin typeface="Times New Roman" pitchFamily="18" charset="0"/>
              </a:rPr>
              <a:t>) – устанавливается по умолчанию. </a:t>
            </a:r>
          </a:p>
          <a:p>
            <a:r>
              <a:rPr lang="ru-RU" sz="1400" b="1" dirty="0">
                <a:latin typeface="Times New Roman" pitchFamily="18" charset="0"/>
              </a:rPr>
              <a:t>Пример: атрибут 1 в классе 1. ( атрибут виден всем остальным классам модели.)</a:t>
            </a:r>
          </a:p>
          <a:p>
            <a:r>
              <a:rPr lang="ru-RU" sz="1400" b="1" dirty="0">
                <a:latin typeface="Times New Roman" pitchFamily="18" charset="0"/>
              </a:rPr>
              <a:t> Любой класс может просмотреть и изменить значение этого атрибута.</a:t>
            </a:r>
          </a:p>
          <a:p>
            <a:r>
              <a:rPr lang="ru-RU" sz="1400" b="1" dirty="0">
                <a:latin typeface="Times New Roman" pitchFamily="18" charset="0"/>
              </a:rPr>
              <a:t> В нотации языка UML такому атрибуту </a:t>
            </a:r>
            <a:r>
              <a:rPr lang="ru-RU" sz="1400" b="1" dirty="0" smtClean="0">
                <a:latin typeface="Times New Roman" pitchFamily="18" charset="0"/>
              </a:rPr>
              <a:t>соответствует </a:t>
            </a:r>
            <a:r>
              <a:rPr lang="ru-RU" sz="1400" b="1" dirty="0">
                <a:latin typeface="Times New Roman" pitchFamily="18" charset="0"/>
              </a:rPr>
              <a:t>знак «+»;</a:t>
            </a:r>
          </a:p>
          <a:p>
            <a:r>
              <a:rPr lang="ru-RU" sz="1400" b="1" dirty="0">
                <a:latin typeface="Times New Roman" pitchFamily="18" charset="0"/>
              </a:rPr>
              <a:t>– защищенный (</a:t>
            </a:r>
            <a:r>
              <a:rPr lang="ru-RU" sz="1400" b="1" dirty="0" err="1">
                <a:latin typeface="Times New Roman" pitchFamily="18" charset="0"/>
              </a:rPr>
              <a:t>Protected</a:t>
            </a:r>
            <a:r>
              <a:rPr lang="ru-RU" sz="1400" b="1" dirty="0">
                <a:latin typeface="Times New Roman" pitchFamily="18" charset="0"/>
              </a:rPr>
              <a:t>). Пример: атрибут 2 в классе 1.</a:t>
            </a:r>
          </a:p>
          <a:p>
            <a:r>
              <a:rPr lang="ru-RU" sz="1400" b="1" dirty="0">
                <a:latin typeface="Times New Roman" pitchFamily="18" charset="0"/>
              </a:rPr>
              <a:t> В этом случае атрибут можно просмотреть и изменить из самого класса 1 или из его потомков.</a:t>
            </a:r>
          </a:p>
          <a:p>
            <a:r>
              <a:rPr lang="ru-RU" sz="1400" b="1" dirty="0">
                <a:latin typeface="Times New Roman" pitchFamily="18" charset="0"/>
              </a:rPr>
              <a:t> В нотации языка UML такому атрибуту соответствует знак «#»;</a:t>
            </a:r>
          </a:p>
          <a:p>
            <a:r>
              <a:rPr lang="ru-RU" sz="1400" b="1" dirty="0">
                <a:latin typeface="Times New Roman" pitchFamily="18" charset="0"/>
              </a:rPr>
              <a:t>– закрытый (</a:t>
            </a:r>
            <a:r>
              <a:rPr lang="ru-RU" sz="1400" b="1" dirty="0" err="1">
                <a:latin typeface="Times New Roman" pitchFamily="18" charset="0"/>
              </a:rPr>
              <a:t>Private</a:t>
            </a:r>
            <a:r>
              <a:rPr lang="ru-RU" sz="1400" b="1" dirty="0">
                <a:latin typeface="Times New Roman" pitchFamily="18" charset="0"/>
              </a:rPr>
              <a:t>).</a:t>
            </a:r>
          </a:p>
          <a:p>
            <a:r>
              <a:rPr lang="ru-RU" sz="1400" b="1" dirty="0">
                <a:latin typeface="Times New Roman" pitchFamily="18" charset="0"/>
              </a:rPr>
              <a:t> Пример: атрибут 3 в классе 1. Атрибут не виден никакому другому классу.</a:t>
            </a:r>
          </a:p>
          <a:p>
            <a:r>
              <a:rPr lang="ru-RU" sz="1400" b="1" dirty="0">
                <a:latin typeface="Times New Roman" pitchFamily="18" charset="0"/>
              </a:rPr>
              <a:t> В нотации языка UML такому атрибуту соответствует знак «–»;</a:t>
            </a:r>
          </a:p>
          <a:p>
            <a:r>
              <a:rPr lang="ru-RU" sz="1400" b="1" dirty="0">
                <a:latin typeface="Times New Roman" pitchFamily="18" charset="0"/>
              </a:rPr>
              <a:t>– пакетный (</a:t>
            </a:r>
            <a:r>
              <a:rPr lang="ru-RU" sz="1400" b="1" dirty="0" err="1">
                <a:latin typeface="Times New Roman" pitchFamily="18" charset="0"/>
              </a:rPr>
              <a:t>Implemented</a:t>
            </a:r>
            <a:r>
              <a:rPr lang="ru-RU" sz="1400" b="1" dirty="0">
                <a:latin typeface="Times New Roman" pitchFamily="18" charset="0"/>
              </a:rPr>
              <a:t>). Пример: атрибут 4 в классе 1. </a:t>
            </a:r>
          </a:p>
          <a:p>
            <a:r>
              <a:rPr lang="ru-RU" sz="1400" b="1" dirty="0">
                <a:latin typeface="Times New Roman" pitchFamily="18" charset="0"/>
              </a:rPr>
              <a:t>Такой атрибут является общим только в пределах своего пакета.</a:t>
            </a:r>
          </a:p>
          <a:p>
            <a:r>
              <a:rPr lang="ru-RU" sz="1400" b="1" dirty="0">
                <a:latin typeface="Times New Roman" pitchFamily="18" charset="0"/>
              </a:rPr>
              <a:t> В нотации языка UML для такого атрибута пиктограмма отсутствует.</a:t>
            </a:r>
          </a:p>
          <a:p>
            <a:pPr algn="ctr"/>
            <a:endParaRPr lang="ru-RU" sz="1400" dirty="0">
              <a:latin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cstate="print"/>
          <a:srcRect/>
          <a:stretch>
            <a:fillRect/>
          </a:stretch>
        </p:blipFill>
        <p:spPr bwMode="auto">
          <a:xfrm>
            <a:off x="334963" y="908050"/>
            <a:ext cx="2598737" cy="2809875"/>
          </a:xfrm>
          <a:prstGeom prst="rect">
            <a:avLst/>
          </a:prstGeom>
          <a:noFill/>
          <a:ln w="9525">
            <a:noFill/>
            <a:miter lim="800000"/>
            <a:headEnd/>
            <a:tailEnd/>
          </a:ln>
        </p:spPr>
      </p:pic>
      <p:sp>
        <p:nvSpPr>
          <p:cNvPr id="20483" name="Text Box 3"/>
          <p:cNvSpPr txBox="1">
            <a:spLocks noChangeArrowheads="1"/>
          </p:cNvSpPr>
          <p:nvPr/>
        </p:nvSpPr>
        <p:spPr bwMode="auto">
          <a:xfrm>
            <a:off x="192088" y="0"/>
            <a:ext cx="11999912" cy="825500"/>
          </a:xfrm>
          <a:prstGeom prst="rect">
            <a:avLst/>
          </a:prstGeom>
          <a:noFill/>
          <a:ln w="9525">
            <a:noFill/>
            <a:miter lim="800000"/>
            <a:headEnd/>
            <a:tailEnd/>
          </a:ln>
        </p:spPr>
        <p:txBody>
          <a:bodyPr>
            <a:spAutoFit/>
          </a:bodyPr>
          <a:lstStyle/>
          <a:p>
            <a:r>
              <a:rPr lang="ru-RU" sz="1600" b="1">
                <a:latin typeface="Times New Roman" pitchFamily="18" charset="0"/>
              </a:rPr>
              <a:t>Задаем имя  класса </a:t>
            </a:r>
            <a:r>
              <a:rPr lang="en-US" sz="1600" b="1">
                <a:latin typeface="Times New Roman" pitchFamily="18" charset="0"/>
              </a:rPr>
              <a:t>Tovar</a:t>
            </a:r>
            <a:r>
              <a:rPr lang="ru-RU" sz="1600" b="1">
                <a:latin typeface="Times New Roman" pitchFamily="18" charset="0"/>
              </a:rPr>
              <a:t>. Для работы внутри класса (задания названия, атрибутов, операций и т.д.), нажимаем правой клавишей на изображении класса. </a:t>
            </a:r>
          </a:p>
          <a:p>
            <a:r>
              <a:rPr lang="ru-RU" sz="1600" b="1">
                <a:latin typeface="Times New Roman" pitchFamily="18" charset="0"/>
              </a:rPr>
              <a:t>Выбираем пункт “</a:t>
            </a:r>
            <a:r>
              <a:rPr lang="en-US" sz="1600">
                <a:latin typeface="Times New Roman" pitchFamily="18" charset="0"/>
              </a:rPr>
              <a:t>Open Specification</a:t>
            </a:r>
            <a:r>
              <a:rPr lang="ru-RU" sz="1600" b="1">
                <a:latin typeface="Times New Roman" pitchFamily="18" charset="0"/>
              </a:rPr>
              <a:t>… “В результате чего появляется поле преобразования класса со множеством вкладок</a:t>
            </a:r>
            <a:endParaRPr lang="ru-RU" sz="1600">
              <a:latin typeface="Times New Roman" pitchFamily="18" charset="0"/>
            </a:endParaRPr>
          </a:p>
        </p:txBody>
      </p:sp>
      <p:pic>
        <p:nvPicPr>
          <p:cNvPr id="20484" name="Picture 4"/>
          <p:cNvPicPr>
            <a:picLocks noChangeAspect="1" noChangeArrowheads="1"/>
          </p:cNvPicPr>
          <p:nvPr/>
        </p:nvPicPr>
        <p:blipFill>
          <a:blip r:embed="rId3" cstate="print"/>
          <a:srcRect/>
          <a:stretch>
            <a:fillRect/>
          </a:stretch>
        </p:blipFill>
        <p:spPr bwMode="auto">
          <a:xfrm>
            <a:off x="11718925" y="260350"/>
            <a:ext cx="473075" cy="504825"/>
          </a:xfrm>
          <a:prstGeom prst="rect">
            <a:avLst/>
          </a:prstGeom>
          <a:noFill/>
          <a:ln w="9525">
            <a:noFill/>
            <a:miter lim="800000"/>
            <a:headEnd/>
            <a:tailEnd/>
          </a:ln>
        </p:spPr>
      </p:pic>
      <p:sp>
        <p:nvSpPr>
          <p:cNvPr id="20485" name="Line 5"/>
          <p:cNvSpPr>
            <a:spLocks noChangeShapeType="1"/>
          </p:cNvSpPr>
          <p:nvPr/>
        </p:nvSpPr>
        <p:spPr bwMode="auto">
          <a:xfrm>
            <a:off x="10344150" y="404813"/>
            <a:ext cx="1296988" cy="0"/>
          </a:xfrm>
          <a:prstGeom prst="line">
            <a:avLst/>
          </a:prstGeom>
          <a:noFill/>
          <a:ln w="19050">
            <a:solidFill>
              <a:srgbClr val="FF0000"/>
            </a:solidFill>
            <a:round/>
            <a:headEnd/>
            <a:tailEnd type="triangle" w="med" len="med"/>
          </a:ln>
        </p:spPr>
        <p:txBody>
          <a:bodyPr/>
          <a:lstStyle/>
          <a:p>
            <a:endParaRPr lang="ru-RU"/>
          </a:p>
        </p:txBody>
      </p:sp>
      <p:sp>
        <p:nvSpPr>
          <p:cNvPr id="20486" name="Line 6"/>
          <p:cNvSpPr>
            <a:spLocks noChangeShapeType="1"/>
          </p:cNvSpPr>
          <p:nvPr/>
        </p:nvSpPr>
        <p:spPr bwMode="auto">
          <a:xfrm flipH="1">
            <a:off x="1774825" y="765175"/>
            <a:ext cx="649288" cy="431800"/>
          </a:xfrm>
          <a:prstGeom prst="line">
            <a:avLst/>
          </a:prstGeom>
          <a:noFill/>
          <a:ln w="19050">
            <a:solidFill>
              <a:srgbClr val="FF0000"/>
            </a:solidFill>
            <a:round/>
            <a:headEnd/>
            <a:tailEnd type="triangle" w="med" len="med"/>
          </a:ln>
        </p:spPr>
        <p:txBody>
          <a:bodyPr/>
          <a:lstStyle/>
          <a:p>
            <a:endParaRPr lang="ru-RU"/>
          </a:p>
        </p:txBody>
      </p:sp>
      <p:sp>
        <p:nvSpPr>
          <p:cNvPr id="20487" name="Line 7"/>
          <p:cNvSpPr>
            <a:spLocks noChangeShapeType="1"/>
          </p:cNvSpPr>
          <p:nvPr/>
        </p:nvSpPr>
        <p:spPr bwMode="auto">
          <a:xfrm flipH="1">
            <a:off x="2279650" y="981075"/>
            <a:ext cx="574675" cy="215900"/>
          </a:xfrm>
          <a:prstGeom prst="line">
            <a:avLst/>
          </a:prstGeom>
          <a:noFill/>
          <a:ln w="15875">
            <a:solidFill>
              <a:srgbClr val="FF0000"/>
            </a:solidFill>
            <a:round/>
            <a:headEnd/>
            <a:tailEnd type="triangle" w="med" len="med"/>
          </a:ln>
        </p:spPr>
        <p:txBody>
          <a:bodyPr/>
          <a:lstStyle/>
          <a:p>
            <a:endParaRPr lang="ru-RU"/>
          </a:p>
        </p:txBody>
      </p:sp>
      <p:sp>
        <p:nvSpPr>
          <p:cNvPr id="20488" name="Line 8"/>
          <p:cNvSpPr>
            <a:spLocks noChangeShapeType="1"/>
          </p:cNvSpPr>
          <p:nvPr/>
        </p:nvSpPr>
        <p:spPr bwMode="auto">
          <a:xfrm flipH="1">
            <a:off x="1919288" y="1196975"/>
            <a:ext cx="1223962" cy="431800"/>
          </a:xfrm>
          <a:prstGeom prst="line">
            <a:avLst/>
          </a:prstGeom>
          <a:noFill/>
          <a:ln w="19050">
            <a:solidFill>
              <a:srgbClr val="FF0000"/>
            </a:solidFill>
            <a:round/>
            <a:headEnd/>
            <a:tailEnd type="triangle" w="med" len="med"/>
          </a:ln>
        </p:spPr>
        <p:txBody>
          <a:bodyPr/>
          <a:lstStyle/>
          <a:p>
            <a:endParaRPr lang="ru-RU"/>
          </a:p>
        </p:txBody>
      </p:sp>
      <p:sp>
        <p:nvSpPr>
          <p:cNvPr id="20489" name="Line 9"/>
          <p:cNvSpPr>
            <a:spLocks noChangeShapeType="1"/>
          </p:cNvSpPr>
          <p:nvPr/>
        </p:nvSpPr>
        <p:spPr bwMode="auto">
          <a:xfrm flipH="1" flipV="1">
            <a:off x="1487488" y="2276475"/>
            <a:ext cx="71437" cy="1584325"/>
          </a:xfrm>
          <a:prstGeom prst="line">
            <a:avLst/>
          </a:prstGeom>
          <a:noFill/>
          <a:ln w="19050">
            <a:solidFill>
              <a:srgbClr val="FF0000"/>
            </a:solidFill>
            <a:round/>
            <a:headEnd/>
            <a:tailEnd type="triangle" w="med" len="med"/>
          </a:ln>
        </p:spPr>
        <p:txBody>
          <a:bodyPr/>
          <a:lstStyle/>
          <a:p>
            <a:endParaRPr lang="ru-RU"/>
          </a:p>
        </p:txBody>
      </p:sp>
      <p:sp>
        <p:nvSpPr>
          <p:cNvPr id="20490" name="Oval 10"/>
          <p:cNvSpPr>
            <a:spLocks noChangeArrowheads="1"/>
          </p:cNvSpPr>
          <p:nvPr/>
        </p:nvSpPr>
        <p:spPr bwMode="auto">
          <a:xfrm>
            <a:off x="3216275" y="981075"/>
            <a:ext cx="215900" cy="215900"/>
          </a:xfrm>
          <a:prstGeom prst="ellipse">
            <a:avLst/>
          </a:prstGeom>
          <a:solidFill>
            <a:srgbClr val="FFFF00">
              <a:alpha val="43921"/>
            </a:srgbClr>
          </a:solidFill>
          <a:ln w="15875">
            <a:solidFill>
              <a:srgbClr val="FF0000"/>
            </a:solidFill>
            <a:round/>
            <a:headEnd/>
            <a:tailEnd/>
          </a:ln>
        </p:spPr>
        <p:txBody>
          <a:bodyPr wrap="none" anchor="ctr"/>
          <a:lstStyle/>
          <a:p>
            <a:pPr algn="ctr"/>
            <a:r>
              <a:rPr lang="ru-RU" sz="1600" b="1">
                <a:latin typeface="Times New Roman" pitchFamily="18" charset="0"/>
              </a:rPr>
              <a:t>2</a:t>
            </a:r>
          </a:p>
        </p:txBody>
      </p:sp>
      <p:sp>
        <p:nvSpPr>
          <p:cNvPr id="20491" name="Oval 11"/>
          <p:cNvSpPr>
            <a:spLocks noChangeArrowheads="1"/>
          </p:cNvSpPr>
          <p:nvPr/>
        </p:nvSpPr>
        <p:spPr bwMode="auto">
          <a:xfrm>
            <a:off x="3000375" y="836613"/>
            <a:ext cx="215900" cy="215900"/>
          </a:xfrm>
          <a:prstGeom prst="ellipse">
            <a:avLst/>
          </a:prstGeom>
          <a:solidFill>
            <a:srgbClr val="FFFF00">
              <a:alpha val="43921"/>
            </a:srgbClr>
          </a:solidFill>
          <a:ln w="15875">
            <a:solidFill>
              <a:srgbClr val="FF0000"/>
            </a:solidFill>
            <a:round/>
            <a:headEnd/>
            <a:tailEnd/>
          </a:ln>
        </p:spPr>
        <p:txBody>
          <a:bodyPr wrap="none" anchor="ctr"/>
          <a:lstStyle/>
          <a:p>
            <a:pPr algn="ctr"/>
            <a:r>
              <a:rPr lang="ru-RU"/>
              <a:t>1</a:t>
            </a:r>
          </a:p>
        </p:txBody>
      </p:sp>
      <p:sp>
        <p:nvSpPr>
          <p:cNvPr id="20492" name="Oval 12"/>
          <p:cNvSpPr>
            <a:spLocks noChangeArrowheads="1"/>
          </p:cNvSpPr>
          <p:nvPr/>
        </p:nvSpPr>
        <p:spPr bwMode="auto">
          <a:xfrm>
            <a:off x="1703388" y="3716338"/>
            <a:ext cx="215900" cy="215900"/>
          </a:xfrm>
          <a:prstGeom prst="ellipse">
            <a:avLst/>
          </a:prstGeom>
          <a:solidFill>
            <a:srgbClr val="FFFF00">
              <a:alpha val="43921"/>
            </a:srgbClr>
          </a:solidFill>
          <a:ln w="15875">
            <a:solidFill>
              <a:srgbClr val="FF0000"/>
            </a:solidFill>
            <a:round/>
            <a:headEnd/>
            <a:tailEnd/>
          </a:ln>
        </p:spPr>
        <p:txBody>
          <a:bodyPr wrap="none" anchor="ctr"/>
          <a:lstStyle/>
          <a:p>
            <a:pPr algn="ctr"/>
            <a:r>
              <a:rPr lang="ru-RU" sz="1600" b="1">
                <a:latin typeface="Times New Roman" pitchFamily="18" charset="0"/>
              </a:rPr>
              <a:t>3</a:t>
            </a:r>
          </a:p>
        </p:txBody>
      </p:sp>
      <p:sp>
        <p:nvSpPr>
          <p:cNvPr id="20493" name="Text Box 13"/>
          <p:cNvSpPr txBox="1">
            <a:spLocks noChangeArrowheads="1"/>
          </p:cNvSpPr>
          <p:nvPr/>
        </p:nvSpPr>
        <p:spPr bwMode="auto">
          <a:xfrm>
            <a:off x="3648075" y="765175"/>
            <a:ext cx="9072563" cy="1314450"/>
          </a:xfrm>
          <a:prstGeom prst="rect">
            <a:avLst/>
          </a:prstGeom>
          <a:noFill/>
          <a:ln w="9525">
            <a:noFill/>
            <a:miter lim="800000"/>
            <a:headEnd/>
            <a:tailEnd/>
          </a:ln>
        </p:spPr>
        <p:txBody>
          <a:bodyPr>
            <a:spAutoFit/>
          </a:bodyPr>
          <a:lstStyle/>
          <a:p>
            <a:pPr algn="ctr"/>
            <a:r>
              <a:rPr lang="ru-RU" sz="1600">
                <a:latin typeface="Times New Roman" pitchFamily="18" charset="0"/>
              </a:rPr>
              <a:t> </a:t>
            </a:r>
            <a:r>
              <a:rPr lang="ru-RU" sz="1600" b="1">
                <a:solidFill>
                  <a:srgbClr val="CC3300"/>
                </a:solidFill>
                <a:latin typeface="Times New Roman" pitchFamily="18" charset="0"/>
              </a:rPr>
              <a:t>Задание атрибутов (свойств) класса</a:t>
            </a:r>
            <a:r>
              <a:rPr lang="ru-RU" sz="1600">
                <a:solidFill>
                  <a:srgbClr val="CC3300"/>
                </a:solidFill>
                <a:latin typeface="Times New Roman" pitchFamily="18" charset="0"/>
              </a:rPr>
              <a:t>.</a:t>
            </a:r>
          </a:p>
          <a:p>
            <a:r>
              <a:rPr lang="ru-RU" sz="1600" b="1">
                <a:latin typeface="Times New Roman" pitchFamily="18" charset="0"/>
              </a:rPr>
              <a:t>В кладке </a:t>
            </a:r>
            <a:r>
              <a:rPr lang="en-US" sz="1600" b="1">
                <a:latin typeface="Times New Roman" pitchFamily="18" charset="0"/>
              </a:rPr>
              <a:t>Attributes </a:t>
            </a:r>
            <a:r>
              <a:rPr lang="ru-RU" sz="1600" b="1">
                <a:latin typeface="Times New Roman" pitchFamily="18" charset="0"/>
              </a:rPr>
              <a:t>в самом большом поле вызываем правой клавишей мыши</a:t>
            </a:r>
            <a:endParaRPr lang="ru-RU" sz="1600" b="1"/>
          </a:p>
          <a:p>
            <a:r>
              <a:rPr lang="ru-RU" sz="1600" b="1">
                <a:latin typeface="Times New Roman" pitchFamily="18" charset="0"/>
              </a:rPr>
              <a:t> дополнительное меню и нажимаем </a:t>
            </a:r>
            <a:r>
              <a:rPr lang="en-US" sz="1600" b="1">
                <a:latin typeface="Times New Roman" pitchFamily="18" charset="0"/>
              </a:rPr>
              <a:t>insert </a:t>
            </a:r>
            <a:r>
              <a:rPr lang="ru-RU" sz="1600" b="1">
                <a:latin typeface="Times New Roman" pitchFamily="18" charset="0"/>
              </a:rPr>
              <a:t>(добавить атрибут)</a:t>
            </a:r>
            <a:r>
              <a:rPr lang="ru-RU" sz="1600" b="1"/>
              <a:t> , </a:t>
            </a:r>
            <a:r>
              <a:rPr lang="ru-RU" sz="1600" b="1">
                <a:latin typeface="Times New Roman" pitchFamily="18" charset="0"/>
              </a:rPr>
              <a:t> этом поле появиться новый атрибут с названием (по умолчанию) – </a:t>
            </a:r>
            <a:r>
              <a:rPr lang="en-US" sz="1600" b="1">
                <a:latin typeface="Times New Roman" pitchFamily="18" charset="0"/>
              </a:rPr>
              <a:t>name</a:t>
            </a:r>
            <a:r>
              <a:rPr lang="ru-RU" sz="1600" b="1">
                <a:latin typeface="Times New Roman" pitchFamily="18" charset="0"/>
              </a:rPr>
              <a:t>. </a:t>
            </a:r>
          </a:p>
          <a:p>
            <a:r>
              <a:rPr lang="ru-RU" sz="1600" b="1">
                <a:latin typeface="Times New Roman" pitchFamily="18" charset="0"/>
              </a:rPr>
              <a:t>Дважды нажав на него, выходим в свойства отдельного (данного) атрибута </a:t>
            </a:r>
          </a:p>
        </p:txBody>
      </p:sp>
      <p:sp>
        <p:nvSpPr>
          <p:cNvPr id="20494" name="Line 14"/>
          <p:cNvSpPr>
            <a:spLocks noChangeShapeType="1"/>
          </p:cNvSpPr>
          <p:nvPr/>
        </p:nvSpPr>
        <p:spPr bwMode="auto">
          <a:xfrm flipH="1" flipV="1">
            <a:off x="2208213" y="1341438"/>
            <a:ext cx="1366837" cy="0"/>
          </a:xfrm>
          <a:prstGeom prst="line">
            <a:avLst/>
          </a:prstGeom>
          <a:noFill/>
          <a:ln w="19050">
            <a:solidFill>
              <a:srgbClr val="FF00FF"/>
            </a:solidFill>
            <a:prstDash val="sysDot"/>
            <a:round/>
            <a:headEnd/>
            <a:tailEnd type="triangle" w="med" len="med"/>
          </a:ln>
        </p:spPr>
        <p:txBody>
          <a:bodyPr/>
          <a:lstStyle/>
          <a:p>
            <a:endParaRPr lang="ru-RU"/>
          </a:p>
        </p:txBody>
      </p:sp>
      <p:pic>
        <p:nvPicPr>
          <p:cNvPr id="20495" name="Picture 15"/>
          <p:cNvPicPr>
            <a:picLocks noChangeAspect="1" noChangeArrowheads="1"/>
          </p:cNvPicPr>
          <p:nvPr/>
        </p:nvPicPr>
        <p:blipFill>
          <a:blip r:embed="rId4" cstate="print"/>
          <a:srcRect/>
          <a:stretch>
            <a:fillRect/>
          </a:stretch>
        </p:blipFill>
        <p:spPr bwMode="auto">
          <a:xfrm>
            <a:off x="4943475" y="1989138"/>
            <a:ext cx="3005138" cy="3506787"/>
          </a:xfrm>
          <a:prstGeom prst="rect">
            <a:avLst/>
          </a:prstGeom>
          <a:noFill/>
          <a:ln w="9525">
            <a:noFill/>
            <a:miter lim="800000"/>
            <a:headEnd/>
            <a:tailEnd/>
          </a:ln>
        </p:spPr>
      </p:pic>
      <p:sp>
        <p:nvSpPr>
          <p:cNvPr id="20496" name="Text Box 16"/>
          <p:cNvSpPr txBox="1">
            <a:spLocks noChangeArrowheads="1"/>
          </p:cNvSpPr>
          <p:nvPr/>
        </p:nvSpPr>
        <p:spPr bwMode="auto">
          <a:xfrm>
            <a:off x="0" y="3878263"/>
            <a:ext cx="4464050" cy="2979737"/>
          </a:xfrm>
          <a:prstGeom prst="rect">
            <a:avLst/>
          </a:prstGeom>
          <a:noFill/>
          <a:ln w="9525">
            <a:noFill/>
            <a:miter lim="800000"/>
            <a:headEnd/>
            <a:tailEnd/>
          </a:ln>
        </p:spPr>
        <p:txBody>
          <a:bodyPr>
            <a:spAutoFit/>
          </a:bodyPr>
          <a:lstStyle/>
          <a:p>
            <a:r>
              <a:rPr lang="ru-RU" sz="1600" b="1">
                <a:latin typeface="Times New Roman" pitchFamily="18" charset="0"/>
              </a:rPr>
              <a:t>Область видимости:</a:t>
            </a:r>
            <a:r>
              <a:rPr lang="ru-RU" sz="1600" b="1">
                <a:solidFill>
                  <a:srgbClr val="CC3300"/>
                </a:solidFill>
                <a:latin typeface="Times New Roman" pitchFamily="18" charset="0"/>
              </a:rPr>
              <a:t> </a:t>
            </a:r>
            <a:r>
              <a:rPr lang="en-US" sz="1600" b="1">
                <a:solidFill>
                  <a:srgbClr val="CC3300"/>
                </a:solidFill>
                <a:latin typeface="Times New Roman" pitchFamily="18" charset="0"/>
              </a:rPr>
              <a:t>Public</a:t>
            </a:r>
            <a:r>
              <a:rPr lang="ru-RU" sz="1600" b="1">
                <a:latin typeface="Times New Roman" pitchFamily="18" charset="0"/>
              </a:rPr>
              <a:t>, </a:t>
            </a:r>
            <a:r>
              <a:rPr lang="en-US" sz="1600" b="1">
                <a:solidFill>
                  <a:srgbClr val="CC3300"/>
                </a:solidFill>
                <a:latin typeface="Times New Roman" pitchFamily="18" charset="0"/>
              </a:rPr>
              <a:t>Protected</a:t>
            </a:r>
            <a:r>
              <a:rPr lang="ru-RU" sz="1600" b="1">
                <a:latin typeface="Times New Roman" pitchFamily="18" charset="0"/>
              </a:rPr>
              <a:t>, </a:t>
            </a:r>
            <a:r>
              <a:rPr lang="en-US" sz="1600" b="1">
                <a:solidFill>
                  <a:srgbClr val="CC3300"/>
                </a:solidFill>
                <a:latin typeface="Times New Roman" pitchFamily="18" charset="0"/>
              </a:rPr>
              <a:t>Private</a:t>
            </a:r>
            <a:r>
              <a:rPr lang="ru-RU" sz="1600" b="1">
                <a:latin typeface="Times New Roman" pitchFamily="18" charset="0"/>
              </a:rPr>
              <a:t>,  </a:t>
            </a:r>
            <a:r>
              <a:rPr lang="en-US" sz="1600" b="1">
                <a:solidFill>
                  <a:srgbClr val="CC3300"/>
                </a:solidFill>
                <a:latin typeface="Times New Roman" pitchFamily="18" charset="0"/>
              </a:rPr>
              <a:t>Implementation</a:t>
            </a:r>
            <a:r>
              <a:rPr lang="ru-RU" sz="1600" b="1">
                <a:solidFill>
                  <a:srgbClr val="CC3300"/>
                </a:solidFill>
                <a:latin typeface="Times New Roman" pitchFamily="18" charset="0"/>
              </a:rPr>
              <a:t>.</a:t>
            </a:r>
            <a:r>
              <a:rPr lang="ru-RU" sz="1600" b="1">
                <a:latin typeface="Times New Roman" pitchFamily="18" charset="0"/>
              </a:rPr>
              <a:t> </a:t>
            </a:r>
          </a:p>
          <a:p>
            <a:r>
              <a:rPr lang="en-US" sz="1600" b="1">
                <a:solidFill>
                  <a:srgbClr val="CC3300"/>
                </a:solidFill>
                <a:latin typeface="Times New Roman" pitchFamily="18" charset="0"/>
              </a:rPr>
              <a:t>Public</a:t>
            </a:r>
            <a:r>
              <a:rPr lang="ru-RU" sz="1600" b="1">
                <a:solidFill>
                  <a:srgbClr val="CC3300"/>
                </a:solidFill>
                <a:latin typeface="Times New Roman" pitchFamily="18" charset="0"/>
              </a:rPr>
              <a:t>,</a:t>
            </a:r>
            <a:r>
              <a:rPr lang="ru-RU" sz="1600" b="1">
                <a:latin typeface="Times New Roman" pitchFamily="18" charset="0"/>
              </a:rPr>
              <a:t> означает, что элементы внутри класса могут быть доступными вне класса,</a:t>
            </a:r>
          </a:p>
          <a:p>
            <a:r>
              <a:rPr lang="ru-RU" sz="1600" b="1">
                <a:latin typeface="Times New Roman" pitchFamily="18" charset="0"/>
              </a:rPr>
              <a:t> </a:t>
            </a:r>
            <a:r>
              <a:rPr lang="en-US" sz="1600" b="1">
                <a:solidFill>
                  <a:srgbClr val="CC3300"/>
                </a:solidFill>
                <a:latin typeface="Times New Roman" pitchFamily="18" charset="0"/>
              </a:rPr>
              <a:t>Protected </a:t>
            </a:r>
            <a:r>
              <a:rPr lang="ru-RU" sz="1600" b="1">
                <a:latin typeface="Times New Roman" pitchFamily="18" charset="0"/>
              </a:rPr>
              <a:t>– элементы доступны, только внутри данного модуля, </a:t>
            </a:r>
          </a:p>
          <a:p>
            <a:r>
              <a:rPr lang="ru-RU" sz="1600" b="1">
                <a:latin typeface="Times New Roman" pitchFamily="18" charset="0"/>
              </a:rPr>
              <a:t> </a:t>
            </a:r>
            <a:r>
              <a:rPr lang="en-US" sz="1600" b="1">
                <a:solidFill>
                  <a:srgbClr val="CC3300"/>
                </a:solidFill>
                <a:latin typeface="Times New Roman" pitchFamily="18" charset="0"/>
              </a:rPr>
              <a:t>Private </a:t>
            </a:r>
            <a:r>
              <a:rPr lang="ru-RU" sz="1600" b="1">
                <a:latin typeface="Times New Roman" pitchFamily="18" charset="0"/>
              </a:rPr>
              <a:t>– элементы доступны не только данному классу, но и производным тоже. </a:t>
            </a:r>
          </a:p>
          <a:p>
            <a:r>
              <a:rPr lang="ru-RU" sz="1600" b="1">
                <a:latin typeface="Times New Roman" pitchFamily="18" charset="0"/>
              </a:rPr>
              <a:t>Это уже в зависимости от того, какой класс нужен в программе</a:t>
            </a:r>
            <a:r>
              <a:rPr lang="ru-RU" b="1"/>
              <a:t>.</a:t>
            </a:r>
            <a:r>
              <a:rPr lang="ru-RU"/>
              <a:t> </a:t>
            </a:r>
          </a:p>
          <a:p>
            <a:pPr>
              <a:spcBef>
                <a:spcPct val="50000"/>
              </a:spcBef>
            </a:pPr>
            <a:endParaRPr lang="ru-RU"/>
          </a:p>
        </p:txBody>
      </p:sp>
      <p:sp>
        <p:nvSpPr>
          <p:cNvPr id="20497" name="Text Box 17"/>
          <p:cNvSpPr txBox="1">
            <a:spLocks noChangeArrowheads="1"/>
          </p:cNvSpPr>
          <p:nvPr/>
        </p:nvSpPr>
        <p:spPr bwMode="auto">
          <a:xfrm>
            <a:off x="8472488" y="1916113"/>
            <a:ext cx="3719512" cy="3544887"/>
          </a:xfrm>
          <a:prstGeom prst="rect">
            <a:avLst/>
          </a:prstGeom>
          <a:noFill/>
          <a:ln w="9525">
            <a:noFill/>
            <a:miter lim="800000"/>
            <a:headEnd/>
            <a:tailEnd/>
          </a:ln>
        </p:spPr>
        <p:txBody>
          <a:bodyPr>
            <a:spAutoFit/>
          </a:bodyPr>
          <a:lstStyle/>
          <a:p>
            <a:pPr>
              <a:spcBef>
                <a:spcPct val="50000"/>
              </a:spcBef>
            </a:pPr>
            <a:r>
              <a:rPr lang="ru-RU" sz="1600">
                <a:latin typeface="Times New Roman" pitchFamily="18" charset="0"/>
              </a:rPr>
              <a:t> </a:t>
            </a:r>
            <a:r>
              <a:rPr lang="en-US" sz="1600">
                <a:latin typeface="Times New Roman" pitchFamily="18" charset="0"/>
              </a:rPr>
              <a:t>Name</a:t>
            </a:r>
            <a:r>
              <a:rPr lang="ru-RU" sz="1600">
                <a:latin typeface="Times New Roman" pitchFamily="18" charset="0"/>
              </a:rPr>
              <a:t>, </a:t>
            </a:r>
            <a:r>
              <a:rPr lang="ru-RU"/>
              <a:t> </a:t>
            </a:r>
            <a:r>
              <a:rPr lang="en-US"/>
              <a:t>quantity</a:t>
            </a:r>
            <a:r>
              <a:rPr lang="ru-RU"/>
              <a:t> </a:t>
            </a:r>
            <a:endParaRPr lang="ru-RU" sz="1600">
              <a:latin typeface="Times New Roman" pitchFamily="18" charset="0"/>
            </a:endParaRPr>
          </a:p>
          <a:p>
            <a:pPr>
              <a:spcBef>
                <a:spcPct val="50000"/>
              </a:spcBef>
            </a:pPr>
            <a:r>
              <a:rPr lang="ru-RU" sz="1600">
                <a:latin typeface="Times New Roman" pitchFamily="18" charset="0"/>
              </a:rPr>
              <a:t>определяем тип: целочисленный, символьный или другой любой на выбор в сплывающем меню.</a:t>
            </a:r>
          </a:p>
          <a:p>
            <a:pPr>
              <a:spcBef>
                <a:spcPct val="50000"/>
              </a:spcBef>
            </a:pPr>
            <a:r>
              <a:rPr lang="ru-RU" sz="1600">
                <a:latin typeface="Times New Roman" pitchFamily="18" charset="0"/>
              </a:rPr>
              <a:t> Одним из достоинств </a:t>
            </a:r>
            <a:r>
              <a:rPr lang="en-US" sz="1600">
                <a:latin typeface="Times New Roman" pitchFamily="18" charset="0"/>
              </a:rPr>
              <a:t>Rational Rose </a:t>
            </a:r>
            <a:r>
              <a:rPr lang="ru-RU" sz="1600">
                <a:latin typeface="Times New Roman" pitchFamily="18" charset="0"/>
              </a:rPr>
              <a:t>является поле для комментариев, что намного упрощает работу в дальнейшем не только программисту, но и остальным. Самое главное, что все эти комментарии отображаются при кодогенерации, и вы уже не запутаетесь, что означает каждый атрибут или операция </a:t>
            </a:r>
          </a:p>
        </p:txBody>
      </p:sp>
      <p:sp>
        <p:nvSpPr>
          <p:cNvPr id="20498" name="Line 18"/>
          <p:cNvSpPr>
            <a:spLocks noChangeShapeType="1"/>
          </p:cNvSpPr>
          <p:nvPr/>
        </p:nvSpPr>
        <p:spPr bwMode="auto">
          <a:xfrm flipH="1">
            <a:off x="6096000" y="2133600"/>
            <a:ext cx="2376488" cy="360363"/>
          </a:xfrm>
          <a:prstGeom prst="line">
            <a:avLst/>
          </a:prstGeom>
          <a:noFill/>
          <a:ln w="15875">
            <a:solidFill>
              <a:srgbClr val="FF0000"/>
            </a:solidFill>
            <a:round/>
            <a:headEnd/>
            <a:tailEnd type="triangle" w="med" len="med"/>
          </a:ln>
        </p:spPr>
        <p:txBody>
          <a:bodyPr/>
          <a:lstStyle/>
          <a:p>
            <a:endParaRPr lang="ru-RU"/>
          </a:p>
        </p:txBody>
      </p:sp>
      <p:sp>
        <p:nvSpPr>
          <p:cNvPr id="20499" name="Line 19"/>
          <p:cNvSpPr>
            <a:spLocks noChangeShapeType="1"/>
          </p:cNvSpPr>
          <p:nvPr/>
        </p:nvSpPr>
        <p:spPr bwMode="auto">
          <a:xfrm flipH="1">
            <a:off x="6743700" y="2492375"/>
            <a:ext cx="1439863" cy="287338"/>
          </a:xfrm>
          <a:prstGeom prst="line">
            <a:avLst/>
          </a:prstGeom>
          <a:noFill/>
          <a:ln w="15875">
            <a:solidFill>
              <a:srgbClr val="FF0000"/>
            </a:solidFill>
            <a:round/>
            <a:headEnd/>
            <a:tailEnd type="triangle" w="med" len="med"/>
          </a:ln>
        </p:spPr>
        <p:txBody>
          <a:bodyPr/>
          <a:lstStyle/>
          <a:p>
            <a:endParaRPr lang="ru-RU"/>
          </a:p>
        </p:txBody>
      </p:sp>
      <p:sp>
        <p:nvSpPr>
          <p:cNvPr id="20500" name="Line 20"/>
          <p:cNvSpPr>
            <a:spLocks noChangeShapeType="1"/>
          </p:cNvSpPr>
          <p:nvPr/>
        </p:nvSpPr>
        <p:spPr bwMode="auto">
          <a:xfrm flipH="1">
            <a:off x="6527800" y="4076700"/>
            <a:ext cx="2305050" cy="865188"/>
          </a:xfrm>
          <a:prstGeom prst="line">
            <a:avLst/>
          </a:prstGeom>
          <a:noFill/>
          <a:ln w="15875">
            <a:solidFill>
              <a:srgbClr val="FF0000"/>
            </a:solidFill>
            <a:round/>
            <a:headEnd/>
            <a:tailEnd type="triangle" w="med" len="med"/>
          </a:ln>
        </p:spPr>
        <p:txBody>
          <a:bodyPr/>
          <a:lstStyle/>
          <a:p>
            <a:endParaRPr lang="ru-RU"/>
          </a:p>
        </p:txBody>
      </p:sp>
      <p:sp>
        <p:nvSpPr>
          <p:cNvPr id="20501" name="Rectangle 21"/>
          <p:cNvSpPr>
            <a:spLocks noChangeArrowheads="1"/>
          </p:cNvSpPr>
          <p:nvPr/>
        </p:nvSpPr>
        <p:spPr bwMode="auto">
          <a:xfrm>
            <a:off x="4583113" y="5805488"/>
            <a:ext cx="2568575" cy="336550"/>
          </a:xfrm>
          <a:prstGeom prst="rect">
            <a:avLst/>
          </a:prstGeom>
          <a:noFill/>
          <a:ln w="9525">
            <a:noFill/>
            <a:miter lim="800000"/>
            <a:headEnd/>
            <a:tailEnd/>
          </a:ln>
        </p:spPr>
        <p:txBody>
          <a:bodyPr wrap="none">
            <a:spAutoFit/>
          </a:bodyPr>
          <a:lstStyle/>
          <a:p>
            <a:r>
              <a:rPr lang="ru-RU" sz="1600" b="1">
                <a:solidFill>
                  <a:srgbClr val="CC3300"/>
                </a:solidFill>
                <a:latin typeface="Times New Roman" pitchFamily="18" charset="0"/>
              </a:rPr>
              <a:t>Задание операций класса</a:t>
            </a:r>
            <a:r>
              <a:rPr lang="ru-RU" sz="1600">
                <a:solidFill>
                  <a:srgbClr val="CC3300"/>
                </a:solidFill>
                <a:latin typeface="Times New Roman" pitchFamily="18" charset="0"/>
              </a:rPr>
              <a:t>.</a:t>
            </a:r>
          </a:p>
        </p:txBody>
      </p:sp>
      <p:sp>
        <p:nvSpPr>
          <p:cNvPr id="20502" name="Line 22"/>
          <p:cNvSpPr>
            <a:spLocks noChangeShapeType="1"/>
          </p:cNvSpPr>
          <p:nvPr/>
        </p:nvSpPr>
        <p:spPr bwMode="auto">
          <a:xfrm flipH="1" flipV="1">
            <a:off x="1487488" y="1341438"/>
            <a:ext cx="3384550" cy="4319587"/>
          </a:xfrm>
          <a:prstGeom prst="line">
            <a:avLst/>
          </a:prstGeom>
          <a:noFill/>
          <a:ln w="12700">
            <a:solidFill>
              <a:srgbClr val="FF3300"/>
            </a:solidFill>
            <a:round/>
            <a:headEnd/>
            <a:tailEnd type="triangle" w="med" len="med"/>
          </a:ln>
        </p:spPr>
        <p:txBody>
          <a:bodyPr/>
          <a:lstStyle/>
          <a:p>
            <a:endParaRPr lang="ru-RU"/>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Box 1"/>
          <p:cNvSpPr txBox="1">
            <a:spLocks noChangeArrowheads="1"/>
          </p:cNvSpPr>
          <p:nvPr/>
        </p:nvSpPr>
        <p:spPr bwMode="auto">
          <a:xfrm>
            <a:off x="1" y="0"/>
            <a:ext cx="11568608" cy="6894195"/>
          </a:xfrm>
          <a:prstGeom prst="rect">
            <a:avLst/>
          </a:prstGeom>
          <a:noFill/>
          <a:ln w="9525">
            <a:noFill/>
            <a:miter lim="800000"/>
            <a:headEnd/>
            <a:tailEnd/>
          </a:ln>
        </p:spPr>
        <p:txBody>
          <a:bodyPr wrap="square">
            <a:spAutoFit/>
          </a:bodyPr>
          <a:lstStyle/>
          <a:p>
            <a:pPr algn="ctr"/>
            <a:r>
              <a:rPr lang="ru-RU" b="1" dirty="0" smtClean="0">
                <a:solidFill>
                  <a:srgbClr val="CC3300"/>
                </a:solidFill>
              </a:rPr>
              <a:t>Задание </a:t>
            </a:r>
            <a:r>
              <a:rPr lang="ru-RU" b="1" dirty="0">
                <a:solidFill>
                  <a:srgbClr val="CC3300"/>
                </a:solidFill>
              </a:rPr>
              <a:t>атрибутов</a:t>
            </a:r>
          </a:p>
          <a:p>
            <a:r>
              <a:rPr lang="ru-RU" dirty="0"/>
              <a:t>Для отдельных атрибутов выделенного класса можно задать тип данных и начальные значения атрибута, а также назначить стереотип через пункт контекстного меню </a:t>
            </a:r>
            <a:r>
              <a:rPr lang="ru-RU" dirty="0" err="1"/>
              <a:t>Open</a:t>
            </a:r>
            <a:r>
              <a:rPr lang="ru-RU" dirty="0"/>
              <a:t> </a:t>
            </a:r>
            <a:r>
              <a:rPr lang="ru-RU" dirty="0" err="1"/>
              <a:t>Specification</a:t>
            </a:r>
            <a:r>
              <a:rPr lang="ru-RU" dirty="0"/>
              <a:t> (Открыть спецификацию). При этом предлагается выбор соответствующих значений из раскрывающегося списка. Для отдельных операций выбранного класса можно задать тип возвращаемого результата (возвращаемого класса), добавить аргументы к операции, назначить для нее стереотип, а также определить протокол и размер, задать исключительные ситуации и целый ряд дополнительных свойств. Эти свойства операции доступны через пункт контекстного меню </a:t>
            </a:r>
            <a:r>
              <a:rPr lang="ru-RU" dirty="0" err="1"/>
              <a:t>Open</a:t>
            </a:r>
            <a:r>
              <a:rPr lang="ru-RU" dirty="0"/>
              <a:t> </a:t>
            </a:r>
            <a:r>
              <a:rPr lang="ru-RU" dirty="0" err="1"/>
              <a:t>Specification</a:t>
            </a:r>
            <a:r>
              <a:rPr lang="ru-RU" dirty="0"/>
              <a:t> (Открыть спецификацию) и вкладку </a:t>
            </a:r>
            <a:r>
              <a:rPr lang="ru-RU" dirty="0" err="1"/>
              <a:t>Operations</a:t>
            </a:r>
            <a:r>
              <a:rPr lang="ru-RU" dirty="0"/>
              <a:t> (Операции). При двойном щелчке на выбранной операции открывается дополнительное окно с вкладками, соответствующими отдельным из указанных ранее свойств.</a:t>
            </a:r>
          </a:p>
          <a:p>
            <a:r>
              <a:rPr lang="ru-RU" b="1" dirty="0">
                <a:solidFill>
                  <a:srgbClr val="CC3300"/>
                </a:solidFill>
              </a:rPr>
              <a:t>                           </a:t>
            </a:r>
            <a:endParaRPr lang="ru-RU" b="1" dirty="0" smtClean="0">
              <a:solidFill>
                <a:srgbClr val="CC3300"/>
              </a:solidFill>
            </a:endParaRPr>
          </a:p>
          <a:p>
            <a:pPr algn="ctr"/>
            <a:r>
              <a:rPr lang="ru-RU" b="1" dirty="0" smtClean="0">
                <a:solidFill>
                  <a:srgbClr val="CC3300"/>
                </a:solidFill>
              </a:rPr>
              <a:t> </a:t>
            </a:r>
            <a:r>
              <a:rPr lang="ru-RU" b="1" dirty="0">
                <a:solidFill>
                  <a:srgbClr val="CC3300"/>
                </a:solidFill>
              </a:rPr>
              <a:t>Задание связей</a:t>
            </a:r>
          </a:p>
          <a:p>
            <a:r>
              <a:rPr lang="ru-RU" dirty="0" smtClean="0"/>
              <a:t>Добавление </a:t>
            </a:r>
            <a:r>
              <a:rPr lang="ru-RU" dirty="0"/>
              <a:t>на диаграмму классов отношений (связей) между классами типа ассоциаций, зависимостей, агрегаций и обобщений выполняется следующим образом. На специальной панели инструментов выбирается требуемый тип связи щелчком по кнопке с соответствующим изображением. Если связь направленная, то на диаграмме классов надо выделить первый элемент связи (источник, от которого исходит связь) и, не отпуская нажатую левую кнопку мыши, переместить ее указатель ко второму элементу связи (приемник, к которому направлена связь). После перемещения ко второму элементу кнопку мыши следует отпустить, а на диаграмму классов будет добавлена новая связь.</a:t>
            </a:r>
          </a:p>
          <a:p>
            <a:r>
              <a:rPr lang="ru-RU" dirty="0"/>
              <a:t>Если же связь ненаправленная (двунаправленная), то порядок выбора классов для этой связи произвольный. Для связей можно определить кратность каждого из концов связи, задать имя и стереотип, использовать ограничения и роли, а также некоторые другие свойства. Доступ к спецификации связи можно получить после выделения связи на диаграмме и вызова контекстного меню щелчком правой кнопки мыши.</a:t>
            </a:r>
          </a:p>
          <a:p>
            <a:endParaRPr lang="ru-RU" sz="1400" dirty="0"/>
          </a:p>
        </p:txBody>
      </p:sp>
      <p:pic>
        <p:nvPicPr>
          <p:cNvPr id="22531" name="Picture 4"/>
          <p:cNvPicPr>
            <a:picLocks noChangeAspect="1" noChangeArrowheads="1"/>
          </p:cNvPicPr>
          <p:nvPr/>
        </p:nvPicPr>
        <p:blipFill>
          <a:blip r:embed="rId2" cstate="print"/>
          <a:srcRect/>
          <a:stretch>
            <a:fillRect/>
          </a:stretch>
        </p:blipFill>
        <p:spPr bwMode="auto">
          <a:xfrm>
            <a:off x="11496600" y="2636838"/>
            <a:ext cx="695400" cy="331244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6"/>
          <p:cNvSpPr>
            <a:spLocks noChangeArrowheads="1"/>
          </p:cNvSpPr>
          <p:nvPr/>
        </p:nvSpPr>
        <p:spPr bwMode="auto">
          <a:xfrm>
            <a:off x="479425" y="188913"/>
            <a:ext cx="11449050" cy="1008062"/>
          </a:xfrm>
          <a:prstGeom prst="rect">
            <a:avLst/>
          </a:prstGeom>
          <a:solidFill>
            <a:srgbClr val="FFFF00"/>
          </a:solidFill>
          <a:ln w="9525">
            <a:solidFill>
              <a:schemeClr val="tx1"/>
            </a:solidFill>
            <a:miter lim="800000"/>
            <a:headEnd/>
            <a:tailEnd/>
          </a:ln>
        </p:spPr>
        <p:txBody>
          <a:bodyPr wrap="none" anchor="ctr"/>
          <a:lstStyle/>
          <a:p>
            <a:pPr algn="ctr"/>
            <a:r>
              <a:rPr lang="ru-RU" sz="3600" b="1"/>
              <a:t>Порядок выполнения работы</a:t>
            </a:r>
          </a:p>
        </p:txBody>
      </p:sp>
      <p:sp>
        <p:nvSpPr>
          <p:cNvPr id="23555" name="Rectangle 13"/>
          <p:cNvSpPr>
            <a:spLocks noChangeArrowheads="1"/>
          </p:cNvSpPr>
          <p:nvPr/>
        </p:nvSpPr>
        <p:spPr bwMode="auto">
          <a:xfrm>
            <a:off x="479425" y="1700213"/>
            <a:ext cx="11449050" cy="4465637"/>
          </a:xfrm>
          <a:prstGeom prst="rect">
            <a:avLst/>
          </a:prstGeom>
          <a:solidFill>
            <a:schemeClr val="accent1"/>
          </a:solidFill>
          <a:ln w="9525">
            <a:solidFill>
              <a:schemeClr val="tx1"/>
            </a:solidFill>
            <a:miter lim="800000"/>
            <a:headEnd/>
            <a:tailEnd/>
          </a:ln>
        </p:spPr>
        <p:txBody>
          <a:bodyPr anchor="ctr"/>
          <a:lstStyle/>
          <a:p>
            <a:pPr marL="342900" indent="-342900" algn="just"/>
            <a:r>
              <a:rPr lang="ru-RU" sz="2800" b="1" dirty="0"/>
              <a:t>1.	На </a:t>
            </a:r>
            <a:r>
              <a:rPr lang="ru-RU" sz="2800" b="1" dirty="0" smtClean="0"/>
              <a:t>основе технического задания и  </a:t>
            </a:r>
            <a:r>
              <a:rPr lang="ru-RU" sz="2800" b="1" dirty="0"/>
              <a:t>эскизного проекта из </a:t>
            </a:r>
            <a:r>
              <a:rPr lang="ru-RU" sz="2800" b="1" dirty="0" smtClean="0"/>
              <a:t>лабораторных работ №1,2</a:t>
            </a:r>
            <a:r>
              <a:rPr lang="ru-RU" sz="2800" b="1" dirty="0"/>
              <a:t>, </a:t>
            </a:r>
            <a:r>
              <a:rPr lang="ru-RU" sz="2800" b="1" dirty="0" smtClean="0"/>
              <a:t>разработать </a:t>
            </a:r>
            <a:r>
              <a:rPr lang="ru-RU" sz="2800" b="1" dirty="0" smtClean="0"/>
              <a:t> </a:t>
            </a:r>
            <a:r>
              <a:rPr lang="ru-RU" sz="2800" b="1" dirty="0" smtClean="0"/>
              <a:t>диаграмму классов.</a:t>
            </a:r>
            <a:endParaRPr lang="ru-RU" sz="2800" b="1" dirty="0"/>
          </a:p>
          <a:p>
            <a:pPr marL="342900" indent="-342900" algn="just"/>
            <a:r>
              <a:rPr lang="ru-RU" sz="2800" b="1" dirty="0"/>
              <a:t>2.	Оформить результаты, используя программное средство </a:t>
            </a:r>
            <a:r>
              <a:rPr lang="en-US" sz="2800" b="1" dirty="0"/>
              <a:t>Rational rose</a:t>
            </a:r>
            <a:r>
              <a:rPr lang="ru-RU" sz="2800" b="1" dirty="0"/>
              <a:t>.</a:t>
            </a:r>
          </a:p>
          <a:p>
            <a:pPr marL="342900" indent="-342900" algn="just"/>
            <a:r>
              <a:rPr lang="ru-RU" sz="2800" b="1" dirty="0"/>
              <a:t>3.	</a:t>
            </a:r>
            <a:r>
              <a:rPr lang="ru-RU" sz="2800" b="1" dirty="0" smtClean="0"/>
              <a:t>Сдать </a:t>
            </a:r>
            <a:r>
              <a:rPr lang="ru-RU" sz="2800" b="1" dirty="0"/>
              <a:t>и защитить </a:t>
            </a:r>
            <a:r>
              <a:rPr lang="ru-RU" sz="2800" b="1" dirty="0" smtClean="0"/>
              <a:t>работу.</a:t>
            </a:r>
            <a:endParaRPr lang="ru-RU" sz="2800" b="1" dirty="0"/>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Оформление по умолчанию">
  <a:themeElements>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Оформление по умолчанию">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ru-RU" sz="18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ru-RU" sz="18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defRPr>
        </a:defPPr>
      </a:lstStyle>
    </a:lnDef>
  </a:objectDefaults>
  <a:extraClrSchemeLst>
    <a:extraClrScheme>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Echo</Template>
  <TotalTime>6206</TotalTime>
  <Words>1380</Words>
  <Application>Microsoft Office PowerPoint</Application>
  <PresentationFormat>Произвольный</PresentationFormat>
  <Paragraphs>176</Paragraphs>
  <Slides>10</Slides>
  <Notes>3</Notes>
  <HiddenSlides>0</HiddenSlides>
  <MMClips>0</MMClips>
  <ScaleCrop>false</ScaleCrop>
  <HeadingPairs>
    <vt:vector size="4" baseType="variant">
      <vt:variant>
        <vt:lpstr>Тема</vt:lpstr>
      </vt:variant>
      <vt:variant>
        <vt:i4>1</vt:i4>
      </vt:variant>
      <vt:variant>
        <vt:lpstr>Заголовки слайдов</vt:lpstr>
      </vt:variant>
      <vt:variant>
        <vt:i4>10</vt:i4>
      </vt:variant>
    </vt:vector>
  </HeadingPairs>
  <TitlesOfParts>
    <vt:vector size="11" baseType="lpstr">
      <vt:lpstr>Оформление по умолчанию</vt:lpstr>
      <vt:lpstr>Лабораторная работа №6 Разработка диаграммы классов.</vt:lpstr>
      <vt:lpstr>Слайд 2</vt:lpstr>
      <vt:lpstr>Слайд 3</vt:lpstr>
      <vt:lpstr>Слайд 4</vt:lpstr>
      <vt:lpstr>Слайд 5</vt:lpstr>
      <vt:lpstr>Слайд 6</vt:lpstr>
      <vt:lpstr>Слайд 7</vt:lpstr>
      <vt:lpstr>Слайд 8</vt:lpstr>
      <vt:lpstr>Слайд 9</vt:lpstr>
      <vt:lpstr>Слайд 10</vt:lpstr>
    </vt:vector>
  </TitlesOfParts>
  <Company>MoBIL GROUP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ОКР «ЯРС»</dc:title>
  <dc:creator>Admin</dc:creator>
  <cp:lastModifiedBy>Вячеслав Молчанов</cp:lastModifiedBy>
  <cp:revision>236</cp:revision>
  <dcterms:created xsi:type="dcterms:W3CDTF">2010-05-27T08:10:41Z</dcterms:created>
  <dcterms:modified xsi:type="dcterms:W3CDTF">2022-11-20T19:45:04Z</dcterms:modified>
</cp:coreProperties>
</file>