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12"/>
  </p:notesMasterIdLst>
  <p:sldIdLst>
    <p:sldId id="331" r:id="rId3"/>
    <p:sldId id="374" r:id="rId4"/>
    <p:sldId id="380" r:id="rId5"/>
    <p:sldId id="381" r:id="rId6"/>
    <p:sldId id="398" r:id="rId7"/>
    <p:sldId id="383" r:id="rId8"/>
    <p:sldId id="402" r:id="rId9"/>
    <p:sldId id="403" r:id="rId10"/>
    <p:sldId id="35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07" autoAdjust="0"/>
  </p:normalViewPr>
  <p:slideViewPr>
    <p:cSldViewPr snapToGrid="0">
      <p:cViewPr varScale="1">
        <p:scale>
          <a:sx n="69" d="100"/>
          <a:sy n="69" d="100"/>
        </p:scale>
        <p:origin x="-508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4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2C2C2-F37A-4DA5-AFFE-CB7A382BF9F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A8004-594E-45FB-AF7F-EA87E889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436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DAFEE-A826-4197-9705-43A7BCC0D74C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251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731B-4003-4024-AD67-D836E1B6F4F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9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4B99-7F62-4FE9-9688-1A985C8C46D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84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3AEA-0380-4E51-98BE-AFE9E7A2DE0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37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96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789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894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726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96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489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9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8384-80BF-4D0A-9AB5-C80B8E466D3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19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821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688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74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C233-60D2-4FA8-A84D-A094F53F6D2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411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4609A-ADE6-4657-BDC7-3C522417B5C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88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2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26C2E-5DA5-4C45-A076-F5383187CDB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09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034E-DAD8-49C1-8FD8-722C2325E5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6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9AFB-595A-469A-B625-2D655BAEFF4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56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0609-2B89-48C9-A13D-996C6EA86B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17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20C13-2CFD-439A-BE09-1F65D1C6D98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8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80365-7B0A-4917-BD52-6757139A73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658603" y="6589468"/>
            <a:ext cx="5249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DBEBF8A-A521-4A10-A544-EF92C3BD04BA}" type="slidenum">
              <a:rPr lang="ru-RU" sz="1100" smtClean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r>
              <a:rPr lang="ru-RU" sz="1100" dirty="0" smtClean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100" dirty="0" smtClean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endParaRPr lang="ru-RU" sz="11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3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615259" y="6581001"/>
            <a:ext cx="5767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4E10902-1A95-4162-9E42-298D7C9A6066}" type="slidenum">
              <a:rPr lang="ru-RU" sz="120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/10</a:t>
            </a:r>
            <a:endParaRPr lang="ru-RU" sz="1200" dirty="0">
              <a:solidFill>
                <a:prstClr val="white">
                  <a:lumMod val="50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36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8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5440" y="44624"/>
            <a:ext cx="10081120" cy="6768752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Ордена Трудового Красного Знамени федеральное государственное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образовательное учреждение высшего образования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«Московский технический университет связи и информатики»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«Общей теории связи»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1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ПО ОФОРМЛЕНИЮ </a:t>
            </a:r>
            <a:endParaRPr lang="ru-RU" sz="51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1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1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студента Есенина Сергея, номер по журналу 31.</a:t>
            </a:r>
            <a:endParaRPr lang="ru-RU" sz="51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информации, знания, данные </a:t>
            </a:r>
            <a:endParaRPr lang="ru-RU" sz="5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студент группы </a:t>
            </a:r>
            <a:r>
              <a:rPr lang="ru-RU" sz="3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 1968 </a:t>
            </a:r>
            <a:r>
              <a:rPr lang="ru-RU" sz="3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(указать номер группы). </a:t>
            </a:r>
          </a:p>
          <a:p>
            <a:pPr marL="0" indent="0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Фамилия, Имя:</a:t>
            </a:r>
          </a:p>
          <a:p>
            <a:pPr marL="0" indent="0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3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1001100000110000011100110000000100010000110001101111010010011101111110001 </a:t>
            </a:r>
          </a:p>
          <a:p>
            <a:pPr marL="0" indent="0">
              <a:buNone/>
            </a:pPr>
            <a:r>
              <a:rPr lang="ru-RU" sz="3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(указать в виде закодированной двоичной последовательности без пробелов)</a:t>
            </a:r>
            <a:endParaRPr lang="ru-RU" sz="34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Проверил: </a:t>
            </a:r>
            <a:r>
              <a:rPr lang="ru-RU" sz="3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 Иванов Иван Иванович</a:t>
            </a:r>
          </a:p>
          <a:p>
            <a:pPr marL="0" indent="0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sz="3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(указать должность, фамилию имя и отчество преподавателя)</a:t>
            </a:r>
            <a:endParaRPr lang="ru-RU" sz="34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4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</a:t>
            </a:r>
            <a:r>
              <a:rPr lang="ru-RU" sz="3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(указать год)</a:t>
            </a:r>
            <a:endParaRPr lang="ru-RU" sz="34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62730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66255"/>
            <a:ext cx="10972800" cy="960581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563" y="1283856"/>
            <a:ext cx="11665527" cy="532938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среднее количество информации для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дискретного источника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вырабатывающего зависимые сообщения согласно варианту по номеру журнала.</a:t>
            </a:r>
          </a:p>
          <a:p>
            <a:pPr marL="0" lvl="0" indent="0"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Зашифровать фамилию и имя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кода Цезаря.</a:t>
            </a:r>
          </a:p>
          <a:p>
            <a:pPr marL="0" lvl="0" indent="0"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Сообщение, зашифрованное кодом Цезаря,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зашифровать с помощью «Квадрата» </a:t>
            </a:r>
            <a:r>
              <a:rPr lang="ru-RU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Виженера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Фамилия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имя, зашифрованные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кодом Цезаря и затем </a:t>
            </a:r>
            <a:r>
              <a:rPr lang="ru-RU" sz="28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Виженера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закодировать кодом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Хаффмана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параметры ИКМ преобразования согласно варианту по номеру журнала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Представить реферат на выбранную тему.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03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446702"/>
              </p:ext>
            </p:extLst>
          </p:nvPr>
        </p:nvGraphicFramePr>
        <p:xfrm>
          <a:off x="3175232" y="180459"/>
          <a:ext cx="8656550" cy="65599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32148"/>
                <a:gridCol w="1332148"/>
                <a:gridCol w="1332148"/>
                <a:gridCol w="1332148"/>
                <a:gridCol w="1332148"/>
                <a:gridCol w="1995810"/>
              </a:tblGrid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</a:pP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baseline="-25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baseline="-25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baseline="-25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baseline="-25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1474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5519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568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b="1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24873" y="1120400"/>
            <a:ext cx="2235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среднего количества информации для дискретного источника 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3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74171" y="148047"/>
                <a:ext cx="11878492" cy="145215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ru-RU" sz="3200" b="1" i="1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+mn-cs"/>
                      </a:rPr>
                      <m:t>𝑯</m:t>
                    </m:r>
                    <m:d>
                      <m:d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𝑿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,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𝒀</m:t>
                        </m:r>
                      </m:e>
                    </m:d>
                    <m:r>
                      <a:rPr lang="ru-RU" sz="3200" b="1" i="1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+mn-cs"/>
                      </a:rPr>
                      <m:t>=−</m:t>
                    </m:r>
                    <m:nary>
                      <m:naryPr>
                        <m:chr m:val="∑"/>
                        <m:limLoc m:val="undOvr"/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</m:ctrlPr>
                      </m:naryPr>
                      <m:sub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𝒌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=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𝟏</m:t>
                        </m:r>
                      </m:sub>
                      <m:sup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𝒎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naryPr>
                          <m:sub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𝒋</m:t>
                            </m:r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=</m:t>
                            </m:r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𝟏</m:t>
                            </m:r>
                          </m:sub>
                          <m:sup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𝒏</m:t>
                            </m:r>
                          </m:sup>
                          <m:e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𝒑</m:t>
                            </m:r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𝒌</m:t>
                                </m:r>
                              </m:sub>
                            </m:sSub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)∙</m:t>
                            </m:r>
                            <m:func>
                              <m:funcPr>
                                <m:ctrlP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funcPr>
                              <m:fName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𝐥𝐨𝐠</m:t>
                                </m:r>
                              </m:fName>
                              <m:e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𝒑</m:t>
                                </m:r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ru-RU" sz="3200" b="1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3200" b="1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ru-RU" sz="3200" b="1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𝒌</m:t>
                                    </m:r>
                                  </m:sub>
                                </m:sSub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ru-RU" sz="3200" b="1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3200" b="1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ru-RU" sz="3200" b="1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𝒋</m:t>
                                    </m:r>
                                  </m:sub>
                                </m:sSub>
                                <m:r>
                                  <a:rPr lang="ru-RU" sz="3200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)</m:t>
                                </m:r>
                              </m:e>
                            </m:func>
                          </m:e>
                        </m:nary>
                      </m:e>
                    </m:nary>
                  </m:oMath>
                </a14:m>
                <a:r>
                  <a:rPr lang="ru-RU" dirty="0" smtClean="0"/>
                  <a:t>;</a:t>
                </a:r>
                <a:br>
                  <a:rPr lang="ru-RU" dirty="0" smtClean="0"/>
                </a:b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sz="3200" b="1" i="1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+mn-cs"/>
                      </a:rPr>
                      <m:t>𝒑</m:t>
                    </m:r>
                    <m:d>
                      <m:d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𝒙</m:t>
                            </m:r>
                          </m:e>
                          <m:sub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𝒌</m:t>
                            </m:r>
                          </m:sub>
                        </m:sSub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𝒚</m:t>
                            </m:r>
                          </m:e>
                          <m:sub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𝒋</m:t>
                            </m:r>
                          </m:sub>
                        </m:sSub>
                      </m:e>
                    </m:d>
                    <m:r>
                      <a:rPr lang="ru-RU" sz="3200" b="1" i="1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+mn-cs"/>
                      </a:rPr>
                      <m:t>=</m:t>
                    </m:r>
                    <m:r>
                      <a:rPr lang="ru-RU" sz="3200" b="1" i="1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+mn-cs"/>
                      </a:rPr>
                      <m:t>𝒑</m:t>
                    </m:r>
                    <m:d>
                      <m:d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𝒙</m:t>
                            </m:r>
                          </m:e>
                          <m:sub>
                            <m: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ru-RU" sz="3200" b="1" i="1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+mn-cs"/>
                      </a:rPr>
                      <m:t>∙</m:t>
                    </m:r>
                    <m:r>
                      <a:rPr lang="ru-RU" sz="3200" b="1" i="1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+mn-cs"/>
                      </a:rPr>
                      <m:t>𝒑</m:t>
                    </m:r>
                    <m:d>
                      <m:d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𝒚</m:t>
                            </m:r>
                          </m:e>
                          <m:sub>
                            <m:r>
                              <a:rPr lang="en-US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𝒋</m:t>
                            </m:r>
                          </m:sub>
                        </m:sSub>
                        <m:r>
                          <a:rPr lang="en-US" sz="3200" b="1" i="1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|</m:t>
                        </m:r>
                        <m:sSub>
                          <m:sSubPr>
                            <m:ctrlPr>
                              <a:rPr lang="en-US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𝒙</m:t>
                            </m:r>
                          </m:e>
                          <m:sub>
                            <m:r>
                              <a:rPr lang="en-US" sz="3200" b="1" i="1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𝒌</m:t>
                            </m:r>
                          </m:sub>
                        </m:sSub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4171" y="148047"/>
                <a:ext cx="11878492" cy="1452154"/>
              </a:xfrm>
              <a:blipFill rotWithShape="0">
                <a:blip r:embed="rId2"/>
                <a:stretch>
                  <a:fillRect t="-87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761672" y="1572492"/>
                <a:ext cx="9328727" cy="5157649"/>
              </a:xfrm>
            </p:spPr>
            <p:txBody>
              <a:bodyPr>
                <a:norm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</a:t>
                </a:r>
                <a:r>
                  <a:rPr lang="en-US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Распределение вероятностей</a:t>
                </a:r>
                <a:r>
                  <a:rPr lang="en-US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prstClr val="black"/>
                        </a:solidFill>
                        <a:latin typeface="Cambria Math"/>
                      </a:rPr>
                      <m:t>𝒑</m:t>
                    </m:r>
                    <m:r>
                      <a:rPr lang="ru-RU" b="1" i="1">
                        <a:solidFill>
                          <a:prstClr val="black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ru-RU" b="1" i="1">
                        <a:solidFill>
                          <a:prstClr val="black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Матрица </a:t>
                </a:r>
                <a:r>
                  <a:rPr lang="ru-RU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условных вероятностей</a:t>
                </a:r>
                <a:r>
                  <a:rPr lang="en-US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prstClr val="black"/>
                        </a:solidFill>
                        <a:latin typeface="Cambria Math"/>
                      </a:rPr>
                      <m:t>𝒑</m:t>
                    </m:r>
                    <m:r>
                      <a:rPr lang="ru-RU" b="1" i="1">
                        <a:solidFill>
                          <a:prstClr val="black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𝒋</m:t>
                        </m:r>
                      </m:sub>
                    </m:sSub>
                    <m:r>
                      <a:rPr lang="ru-RU" b="1" i="1">
                        <a:solidFill>
                          <a:prstClr val="black"/>
                        </a:solidFill>
                        <a:latin typeface="Cambria Math"/>
                      </a:rPr>
                      <m:t>|</m:t>
                    </m:r>
                    <m:sSub>
                      <m:sSub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ru-RU" b="1" i="1">
                        <a:solidFill>
                          <a:prstClr val="black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/>
                  <a:t>  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61672" y="1572492"/>
                <a:ext cx="9328727" cy="5157649"/>
              </a:xfrm>
              <a:blipFill rotWithShape="1">
                <a:blip r:embed="rId3"/>
                <a:stretch>
                  <a:fillRect t="-1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963383"/>
              </p:ext>
            </p:extLst>
          </p:nvPr>
        </p:nvGraphicFramePr>
        <p:xfrm>
          <a:off x="3161210" y="3653841"/>
          <a:ext cx="8640961" cy="22860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34423"/>
                <a:gridCol w="1234423"/>
                <a:gridCol w="1234423"/>
                <a:gridCol w="1234423"/>
                <a:gridCol w="1234423"/>
                <a:gridCol w="1234423"/>
                <a:gridCol w="123442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4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4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4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4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4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4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b="1" baseline="-250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4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baseline="-250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4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400" b="1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4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988274"/>
              </p:ext>
            </p:extLst>
          </p:nvPr>
        </p:nvGraphicFramePr>
        <p:xfrm>
          <a:off x="3282338" y="2242271"/>
          <a:ext cx="8337006" cy="47897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98697"/>
                <a:gridCol w="1180305"/>
                <a:gridCol w="1389501"/>
                <a:gridCol w="1389501"/>
                <a:gridCol w="1389501"/>
                <a:gridCol w="1389501"/>
              </a:tblGrid>
              <a:tr h="478972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31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endParaRPr lang="ru-RU" sz="24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50000"/>
                        </a:lnSpc>
                      </a:pPr>
                      <a:r>
                        <a:rPr lang="en-US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400" b="1" i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0,375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41746" y="1701908"/>
            <a:ext cx="2438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среднего количества информации для дискретного источника 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61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71" y="148047"/>
            <a:ext cx="11878492" cy="10988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Построим вспомогательную таблицу, а для облегчения расчетов укажем данные в виде правильных, а не десятичных, дробей.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761672" y="1572492"/>
                <a:ext cx="9328727" cy="5157649"/>
              </a:xfrm>
            </p:spPr>
            <p:txBody>
              <a:bodyPr>
                <a:norm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Таблица вероятностей </a:t>
                </a:r>
                <a14:m>
                  <m:oMath xmlns:m="http://schemas.openxmlformats.org/officeDocument/2006/math">
                    <m:r>
                      <a:rPr lang="ru-RU" b="1" i="1">
                        <a:solidFill>
                          <a:prstClr val="black"/>
                        </a:solidFill>
                        <a:latin typeface="Cambria Math"/>
                      </a:rPr>
                      <m:t>𝒑</m:t>
                    </m:r>
                    <m:d>
                      <m:d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𝒌</m:t>
                            </m:r>
                          </m:sub>
                        </m:sSub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  <m:sub>
                            <m: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𝒋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/>
                  <a:t>  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 smtClean="0">
                          <a:solidFill>
                            <a:srgbClr val="C00000"/>
                          </a:solidFill>
                          <a:latin typeface="Cambria Math"/>
                          <a:ea typeface="+mj-ea"/>
                          <a:cs typeface="+mj-cs"/>
                        </a:rPr>
                        <m:t>𝑯</m:t>
                      </m:r>
                      <m:d>
                        <m:dPr>
                          <m:ctrlP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  <a:ea typeface="+mj-ea"/>
                              <a:cs typeface="+mj-cs"/>
                            </a:rPr>
                          </m:ctrlPr>
                        </m:dPr>
                        <m:e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  <a:ea typeface="+mj-ea"/>
                              <a:cs typeface="+mj-cs"/>
                            </a:rPr>
                            <m:t>𝑿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  <a:ea typeface="+mj-ea"/>
                              <a:cs typeface="+mj-cs"/>
                            </a:rPr>
                            <m:t>,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  <a:ea typeface="+mj-ea"/>
                              <a:cs typeface="+mj-cs"/>
                            </a:rPr>
                            <m:t>𝒀</m:t>
                          </m:r>
                        </m:e>
                      </m:d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  <a:ea typeface="+mj-ea"/>
                          <a:cs typeface="+mj-cs"/>
                        </a:rPr>
                        <m:t>=</m:t>
                      </m:r>
                      <m:r>
                        <a:rPr lang="ru-RU" b="1" i="1" smtClean="0">
                          <a:solidFill>
                            <a:srgbClr val="C00000"/>
                          </a:solidFill>
                          <a:latin typeface="Cambria Math"/>
                          <a:ea typeface="+mj-ea"/>
                          <a:cs typeface="+mj-cs"/>
                        </a:rPr>
                        <m:t>𝟒</m:t>
                      </m:r>
                      <m:r>
                        <a:rPr lang="ru-RU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+mj-ea"/>
                          <a:cs typeface="+mj-cs"/>
                        </a:rPr>
                        <m:t>,</m:t>
                      </m:r>
                      <m:r>
                        <a:rPr lang="ru-RU" b="1" i="1" smtClean="0">
                          <a:solidFill>
                            <a:srgbClr val="C00000"/>
                          </a:solidFill>
                          <a:latin typeface="Cambria Math"/>
                          <a:ea typeface="+mj-ea"/>
                          <a:cs typeface="+mj-cs"/>
                        </a:rPr>
                        <m:t>𝟑𝟏𝟏𝟐𝟓</m:t>
                      </m:r>
                    </m:oMath>
                  </m:oMathPara>
                </a14:m>
                <a:endParaRPr lang="ru-RU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61672" y="1572492"/>
                <a:ext cx="9328727" cy="5157649"/>
              </a:xfrm>
              <a:blipFill rotWithShape="1">
                <a:blip r:embed="rId2"/>
                <a:stretch>
                  <a:fillRect t="-10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5306136"/>
                  </p:ext>
                </p:extLst>
              </p:nvPr>
            </p:nvGraphicFramePr>
            <p:xfrm>
              <a:off x="3151974" y="2412875"/>
              <a:ext cx="8640961" cy="3205736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1234423"/>
                    <a:gridCol w="1234423"/>
                    <a:gridCol w="1234423"/>
                    <a:gridCol w="1234423"/>
                    <a:gridCol w="1234423"/>
                    <a:gridCol w="1234423"/>
                    <a:gridCol w="1234423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lToB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2400" b="1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ru-RU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ru-RU" sz="2400" b="1" baseline="-2500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2400" b="1" baseline="-250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ru-RU" sz="2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𝟔𝟒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5306136"/>
                  </p:ext>
                </p:extLst>
              </p:nvPr>
            </p:nvGraphicFramePr>
            <p:xfrm>
              <a:off x="3151974" y="2412875"/>
              <a:ext cx="8640961" cy="3205736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1234423"/>
                    <a:gridCol w="1234423"/>
                    <a:gridCol w="1234423"/>
                    <a:gridCol w="1234423"/>
                    <a:gridCol w="1234423"/>
                    <a:gridCol w="1234423"/>
                    <a:gridCol w="1234423"/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lToB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2400" b="1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ru-RU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ru-RU" sz="2400" b="1" baseline="-2500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68713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2400" b="1" baseline="-250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990" t="-73451" r="-501485" b="-2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00000" t="-73451" r="-399015" b="-2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01485" t="-73451" r="-300990" b="-2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99507" t="-73451" r="-199507" b="-2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01980" t="-73451" r="-100495" b="-2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99015" t="-73451" b="-299115"/>
                          </a:stretch>
                        </a:blipFill>
                      </a:tcPr>
                    </a:tc>
                  </a:tr>
                  <a:tr h="6871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990" t="-173451" r="-501485" b="-1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00000" t="-173451" r="-399015" b="-1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01485" t="-173451" r="-300990" b="-1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99507" t="-173451" r="-199507" b="-1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01980" t="-173451" r="-100495" b="-1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99015" t="-173451" b="-199115"/>
                          </a:stretch>
                        </a:blipFill>
                      </a:tcPr>
                    </a:tc>
                  </a:tr>
                  <a:tr h="6871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i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990" t="-275893" r="-501485" b="-1008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00000" t="-275893" r="-399015" b="-1008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01485" t="-275893" r="-300990" b="-1008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99507" t="-275893" r="-199507" b="-1008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01980" t="-275893" r="-100495" b="-1008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99015" t="-275893" b="-100893"/>
                          </a:stretch>
                        </a:blipFill>
                      </a:tcPr>
                    </a:tc>
                  </a:tr>
                  <a:tr h="6871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990" t="-372566" r="-5014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00000" t="-372566" r="-3990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01485" t="-372566" r="-3009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99507" t="-372566" r="-1995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01980" t="-372566" r="-1004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99015" t="-37256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Прямоугольник 5"/>
          <p:cNvSpPr/>
          <p:nvPr/>
        </p:nvSpPr>
        <p:spPr>
          <a:xfrm>
            <a:off x="341746" y="1701908"/>
            <a:ext cx="2438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среднего количества информации для дискретного источника 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8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6130832" y="300764"/>
          <a:ext cx="5916612" cy="6339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79153"/>
                <a:gridCol w="1479153"/>
                <a:gridCol w="1479153"/>
                <a:gridCol w="1479153"/>
              </a:tblGrid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ПРОБЕЛ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Е,Ё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010001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0000001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110000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1110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00011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0010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100101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10011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0011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100100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100000000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0001001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00010001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Ъ,Ь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010000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10000001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00010000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000101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7269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100000001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0000000</a:t>
                      </a:r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100001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6423" y="1797169"/>
            <a:ext cx="594795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 шифра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Цезаря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Кодовое слово –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шифра </a:t>
            </a:r>
            <a:r>
              <a:rPr lang="ru-RU" sz="3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Виженера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b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ЗАЧЕТ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Кодовая таблица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 Хаффмана.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6424" y="122443"/>
            <a:ext cx="5158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Шифрование и кодирование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6870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751" y="0"/>
            <a:ext cx="10182224" cy="64807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«Квадрат» 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Виженера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(Е=Ё, Ь=Ъ; 32)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17925" y="1549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397375" y="1549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433641"/>
              </p:ext>
            </p:extLst>
          </p:nvPr>
        </p:nvGraphicFramePr>
        <p:xfrm>
          <a:off x="1024929" y="733541"/>
          <a:ext cx="10209122" cy="6018936"/>
        </p:xfrm>
        <a:graphic>
          <a:graphicData uri="http://schemas.openxmlformats.org/drawingml/2006/table">
            <a:tbl>
              <a:tblPr firstRow="1" firstCol="1" bandRow="1"/>
              <a:tblGrid>
                <a:gridCol w="310402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  <a:gridCol w="309335"/>
              </a:tblGrid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8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1589"/>
            <a:ext cx="10972800" cy="12260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2, 3, 4.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Шифрование и кодирование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634" y="1524000"/>
            <a:ext cx="11660778" cy="517289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 и имя: ЕСЕНИН  СЕРГЕЙ. Ключ Цезаря «5», 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Виженера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«ЗАЧЕТ». Значит имеем таблицу:</a:t>
            </a: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код Хаффмана получаем цифровую последовательность:</a:t>
            </a:r>
          </a:p>
          <a:p>
            <a:pPr marL="0" lv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1000000010011011000000010010001000100011000000101001 10000001010010000110001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708943"/>
              </p:ext>
            </p:extLst>
          </p:nvPr>
        </p:nvGraphicFramePr>
        <p:xfrm>
          <a:off x="1500777" y="2774889"/>
          <a:ext cx="812800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___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02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589" y="0"/>
            <a:ext cx="11808823" cy="1143000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Расчет параметров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ИКМ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преобразования</a:t>
            </a:r>
            <a:endParaRPr lang="ru-RU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38000" y="1417637"/>
                <a:ext cx="11916000" cy="512801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Используя формулы: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𝑻</m:t>
                    </m:r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∙∆</m:t>
                        </m:r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den>
                    </m:f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</m:e>
                      <m:sub>
                        <m:r>
                          <a:rPr lang="ru-RU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отсч</m:t>
                        </m:r>
                      </m:sub>
                    </m:sSub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𝑵</m:t>
                    </m:r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</m:e>
                      <m:sub>
                        <m:r>
                          <a:rPr lang="ru-RU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ц</m:t>
                        </m:r>
                      </m:sub>
                    </m:sSub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𝒏</m:t>
                    </m:r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sSub>
                      <m:sSubPr>
                        <m:ctrlP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</m:e>
                      <m:sub>
                        <m:r>
                          <a:rPr lang="ru-RU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отсч</m:t>
                        </m:r>
                      </m:sub>
                    </m:sSub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ru-RU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𝝉</m:t>
                    </m:r>
                    <m:r>
                      <a:rPr lang="ru-RU" sz="4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40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ru-RU" sz="40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ru-RU" sz="4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ц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</a:t>
                </a:r>
                <a:endParaRPr lang="en-US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исходным данным: </a:t>
                </a:r>
                <a14:m>
                  <m:oMath xmlns:m="http://schemas.openxmlformats.org/officeDocument/2006/math">
                    <m:r>
                      <a:rPr lang="en-US" sz="4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𝑻</m:t>
                    </m:r>
                    <m:r>
                      <a:rPr lang="en-US" sz="4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2,5 </a:t>
                </a:r>
                <a:r>
                  <a:rPr lang="ru-RU" sz="40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мс</a:t>
                </a:r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4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</m:e>
                      <m:sub>
                        <m:r>
                          <a:rPr lang="ru-RU" sz="4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ц</m:t>
                        </m:r>
                      </m:sub>
                    </m:sSub>
                    <m:r>
                      <a:rPr lang="en-US" sz="4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𝟐𝟎𝟎𝟎</m:t>
                    </m:r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ru-RU" sz="4000" b="1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0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кбит</m:t>
                        </m:r>
                      </m:num>
                      <m:den>
                        <m:r>
                          <a:rPr lang="ru-RU" sz="40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indent="0">
                  <a:buNone/>
                </a:pPr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получаем, что: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4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4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𝑭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кГц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4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</m:e>
                      <m:sub>
                        <m:r>
                          <a:rPr lang="ru-RU" sz="4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отсч</m:t>
                        </m:r>
                      </m:sub>
                    </m:sSub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𝟒𝟎𝟎</m:t>
                    </m:r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ru-RU" sz="4000" b="1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0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отсч</m:t>
                        </m:r>
                      </m:num>
                      <m:den>
                        <m:r>
                          <a:rPr lang="ru-RU" sz="40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US" sz="4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𝒏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𝟓</m:t>
                    </m:r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4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𝑵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𝟑𝟐</m:t>
                    </m:r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ru-RU" sz="4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𝝉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4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𝟓𝟎𝟎</m:t>
                    </m:r>
                  </m:oMath>
                </a14:m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мкс</a:t>
                </a:r>
              </a:p>
              <a:p>
                <a:pPr marL="0" indent="0">
                  <a:buNone/>
                </a:pPr>
                <a:endParaRPr 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8000" y="1417637"/>
                <a:ext cx="11916000" cy="5128018"/>
              </a:xfrm>
              <a:blipFill rotWithShape="0">
                <a:blip r:embed="rId2"/>
                <a:stretch>
                  <a:fillRect l="-1842" r="-205" b="-15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9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5805</TotalTime>
  <Words>2081</Words>
  <Application>Microsoft Office PowerPoint</Application>
  <PresentationFormat>Произвольный</PresentationFormat>
  <Paragraphs>1551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1_Тема Office</vt:lpstr>
      <vt:lpstr>3_Тема Office</vt:lpstr>
      <vt:lpstr>Презентация PowerPoint</vt:lpstr>
      <vt:lpstr>Индивидуальное задание</vt:lpstr>
      <vt:lpstr>Презентация PowerPoint</vt:lpstr>
      <vt:lpstr>H(X,Y)=-∑1_(k=1)^m▒∑1_(j=1)^n▒〖p(x_k,y_j)∙log⁡〖p(x_k,y_j)〗 〗;  p(x_k,y_j )=p(x_k )∙p(y_j |x_k )</vt:lpstr>
      <vt:lpstr>Построим вспомогательную таблицу, а для облегчения расчетов укажем данные в виде правильных, а не десятичных, дробей.</vt:lpstr>
      <vt:lpstr>Презентация PowerPoint</vt:lpstr>
      <vt:lpstr>3. «Квадрат» Виженера (Е=Ё, Ь=Ъ; 32)</vt:lpstr>
      <vt:lpstr>2, 3, 4. Шифрование и кодирование</vt:lpstr>
      <vt:lpstr>5. Расчет параметров ИКМ преобразования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 M</dc:creator>
  <cp:lastModifiedBy>Аджемов</cp:lastModifiedBy>
  <cp:revision>430</cp:revision>
  <dcterms:created xsi:type="dcterms:W3CDTF">2018-10-03T10:38:35Z</dcterms:created>
  <dcterms:modified xsi:type="dcterms:W3CDTF">2021-06-01T15:09:44Z</dcterms:modified>
</cp:coreProperties>
</file>